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5"/>
  </p:notesMasterIdLst>
  <p:sldIdLst>
    <p:sldId id="256" r:id="rId3"/>
    <p:sldId id="276" r:id="rId4"/>
    <p:sldId id="297" r:id="rId5"/>
    <p:sldId id="266" r:id="rId6"/>
    <p:sldId id="267" r:id="rId7"/>
    <p:sldId id="268" r:id="rId8"/>
    <p:sldId id="269" r:id="rId9"/>
    <p:sldId id="270" r:id="rId10"/>
    <p:sldId id="305" r:id="rId11"/>
    <p:sldId id="306" r:id="rId12"/>
    <p:sldId id="304" r:id="rId13"/>
    <p:sldId id="298" r:id="rId14"/>
    <p:sldId id="302" r:id="rId15"/>
    <p:sldId id="303" r:id="rId16"/>
    <p:sldId id="301" r:id="rId17"/>
    <p:sldId id="263" r:id="rId18"/>
    <p:sldId id="264" r:id="rId19"/>
    <p:sldId id="275" r:id="rId20"/>
    <p:sldId id="273" r:id="rId21"/>
    <p:sldId id="286" r:id="rId22"/>
    <p:sldId id="274" r:id="rId23"/>
    <p:sldId id="282" r:id="rId24"/>
    <p:sldId id="283" r:id="rId25"/>
    <p:sldId id="280" r:id="rId26"/>
    <p:sldId id="287" r:id="rId27"/>
    <p:sldId id="290" r:id="rId28"/>
    <p:sldId id="296" r:id="rId29"/>
    <p:sldId id="294" r:id="rId30"/>
    <p:sldId id="292" r:id="rId31"/>
    <p:sldId id="291" r:id="rId32"/>
    <p:sldId id="293"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CC00"/>
    <a:srgbClr val="339966"/>
    <a:srgbClr val="00808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4338" autoAdjust="0"/>
  </p:normalViewPr>
  <p:slideViewPr>
    <p:cSldViewPr>
      <p:cViewPr>
        <p:scale>
          <a:sx n="75" d="100"/>
          <a:sy n="75" d="100"/>
        </p:scale>
        <p:origin x="2652" y="31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598"/>
    </p:cViewPr>
  </p:sorterViewPr>
  <p:notesViewPr>
    <p:cSldViewPr showGuides="1">
      <p:cViewPr varScale="1">
        <p:scale>
          <a:sx n="51" d="100"/>
          <a:sy n="51" d="100"/>
        </p:scale>
        <p:origin x="-28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pitchFamily="34" charset="0"/>
              </a:defRPr>
            </a:lvl1pPr>
          </a:lstStyle>
          <a:p>
            <a:fld id="{0441CE53-1361-4066-AC6E-BE9B5ECA9107}" type="datetimeFigureOut">
              <a:rPr lang="en-US" smtClean="0"/>
              <a:pPr/>
              <a:t>2/14/2017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pitchFamily="34" charset="0"/>
              </a:defRPr>
            </a:lvl1pPr>
          </a:lstStyle>
          <a:p>
            <a:fld id="{AE05B0F2-B9A5-4263-AA33-8CA80F177B89}" type="slidenum">
              <a:rPr lang="en-US" smtClean="0"/>
              <a:pPr/>
              <a:t>‹#›</a:t>
            </a:fld>
            <a:endParaRPr lang="en-US" dirty="0"/>
          </a:p>
        </p:txBody>
      </p:sp>
    </p:spTree>
    <p:extLst>
      <p:ext uri="{BB962C8B-B14F-4D97-AF65-F5344CB8AC3E}">
        <p14:creationId xmlns:p14="http://schemas.microsoft.com/office/powerpoint/2010/main" val="147284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itchFamily="34" charset="0"/>
        <a:ea typeface="+mn-ea"/>
        <a:cs typeface="+mn-cs"/>
      </a:defRPr>
    </a:lvl1pPr>
    <a:lvl2pPr marL="457200" algn="l" defTabSz="914400" rtl="0" eaLnBrk="1" latinLnBrk="0" hangingPunct="1">
      <a:defRPr sz="1200" kern="1200">
        <a:solidFill>
          <a:schemeClr val="tx1"/>
        </a:solidFill>
        <a:latin typeface="Century Gothic" pitchFamily="34" charset="0"/>
        <a:ea typeface="+mn-ea"/>
        <a:cs typeface="+mn-cs"/>
      </a:defRPr>
    </a:lvl2pPr>
    <a:lvl3pPr marL="914400" algn="l" defTabSz="914400" rtl="0" eaLnBrk="1" latinLnBrk="0" hangingPunct="1">
      <a:defRPr sz="1200" kern="1200">
        <a:solidFill>
          <a:schemeClr val="tx1"/>
        </a:solidFill>
        <a:latin typeface="Century Gothic" pitchFamily="34" charset="0"/>
        <a:ea typeface="+mn-ea"/>
        <a:cs typeface="+mn-cs"/>
      </a:defRPr>
    </a:lvl3pPr>
    <a:lvl4pPr marL="1371600" algn="l" defTabSz="914400" rtl="0" eaLnBrk="1" latinLnBrk="0" hangingPunct="1">
      <a:defRPr sz="1200" kern="1200">
        <a:solidFill>
          <a:schemeClr val="tx1"/>
        </a:solidFill>
        <a:latin typeface="Century Gothic" pitchFamily="34" charset="0"/>
        <a:ea typeface="+mn-ea"/>
        <a:cs typeface="+mn-cs"/>
      </a:defRPr>
    </a:lvl4pPr>
    <a:lvl5pPr marL="1828800" algn="l" defTabSz="914400" rtl="0" eaLnBrk="1" latinLnBrk="0" hangingPunct="1">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istoryofwaterfilters.com/biography-glossary.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istoryofwaterfilters.com/biography-glossary.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NAE grand challenge to provide access to clean water is multifaceted.</a:t>
            </a:r>
          </a:p>
          <a:p>
            <a:r>
              <a:rPr lang="en-US" dirty="0" smtClean="0"/>
              <a:t>In</a:t>
            </a:r>
            <a:r>
              <a:rPr lang="en-US" baseline="0" dirty="0" smtClean="0"/>
              <a:t> the developed world, our ability to turn on a faucet and get potable water is an engineering feat that has inherent issues.</a:t>
            </a:r>
          </a:p>
          <a:p>
            <a:r>
              <a:rPr lang="en-US" baseline="0" dirty="0" smtClean="0"/>
              <a:t>In the developing world, access to clean water sources remains an imminent part of daily life.</a:t>
            </a:r>
          </a:p>
          <a:p>
            <a:endParaRPr lang="en-US" baseline="0" dirty="0" smtClean="0"/>
          </a:p>
          <a:p>
            <a:r>
              <a:rPr lang="en-US" baseline="0" dirty="0" smtClean="0"/>
              <a:t>In order to talk about the engineering challenges, let’s first provide a short history of water supply</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a:t>
            </a:fld>
            <a:endParaRPr lang="en-US" dirty="0"/>
          </a:p>
        </p:txBody>
      </p:sp>
    </p:spTree>
    <p:extLst>
      <p:ext uri="{BB962C8B-B14F-4D97-AF65-F5344CB8AC3E}">
        <p14:creationId xmlns:p14="http://schemas.microsoft.com/office/powerpoint/2010/main" val="162373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substances are not</a:t>
            </a:r>
            <a:r>
              <a:rPr lang="en-US" baseline="0" dirty="0" smtClean="0"/>
              <a:t> removed from drinking water treatment.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Disinfection by-products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Anthropogenic chemicals</a:t>
            </a:r>
            <a:r>
              <a:rPr lang="en-US" baseline="0" dirty="0" smtClean="0"/>
              <a:t> accrue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t>
            </a:r>
            <a:r>
              <a:rPr lang="en-US" dirty="0" smtClean="0"/>
              <a:t>://www.epa.gov/ground-water-and-drinking-water/table-regulated-drinking-water-contaminants</a:t>
            </a:r>
          </a:p>
          <a:p>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11</a:t>
            </a:fld>
            <a:endParaRPr lang="en-US" dirty="0"/>
          </a:p>
        </p:txBody>
      </p:sp>
    </p:spTree>
    <p:extLst>
      <p:ext uri="{BB962C8B-B14F-4D97-AF65-F5344CB8AC3E}">
        <p14:creationId xmlns:p14="http://schemas.microsoft.com/office/powerpoint/2010/main" val="96410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there are</a:t>
            </a:r>
            <a:r>
              <a:rPr lang="en-US" baseline="0" dirty="0" smtClean="0"/>
              <a:t> also regulations on wastewater treatment</a:t>
            </a:r>
            <a:endParaRPr lang="en-US" dirty="0" smtClean="0"/>
          </a:p>
          <a:p>
            <a:endParaRPr lang="en-US" dirty="0" smtClean="0"/>
          </a:p>
          <a:p>
            <a:r>
              <a:rPr lang="en-US" dirty="0" smtClean="0"/>
              <a:t>www.epa.ohio.gov</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12</a:t>
            </a:fld>
            <a:endParaRPr lang="en-US" dirty="0"/>
          </a:p>
        </p:txBody>
      </p:sp>
    </p:spTree>
    <p:extLst>
      <p:ext uri="{BB962C8B-B14F-4D97-AF65-F5344CB8AC3E}">
        <p14:creationId xmlns:p14="http://schemas.microsoft.com/office/powerpoint/2010/main" val="314692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US" sz="1200" b="0" i="0" kern="1200" dirty="0" smtClean="0">
                <a:solidFill>
                  <a:schemeClr val="tx1"/>
                </a:solidFill>
                <a:effectLst/>
                <a:latin typeface="Century Gothic" pitchFamily="34" charset="0"/>
                <a:ea typeface="+mn-ea"/>
                <a:cs typeface="+mn-cs"/>
              </a:rPr>
              <a:t>Major points:</a:t>
            </a:r>
          </a:p>
          <a:p>
            <a:r>
              <a:rPr lang="en-US" sz="1200" b="0" i="0" kern="1200" dirty="0" smtClean="0">
                <a:solidFill>
                  <a:schemeClr val="tx1"/>
                </a:solidFill>
                <a:effectLst/>
                <a:latin typeface="Century Gothic" pitchFamily="34" charset="0"/>
                <a:ea typeface="+mn-ea"/>
                <a:cs typeface="+mn-cs"/>
              </a:rPr>
              <a:t>Poor access to water supply</a:t>
            </a:r>
          </a:p>
          <a:p>
            <a:r>
              <a:rPr lang="en-US" sz="1200" b="0" i="0" kern="1200" dirty="0" smtClean="0">
                <a:solidFill>
                  <a:schemeClr val="tx1"/>
                </a:solidFill>
                <a:effectLst/>
                <a:latin typeface="Century Gothic" pitchFamily="34" charset="0"/>
                <a:ea typeface="+mn-ea"/>
                <a:cs typeface="+mn-cs"/>
              </a:rPr>
              <a:t>Poor water resource management</a:t>
            </a:r>
          </a:p>
          <a:p>
            <a:r>
              <a:rPr lang="en-US" sz="1200" b="0" i="0" kern="1200" dirty="0" smtClean="0">
                <a:solidFill>
                  <a:schemeClr val="tx1"/>
                </a:solidFill>
                <a:effectLst/>
                <a:latin typeface="Century Gothic" pitchFamily="34" charset="0"/>
                <a:ea typeface="+mn-ea"/>
                <a:cs typeface="+mn-cs"/>
              </a:rPr>
              <a:t>Poor water productivity in the agricultural sector</a:t>
            </a:r>
          </a:p>
          <a:p>
            <a:pPr fontAlgn="base"/>
            <a:endParaRPr lang="en-US" sz="1200" b="0" i="0" kern="1200" dirty="0" smtClean="0">
              <a:solidFill>
                <a:schemeClr val="tx1"/>
              </a:solidFill>
              <a:effectLst/>
              <a:latin typeface="Century Gothic" pitchFamily="34" charset="0"/>
              <a:ea typeface="+mn-ea"/>
              <a:cs typeface="+mn-cs"/>
            </a:endParaRPr>
          </a:p>
          <a:p>
            <a:pPr fontAlgn="base"/>
            <a:endParaRPr lang="en-US" sz="1200" b="0" i="0" kern="1200" dirty="0" smtClean="0">
              <a:solidFill>
                <a:schemeClr val="tx1"/>
              </a:solidFill>
              <a:effectLst/>
              <a:latin typeface="Century Gothic" pitchFamily="34" charset="0"/>
              <a:ea typeface="+mn-ea"/>
              <a:cs typeface="+mn-cs"/>
            </a:endParaRPr>
          </a:p>
          <a:p>
            <a:pPr fontAlgn="base"/>
            <a:r>
              <a:rPr lang="en-US" sz="1200" b="0" i="0" kern="1200" dirty="0" smtClean="0">
                <a:solidFill>
                  <a:schemeClr val="tx1"/>
                </a:solidFill>
                <a:effectLst/>
                <a:latin typeface="Century Gothic" pitchFamily="34" charset="0"/>
                <a:ea typeface="+mn-ea"/>
                <a:cs typeface="+mn-cs"/>
              </a:rPr>
              <a:t>884 million people in the world lack access to safe water supplies.</a:t>
            </a:r>
          </a:p>
          <a:p>
            <a:pPr fontAlgn="base"/>
            <a:r>
              <a:rPr lang="en-US" sz="1200" b="0" i="0" kern="1200" dirty="0" smtClean="0">
                <a:solidFill>
                  <a:schemeClr val="tx1"/>
                </a:solidFill>
                <a:effectLst/>
                <a:latin typeface="Century Gothic" pitchFamily="34" charset="0"/>
                <a:ea typeface="+mn-ea"/>
                <a:cs typeface="+mn-cs"/>
              </a:rPr>
              <a:t>More than 840,000 people die each year from water-related disease.</a:t>
            </a:r>
          </a:p>
          <a:p>
            <a:pPr fontAlgn="base"/>
            <a:r>
              <a:rPr lang="en-US" sz="1200" b="0" i="0" kern="1200" dirty="0" smtClean="0">
                <a:solidFill>
                  <a:schemeClr val="tx1"/>
                </a:solidFill>
                <a:effectLst/>
                <a:latin typeface="Century Gothic" pitchFamily="34" charset="0"/>
                <a:ea typeface="+mn-ea"/>
                <a:cs typeface="+mn-cs"/>
              </a:rPr>
              <a:t>Almost 2 in 3 people who need safe drinking water survive on less than $2 a day.</a:t>
            </a:r>
          </a:p>
          <a:p>
            <a:pPr fontAlgn="base"/>
            <a:r>
              <a:rPr lang="en-US" sz="1200" b="0" i="0" kern="1200" dirty="0" smtClean="0">
                <a:solidFill>
                  <a:schemeClr val="tx1"/>
                </a:solidFill>
                <a:effectLst/>
                <a:latin typeface="Century Gothic" pitchFamily="34" charset="0"/>
                <a:ea typeface="+mn-ea"/>
                <a:cs typeface="+mn-cs"/>
              </a:rPr>
              <a:t>In many developing countries, millions of women spend several hours a day collecting water from distant, often polluted sources.</a:t>
            </a:r>
          </a:p>
          <a:p>
            <a:pPr fontAlgn="base"/>
            <a:r>
              <a:rPr lang="en-US" sz="1200" b="0" i="0" kern="1200" dirty="0" smtClean="0">
                <a:solidFill>
                  <a:schemeClr val="tx1"/>
                </a:solidFill>
                <a:effectLst/>
                <a:latin typeface="Century Gothic" pitchFamily="34" charset="0"/>
                <a:ea typeface="+mn-ea"/>
                <a:cs typeface="+mn-cs"/>
              </a:rPr>
              <a:t>Every minute a child dies of a water-related disease.</a:t>
            </a:r>
          </a:p>
          <a:p>
            <a:pPr fontAlgn="base"/>
            <a:r>
              <a:rPr lang="en-US" sz="1200" b="0" i="0" kern="1200" dirty="0" smtClean="0">
                <a:solidFill>
                  <a:schemeClr val="tx1"/>
                </a:solidFill>
                <a:effectLst/>
                <a:latin typeface="Century Gothic" pitchFamily="34" charset="0"/>
                <a:ea typeface="+mn-ea"/>
                <a:cs typeface="+mn-cs"/>
              </a:rPr>
              <a:t>Diarrhea caused by inadequate drinking water, sanitation, and hand hygiene kills an estimated 842,000 people every year globally, or approximately 2,300 people per day.</a:t>
            </a:r>
          </a:p>
          <a:p>
            <a:pPr fontAlgn="base"/>
            <a:r>
              <a:rPr lang="en-US" sz="1200" b="0" i="0" kern="1200" dirty="0" smtClean="0">
                <a:solidFill>
                  <a:schemeClr val="tx1"/>
                </a:solidFill>
                <a:effectLst/>
                <a:latin typeface="Century Gothic" pitchFamily="34" charset="0"/>
                <a:ea typeface="+mn-ea"/>
                <a:cs typeface="+mn-cs"/>
              </a:rPr>
              <a:t>More than 1/2 of all primary schools in developing countries don't have adequate water facilities and nearly 2/3 lack adequate sanitation.</a:t>
            </a:r>
          </a:p>
          <a:p>
            <a:pPr fontAlgn="base"/>
            <a:r>
              <a:rPr lang="en-US" sz="1200" b="0" i="0" kern="1200" dirty="0" smtClean="0">
                <a:solidFill>
                  <a:schemeClr val="tx1"/>
                </a:solidFill>
                <a:effectLst/>
                <a:latin typeface="Century Gothic" pitchFamily="34" charset="0"/>
                <a:ea typeface="+mn-ea"/>
                <a:cs typeface="+mn-cs"/>
              </a:rPr>
              <a:t>Clean water is one aspect of improving sustainable food production in order to reduce poverty and hunger.</a:t>
            </a:r>
          </a:p>
          <a:p>
            <a:pPr fontAlgn="base"/>
            <a:r>
              <a:rPr lang="en-US" sz="1200" b="0" i="0" kern="1200" dirty="0" smtClean="0">
                <a:solidFill>
                  <a:schemeClr val="tx1"/>
                </a:solidFill>
                <a:effectLst/>
                <a:latin typeface="Century Gothic" pitchFamily="34" charset="0"/>
                <a:ea typeface="+mn-ea"/>
                <a:cs typeface="+mn-cs"/>
              </a:rPr>
              <a:t>More than 80% of sewage in developing countries is discharged untreated, polluting rivers, lakes and coastal areas.</a:t>
            </a:r>
          </a:p>
          <a:p>
            <a:pPr fontAlgn="base"/>
            <a:r>
              <a:rPr lang="en-US" sz="1200" b="0" i="0" kern="1200" dirty="0" smtClean="0">
                <a:solidFill>
                  <a:schemeClr val="tx1"/>
                </a:solidFill>
                <a:effectLst/>
                <a:latin typeface="Century Gothic" pitchFamily="34" charset="0"/>
                <a:ea typeface="+mn-ea"/>
                <a:cs typeface="+mn-cs"/>
              </a:rPr>
              <a:t>By 2025, 1.8 billion people will be living in countries or regions with absolute water scarcity, and two-thirds of the world's population could be living under water stressed conditions.</a:t>
            </a:r>
          </a:p>
          <a:p>
            <a:pPr fontAlgn="base"/>
            <a:r>
              <a:rPr lang="en-US" sz="1200" b="0" i="0" kern="1200" dirty="0" smtClean="0">
                <a:solidFill>
                  <a:schemeClr val="tx1"/>
                </a:solidFill>
                <a:effectLst/>
                <a:latin typeface="Century Gothic" pitchFamily="34" charset="0"/>
                <a:ea typeface="+mn-ea"/>
                <a:cs typeface="+mn-cs"/>
              </a:rPr>
              <a:t>Every $1 spent on water and sanitation generates $8 as a result of saved time, increased productivity and reduced health care costs.</a:t>
            </a:r>
          </a:p>
          <a:p>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15</a:t>
            </a:fld>
            <a:endParaRPr lang="en-US" dirty="0"/>
          </a:p>
        </p:txBody>
      </p:sp>
    </p:spTree>
    <p:extLst>
      <p:ext uri="{BB962C8B-B14F-4D97-AF65-F5344CB8AC3E}">
        <p14:creationId xmlns:p14="http://schemas.microsoft.com/office/powerpoint/2010/main" val="107410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Century Gothic" pitchFamily="34" charset="0"/>
                <a:ea typeface="+mn-ea"/>
                <a:cs typeface="+mn-cs"/>
              </a:rPr>
              <a:t>Phosphates were added to detergents at high amounts</a:t>
            </a:r>
            <a:r>
              <a:rPr lang="en-US" sz="1200" b="0" i="0" kern="1200" baseline="0" dirty="0" smtClean="0">
                <a:solidFill>
                  <a:schemeClr val="tx1"/>
                </a:solidFill>
                <a:latin typeface="Century Gothic" pitchFamily="34" charset="0"/>
                <a:ea typeface="+mn-ea"/>
                <a:cs typeface="+mn-cs"/>
              </a:rPr>
              <a:t> to overcome the hardness in water.  If they were not consumed then they would wash into surface water and lead to high PO4 levels and eutrophication.</a:t>
            </a:r>
            <a:endParaRPr lang="en-US" sz="1200" b="0" i="0" kern="1200" dirty="0" smtClean="0">
              <a:solidFill>
                <a:schemeClr val="tx1"/>
              </a:solidFill>
              <a:latin typeface="Century Gothic" pitchFamily="34" charset="0"/>
              <a:ea typeface="+mn-ea"/>
              <a:cs typeface="+mn-cs"/>
            </a:endParaRPr>
          </a:p>
          <a:p>
            <a:endParaRPr lang="en-US" sz="1200" b="0" i="0" kern="1200" dirty="0" smtClean="0">
              <a:solidFill>
                <a:schemeClr val="tx1"/>
              </a:solidFill>
              <a:latin typeface="Century Gothic" pitchFamily="34" charset="0"/>
              <a:ea typeface="+mn-ea"/>
              <a:cs typeface="+mn-cs"/>
            </a:endParaRPr>
          </a:p>
          <a:p>
            <a:r>
              <a:rPr lang="en-US" sz="1200" b="0" i="0" kern="1200" dirty="0" err="1" smtClean="0">
                <a:solidFill>
                  <a:schemeClr val="tx1"/>
                </a:solidFill>
                <a:latin typeface="Century Gothic" pitchFamily="34" charset="0"/>
                <a:ea typeface="+mn-ea"/>
                <a:cs typeface="+mn-cs"/>
              </a:rPr>
              <a:t>Michalak</a:t>
            </a:r>
            <a:r>
              <a:rPr lang="en-US" sz="1200" b="0" i="0" kern="1200" dirty="0" smtClean="0">
                <a:solidFill>
                  <a:schemeClr val="tx1"/>
                </a:solidFill>
                <a:latin typeface="Century Gothic" pitchFamily="34" charset="0"/>
                <a:ea typeface="+mn-ea"/>
                <a:cs typeface="+mn-cs"/>
              </a:rPr>
              <a:t>, Anna M., et al. "Record-setting algal bloom in Lake Erie caused by agricultural and meteorological trends consistent with expected future conditions." </a:t>
            </a:r>
            <a:r>
              <a:rPr lang="en-US" sz="1200" b="0" i="1" kern="1200" dirty="0" smtClean="0">
                <a:solidFill>
                  <a:schemeClr val="tx1"/>
                </a:solidFill>
                <a:latin typeface="Century Gothic" pitchFamily="34" charset="0"/>
                <a:ea typeface="+mn-ea"/>
                <a:cs typeface="+mn-cs"/>
              </a:rPr>
              <a:t>Proceedings of the National Academy of Sciences</a:t>
            </a:r>
            <a:r>
              <a:rPr lang="en-US" sz="1200" b="0" i="0" kern="1200" dirty="0" smtClean="0">
                <a:solidFill>
                  <a:schemeClr val="tx1"/>
                </a:solidFill>
                <a:latin typeface="Century Gothic" pitchFamily="34" charset="0"/>
                <a:ea typeface="+mn-ea"/>
                <a:cs typeface="+mn-cs"/>
              </a:rPr>
              <a:t> 110.16 (2013): 6448-6452.</a:t>
            </a:r>
          </a:p>
          <a:p>
            <a:endParaRPr lang="en-US" sz="1200" b="0" i="0" kern="1200" dirty="0" smtClean="0">
              <a:solidFill>
                <a:schemeClr val="tx1"/>
              </a:solidFill>
              <a:latin typeface="Century Gothic" pitchFamily="34" charset="0"/>
              <a:ea typeface="+mn-ea"/>
              <a:cs typeface="+mn-cs"/>
            </a:endParaRPr>
          </a:p>
          <a:p>
            <a:r>
              <a:rPr lang="en-US" dirty="0" smtClean="0"/>
              <a:t>https://pubs.usgs.gov/wri/wri994007/pdf/wri99-4007.pdf:</a:t>
            </a:r>
          </a:p>
          <a:p>
            <a:r>
              <a:rPr lang="en-US" dirty="0" smtClean="0"/>
              <a:t>Eutrophication became an issue in the United States during the late 1960’s when increasing inputs of phosphorus to the environment from phosphate detergent use and the agricultural application of fertilizer and manure caused an increasing incidence of cultural eutrophication among water bodies in the United States. A combination of phosphate detergent bans and controls on phosphorus in wastewater-treatment-plant effluent was used to combat this problem. </a:t>
            </a:r>
            <a:endParaRPr lang="en-US" sz="1200" b="0" i="0" kern="1200" dirty="0" smtClean="0">
              <a:solidFill>
                <a:schemeClr val="tx1"/>
              </a:solidFill>
              <a:latin typeface="Century Gothic" pitchFamily="34" charset="0"/>
              <a:ea typeface="+mn-ea"/>
              <a:cs typeface="+mn-cs"/>
            </a:endParaRPr>
          </a:p>
          <a:p>
            <a:endParaRPr lang="en-US" sz="1200" b="0" i="0" kern="1200" dirty="0" smtClean="0">
              <a:solidFill>
                <a:schemeClr val="tx1"/>
              </a:solidFill>
              <a:latin typeface="Century Gothic" pitchFamily="34" charset="0"/>
              <a:ea typeface="+mn-ea"/>
              <a:cs typeface="+mn-cs"/>
            </a:endParaRPr>
          </a:p>
          <a:p>
            <a:r>
              <a:rPr lang="en-US" dirty="0" smtClean="0"/>
              <a:t>http://voices.nationalgeographic.com/2014/12/19/big-data-arrives-on-a-small-lake-in-vermont/</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18</a:t>
            </a:fld>
            <a:endParaRPr lang="en-US" dirty="0"/>
          </a:p>
        </p:txBody>
      </p:sp>
    </p:spTree>
    <p:extLst>
      <p:ext uri="{BB962C8B-B14F-4D97-AF65-F5344CB8AC3E}">
        <p14:creationId xmlns:p14="http://schemas.microsoft.com/office/powerpoint/2010/main" val="482329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effectLst/>
                <a:latin typeface="Century Gothic" pitchFamily="34" charset="0"/>
                <a:ea typeface="+mn-ea"/>
                <a:cs typeface="+mn-cs"/>
              </a:rPr>
              <a:t>In 1997, the EPA first discovered perchlorate contamination in Nevada's water, hundreds of miles downstream from the Las Vegas area. At that time, as much as 1,000 pounds per day of perchlorate was entering Lake Mead and the Colorado River through contaminated groundwater. Lake Mead provides drinking water to residents of Southern Nevada. The contamination originated from two perchlorate-manufacturing facilities that had operated in the area up until the late 1990s. Cleanup activities are ongoing, and have reduced the perchlorate amount from 1,000 pounds per day to about 100. Cleanup activities are also underway at the only other known perchlorate site in Nevada, the former </a:t>
            </a:r>
            <a:r>
              <a:rPr lang="en-US" sz="1200" b="0" i="0" kern="1200" dirty="0" err="1" smtClean="0">
                <a:solidFill>
                  <a:schemeClr val="tx1"/>
                </a:solidFill>
                <a:effectLst/>
                <a:latin typeface="Century Gothic" pitchFamily="34" charset="0"/>
                <a:ea typeface="+mn-ea"/>
                <a:cs typeface="+mn-cs"/>
              </a:rPr>
              <a:t>Rocketdyne</a:t>
            </a:r>
            <a:r>
              <a:rPr lang="en-US" sz="1200" b="0" i="0" kern="1200" dirty="0" smtClean="0">
                <a:solidFill>
                  <a:schemeClr val="tx1"/>
                </a:solidFill>
                <a:effectLst/>
                <a:latin typeface="Century Gothic" pitchFamily="34" charset="0"/>
                <a:ea typeface="+mn-ea"/>
                <a:cs typeface="+mn-cs"/>
              </a:rPr>
              <a:t> Nevada Test Facility in Northern Nevada.</a:t>
            </a:r>
          </a:p>
          <a:p>
            <a:endParaRPr lang="en-US" sz="1200" b="0" i="0" kern="1200" dirty="0" smtClean="0">
              <a:solidFill>
                <a:schemeClr val="tx1"/>
              </a:solidFill>
              <a:effectLst/>
              <a:latin typeface="Century Gothic" pitchFamily="34" charset="0"/>
              <a:ea typeface="+mn-ea"/>
              <a:cs typeface="+mn-cs"/>
            </a:endParaRPr>
          </a:p>
          <a:p>
            <a:r>
              <a:rPr lang="en-US" sz="1200" b="0" i="0" kern="1200" dirty="0" smtClean="0">
                <a:solidFill>
                  <a:schemeClr val="tx1"/>
                </a:solidFill>
                <a:effectLst/>
                <a:latin typeface="Century Gothic" pitchFamily="34" charset="0"/>
                <a:ea typeface="+mn-ea"/>
                <a:cs typeface="+mn-cs"/>
              </a:rPr>
              <a:t>The highest levels of perchlorate contamination in EPA's Pacific Southwest region have been found in Henderson at the Kerr McGee Chemical Company (KMCC) in Henderson, Nevada, where prior owners/operators made perchlorate beginning in the early 1950s. Kerr McGee acquired the property in 1967 and continued perchlorate production until 1998. The contamination seeps from ground water into the Las Vegas Wash, Lake Mead and ultimately the Colorado River, affecting the drinking water supply of 15 to 20 million people in communities and tribal nations in Arizona, southern California and southern Nevada.</a:t>
            </a:r>
          </a:p>
          <a:p>
            <a:endParaRPr lang="en-US" sz="1200" b="0" i="0" kern="1200" dirty="0" smtClean="0">
              <a:solidFill>
                <a:schemeClr val="tx1"/>
              </a:solidFill>
              <a:effectLst/>
              <a:latin typeface="Century Gothic" pitchFamily="34" charset="0"/>
              <a:ea typeface="+mn-ea"/>
              <a:cs typeface="+mn-cs"/>
            </a:endParaRPr>
          </a:p>
          <a:p>
            <a:r>
              <a:rPr lang="en-US" dirty="0" smtClean="0"/>
              <a:t>https://archive.epa.gov/region9/toxic/web/html/per_nv.html</a:t>
            </a:r>
          </a:p>
          <a:p>
            <a:endParaRPr lang="en-US" dirty="0" smtClean="0"/>
          </a:p>
          <a:p>
            <a:r>
              <a:rPr lang="en-US" sz="1200" b="0" i="0" kern="1200" dirty="0" smtClean="0">
                <a:solidFill>
                  <a:schemeClr val="tx1"/>
                </a:solidFill>
                <a:effectLst/>
                <a:latin typeface="Century Gothic" pitchFamily="34" charset="0"/>
                <a:ea typeface="+mn-ea"/>
                <a:cs typeface="+mn-cs"/>
              </a:rPr>
              <a:t>Perchlorate can disrupt thyroid function by interfering with the uptake of iodine. Particularly vulnerable to effects of perchlorate exposure are developing fetuses and newborns, whose nervous systems are at risk, and people with hypothyroidism--their thyroids don't produce enough hormones for normal body functions. -- http://pubs.acs.org/cen/coverstory/8133/8133perchlorates.html</a:t>
            </a:r>
          </a:p>
          <a:p>
            <a:endParaRPr lang="en-US" sz="1200" b="0" i="0" kern="1200" dirty="0" smtClean="0">
              <a:solidFill>
                <a:schemeClr val="tx1"/>
              </a:solidFill>
              <a:effectLst/>
              <a:latin typeface="Century Gothic" pitchFamily="34" charset="0"/>
              <a:ea typeface="+mn-ea"/>
              <a:cs typeface="+mn-cs"/>
            </a:endParaRPr>
          </a:p>
          <a:p>
            <a:r>
              <a:rPr lang="en-US" sz="1200" b="1" i="0" kern="1200" dirty="0" smtClean="0">
                <a:solidFill>
                  <a:schemeClr val="tx1"/>
                </a:solidFill>
                <a:effectLst/>
                <a:latin typeface="Century Gothic" pitchFamily="34" charset="0"/>
                <a:ea typeface="+mn-ea"/>
                <a:cs typeface="+mn-cs"/>
              </a:rPr>
              <a:t>PERCHLORATE SALTS</a:t>
            </a:r>
            <a:r>
              <a:rPr lang="en-US" sz="1200" b="0" i="0" kern="1200" dirty="0" smtClean="0">
                <a:solidFill>
                  <a:schemeClr val="tx1"/>
                </a:solidFill>
                <a:effectLst/>
                <a:latin typeface="Century Gothic" pitchFamily="34" charset="0"/>
                <a:ea typeface="+mn-ea"/>
                <a:cs typeface="+mn-cs"/>
              </a:rPr>
              <a:t> are used to provide oxygen so solid rocket fuel can burn. They are used in rockets and Minuteman missiles. These salts are also found in roadside flares and airbag inflators and are used in the manufacture of matches. And perchlorates are highly soluble in water</a:t>
            </a:r>
          </a:p>
          <a:p>
            <a:r>
              <a:rPr lang="en-US" sz="1200" b="0" i="0" kern="1200" dirty="0" smtClean="0">
                <a:solidFill>
                  <a:schemeClr val="tx1"/>
                </a:solidFill>
                <a:effectLst/>
                <a:latin typeface="Century Gothic" pitchFamily="34" charset="0"/>
                <a:ea typeface="+mn-ea"/>
                <a:cs typeface="+mn-cs"/>
              </a:rPr>
              <a:t>Perchlorates are persistent</a:t>
            </a:r>
            <a:r>
              <a:rPr lang="en-US" sz="1200" b="0" i="0" kern="1200" baseline="0" dirty="0" smtClean="0">
                <a:solidFill>
                  <a:schemeClr val="tx1"/>
                </a:solidFill>
                <a:effectLst/>
                <a:latin typeface="Century Gothic" pitchFamily="34" charset="0"/>
                <a:ea typeface="+mn-ea"/>
                <a:cs typeface="+mn-cs"/>
              </a:rPr>
              <a:t> and it is estimated it will take more than 20 years to clean up the contamination</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19</a:t>
            </a:fld>
            <a:endParaRPr lang="en-US" dirty="0"/>
          </a:p>
        </p:txBody>
      </p:sp>
    </p:spTree>
    <p:extLst>
      <p:ext uri="{BB962C8B-B14F-4D97-AF65-F5344CB8AC3E}">
        <p14:creationId xmlns:p14="http://schemas.microsoft.com/office/powerpoint/2010/main" val="333355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Issues with infrastructure</a:t>
            </a:r>
          </a:p>
          <a:p>
            <a:endParaRPr lang="en-US" dirty="0" smtClean="0"/>
          </a:p>
          <a:p>
            <a:r>
              <a:rPr lang="en-US" dirty="0" smtClean="0"/>
              <a:t>https</a:t>
            </a:r>
            <a:r>
              <a:rPr lang="en-US" dirty="0" smtClean="0"/>
              <a:t>://www3.epa.gov/caddis/ssr_urb_ww2.html</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20</a:t>
            </a:fld>
            <a:endParaRPr lang="en-US" dirty="0"/>
          </a:p>
        </p:txBody>
      </p:sp>
    </p:spTree>
    <p:extLst>
      <p:ext uri="{BB962C8B-B14F-4D97-AF65-F5344CB8AC3E}">
        <p14:creationId xmlns:p14="http://schemas.microsoft.com/office/powerpoint/2010/main" val="526917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Sewage</a:t>
            </a:r>
            <a:r>
              <a:rPr lang="en-US" baseline="0" dirty="0" smtClean="0"/>
              <a:t> contains nutrients</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21</a:t>
            </a:fld>
            <a:endParaRPr lang="en-US" dirty="0"/>
          </a:p>
        </p:txBody>
      </p:sp>
    </p:spTree>
    <p:extLst>
      <p:ext uri="{BB962C8B-B14F-4D97-AF65-F5344CB8AC3E}">
        <p14:creationId xmlns:p14="http://schemas.microsoft.com/office/powerpoint/2010/main" val="746050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Century Gothic" pitchFamily="34" charset="0"/>
                <a:ea typeface="+mn-ea"/>
                <a:cs typeface="+mn-cs"/>
              </a:rPr>
              <a:t>Peccia, Jordan, and Paul </a:t>
            </a:r>
            <a:r>
              <a:rPr lang="en-US" sz="1200" b="0" i="0" kern="1200" dirty="0" err="1" smtClean="0">
                <a:solidFill>
                  <a:schemeClr val="tx1"/>
                </a:solidFill>
                <a:latin typeface="Century Gothic" pitchFamily="34" charset="0"/>
                <a:ea typeface="+mn-ea"/>
                <a:cs typeface="+mn-cs"/>
              </a:rPr>
              <a:t>Westerhoff</a:t>
            </a:r>
            <a:r>
              <a:rPr lang="en-US" sz="1200" b="0" i="0" kern="1200" dirty="0" smtClean="0">
                <a:solidFill>
                  <a:schemeClr val="tx1"/>
                </a:solidFill>
                <a:latin typeface="Century Gothic" pitchFamily="34" charset="0"/>
                <a:ea typeface="+mn-ea"/>
                <a:cs typeface="+mn-cs"/>
              </a:rPr>
              <a:t>. "We should expect more out of our sewage sludge." </a:t>
            </a:r>
            <a:r>
              <a:rPr lang="en-US" sz="1200" b="0" i="1" kern="1200" dirty="0" smtClean="0">
                <a:solidFill>
                  <a:schemeClr val="tx1"/>
                </a:solidFill>
                <a:latin typeface="Century Gothic" pitchFamily="34" charset="0"/>
                <a:ea typeface="+mn-ea"/>
                <a:cs typeface="+mn-cs"/>
              </a:rPr>
              <a:t>Environmental science &amp; technology</a:t>
            </a:r>
            <a:r>
              <a:rPr lang="en-US" sz="1200" b="0" i="0" kern="1200" dirty="0" smtClean="0">
                <a:solidFill>
                  <a:schemeClr val="tx1"/>
                </a:solidFill>
                <a:latin typeface="Century Gothic" pitchFamily="34" charset="0"/>
                <a:ea typeface="+mn-ea"/>
                <a:cs typeface="+mn-cs"/>
              </a:rPr>
              <a:t> 49.14 (2015): 8271-8276.</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22</a:t>
            </a:fld>
            <a:endParaRPr lang="en-US" dirty="0"/>
          </a:p>
        </p:txBody>
      </p:sp>
    </p:spTree>
    <p:extLst>
      <p:ext uri="{BB962C8B-B14F-4D97-AF65-F5344CB8AC3E}">
        <p14:creationId xmlns:p14="http://schemas.microsoft.com/office/powerpoint/2010/main" val="2638026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Century Gothic" pitchFamily="34" charset="0"/>
                <a:ea typeface="+mn-ea"/>
                <a:cs typeface="+mn-cs"/>
              </a:rPr>
              <a:t>Peccia, Jordan, and Paul </a:t>
            </a:r>
            <a:r>
              <a:rPr lang="en-US" sz="1200" b="0" i="0" kern="1200" dirty="0" err="1" smtClean="0">
                <a:solidFill>
                  <a:schemeClr val="tx1"/>
                </a:solidFill>
                <a:latin typeface="Century Gothic" pitchFamily="34" charset="0"/>
                <a:ea typeface="+mn-ea"/>
                <a:cs typeface="+mn-cs"/>
              </a:rPr>
              <a:t>Westerhoff</a:t>
            </a:r>
            <a:r>
              <a:rPr lang="en-US" sz="1200" b="0" i="0" kern="1200" dirty="0" smtClean="0">
                <a:solidFill>
                  <a:schemeClr val="tx1"/>
                </a:solidFill>
                <a:latin typeface="Century Gothic" pitchFamily="34" charset="0"/>
                <a:ea typeface="+mn-ea"/>
                <a:cs typeface="+mn-cs"/>
              </a:rPr>
              <a:t>. "We should expect more out of our sewage sludge." </a:t>
            </a:r>
            <a:r>
              <a:rPr lang="en-US" sz="1200" b="0" i="1" kern="1200" dirty="0" smtClean="0">
                <a:solidFill>
                  <a:schemeClr val="tx1"/>
                </a:solidFill>
                <a:latin typeface="Century Gothic" pitchFamily="34" charset="0"/>
                <a:ea typeface="+mn-ea"/>
                <a:cs typeface="+mn-cs"/>
              </a:rPr>
              <a:t>Environmental science &amp; technology</a:t>
            </a:r>
            <a:r>
              <a:rPr lang="en-US" sz="1200" b="0" i="0" kern="1200" dirty="0" smtClean="0">
                <a:solidFill>
                  <a:schemeClr val="tx1"/>
                </a:solidFill>
                <a:latin typeface="Century Gothic" pitchFamily="34" charset="0"/>
                <a:ea typeface="+mn-ea"/>
                <a:cs typeface="+mn-cs"/>
              </a:rPr>
              <a:t> 49.14 (2015): 8271-8276.</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23</a:t>
            </a:fld>
            <a:endParaRPr lang="en-US" dirty="0"/>
          </a:p>
        </p:txBody>
      </p:sp>
    </p:spTree>
    <p:extLst>
      <p:ext uri="{BB962C8B-B14F-4D97-AF65-F5344CB8AC3E}">
        <p14:creationId xmlns:p14="http://schemas.microsoft.com/office/powerpoint/2010/main" val="124584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https://www.americanbiogascouncil.org/pdf/briefing15may12_nacwa.pdf</a:t>
            </a:r>
            <a:endParaRPr lang="en-US" b="0"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24</a:t>
            </a:fld>
            <a:endParaRPr lang="en-US" dirty="0"/>
          </a:p>
        </p:txBody>
      </p:sp>
    </p:spTree>
    <p:extLst>
      <p:ext uri="{BB962C8B-B14F-4D97-AF65-F5344CB8AC3E}">
        <p14:creationId xmlns:p14="http://schemas.microsoft.com/office/powerpoint/2010/main" val="133428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timeline show</a:t>
            </a:r>
            <a:r>
              <a:rPr lang="en-US" baseline="0" dirty="0" smtClean="0"/>
              <a:t>n here highlights some major events that have led us from supplying water to providing safe drinking water to preventing waste in our water streams.</a:t>
            </a:r>
            <a:endParaRPr lang="en-US" dirty="0" smtClean="0"/>
          </a:p>
          <a:p>
            <a:r>
              <a:rPr lang="en-US" dirty="0" smtClean="0"/>
              <a:t>Good resource:</a:t>
            </a:r>
            <a:r>
              <a:rPr lang="en-US" baseline="0" dirty="0" smtClean="0"/>
              <a:t> </a:t>
            </a:r>
            <a:r>
              <a:rPr lang="en-US" dirty="0" smtClean="0"/>
              <a:t>http</a:t>
            </a:r>
            <a:r>
              <a:rPr lang="en-US" dirty="0" smtClean="0"/>
              <a:t>://www.itia.ntua.gr/getfile/778/2/documents/2007WSTWSReviewPP.pdf</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3</a:t>
            </a:fld>
            <a:endParaRPr lang="en-US" dirty="0"/>
          </a:p>
        </p:txBody>
      </p:sp>
    </p:spTree>
    <p:extLst>
      <p:ext uri="{BB962C8B-B14F-4D97-AF65-F5344CB8AC3E}">
        <p14:creationId xmlns:p14="http://schemas.microsoft.com/office/powerpoint/2010/main" val="390262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Greywater</a:t>
            </a:r>
            <a:r>
              <a:rPr lang="en-US" dirty="0" smtClean="0"/>
              <a:t> is the wastewater from, sinks, dishwashers, showers, hand basins, baths, and washing machines, and contains fats, oils, harmful chemicals, bleaches and germs that affect human health. Untreated </a:t>
            </a:r>
            <a:r>
              <a:rPr lang="en-US" dirty="0" err="1" smtClean="0"/>
              <a:t>greywater</a:t>
            </a:r>
            <a:r>
              <a:rPr lang="en-US" dirty="0" smtClean="0"/>
              <a:t> can have impacts on water quality and public health through high bacterial loads, nutrient discharge, biological oxygen demand and salinity impacts. Untreated </a:t>
            </a:r>
            <a:r>
              <a:rPr lang="en-US" dirty="0" err="1" smtClean="0"/>
              <a:t>greywater</a:t>
            </a:r>
            <a:r>
              <a:rPr lang="en-US" dirty="0" smtClean="0"/>
              <a:t> can turn septic if left untreated, in less than 24 hours.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http://www.epa.sa.gov.au/environmental_info/water_quality/programs/grey_and_black_water_discharge/grey_water</a:t>
            </a:r>
          </a:p>
          <a:p>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27</a:t>
            </a:fld>
            <a:endParaRPr lang="en-US" dirty="0"/>
          </a:p>
        </p:txBody>
      </p:sp>
    </p:spTree>
    <p:extLst>
      <p:ext uri="{BB962C8B-B14F-4D97-AF65-F5344CB8AC3E}">
        <p14:creationId xmlns:p14="http://schemas.microsoft.com/office/powerpoint/2010/main" val="1423682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Experience at </a:t>
            </a:r>
            <a:r>
              <a:rPr lang="en-US" dirty="0" err="1" smtClean="0"/>
              <a:t>Koele</a:t>
            </a:r>
            <a:r>
              <a:rPr lang="en-US" dirty="0" smtClean="0"/>
              <a:t> Golf Course, on the Island of Lanai, has used recycled water for irrigation since 1994. The pond shown is recycled water, as is all the water used to irrigate this world-class golf course in the state of Hawaii.</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Recycled water has been used for a number of years to irrigate vineyards at California wineries, and this use is growing. Recently, Gallo Wineries and the City of Santa Rosa completed facilities for the irrigation of 350 acres of vineyards with recycled water from the Santa Rosa </a:t>
            </a:r>
            <a:r>
              <a:rPr lang="en-US" dirty="0" err="1" smtClean="0"/>
              <a:t>Subregional</a:t>
            </a:r>
            <a:r>
              <a:rPr lang="en-US" dirty="0" smtClean="0"/>
              <a:t> Water Reclamation System</a:t>
            </a:r>
          </a:p>
          <a:p>
            <a:endParaRPr lang="en-US" dirty="0" smtClean="0"/>
          </a:p>
          <a:p>
            <a:endParaRPr lang="en-US" dirty="0" smtClean="0"/>
          </a:p>
          <a:p>
            <a:r>
              <a:rPr lang="en-US" dirty="0" smtClean="0"/>
              <a:t>https</a:t>
            </a:r>
            <a:r>
              <a:rPr lang="en-US" dirty="0" smtClean="0"/>
              <a:t>://www3.epa.gov/region9/water/recycling/</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28</a:t>
            </a:fld>
            <a:endParaRPr lang="en-US" dirty="0"/>
          </a:p>
        </p:txBody>
      </p:sp>
    </p:spTree>
    <p:extLst>
      <p:ext uri="{BB962C8B-B14F-4D97-AF65-F5344CB8AC3E}">
        <p14:creationId xmlns:p14="http://schemas.microsoft.com/office/powerpoint/2010/main" val="588752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Century Gothic" pitchFamily="34" charset="0"/>
                <a:ea typeface="+mn-ea"/>
                <a:cs typeface="+mn-cs"/>
              </a:rPr>
              <a:t>Li, </a:t>
            </a:r>
            <a:r>
              <a:rPr lang="en-US" sz="1200" b="0" i="0" kern="1200" dirty="0" err="1" smtClean="0">
                <a:solidFill>
                  <a:schemeClr val="tx1"/>
                </a:solidFill>
                <a:latin typeface="Century Gothic" pitchFamily="34" charset="0"/>
                <a:ea typeface="+mn-ea"/>
                <a:cs typeface="+mn-cs"/>
              </a:rPr>
              <a:t>Chennan</a:t>
            </a:r>
            <a:r>
              <a:rPr lang="en-US" sz="1200" b="0" i="0" kern="1200" dirty="0" smtClean="0">
                <a:solidFill>
                  <a:schemeClr val="tx1"/>
                </a:solidFill>
                <a:latin typeface="Century Gothic" pitchFamily="34" charset="0"/>
                <a:ea typeface="+mn-ea"/>
                <a:cs typeface="+mn-cs"/>
              </a:rPr>
              <a:t>, Yogi </a:t>
            </a:r>
            <a:r>
              <a:rPr lang="en-US" sz="1200" b="0" i="0" kern="1200" dirty="0" err="1" smtClean="0">
                <a:solidFill>
                  <a:schemeClr val="tx1"/>
                </a:solidFill>
                <a:latin typeface="Century Gothic" pitchFamily="34" charset="0"/>
                <a:ea typeface="+mn-ea"/>
                <a:cs typeface="+mn-cs"/>
              </a:rPr>
              <a:t>Goswami</a:t>
            </a:r>
            <a:r>
              <a:rPr lang="en-US" sz="1200" b="0" i="0" kern="1200" dirty="0" smtClean="0">
                <a:solidFill>
                  <a:schemeClr val="tx1"/>
                </a:solidFill>
                <a:latin typeface="Century Gothic" pitchFamily="34" charset="0"/>
                <a:ea typeface="+mn-ea"/>
                <a:cs typeface="+mn-cs"/>
              </a:rPr>
              <a:t>, and Elias </a:t>
            </a:r>
            <a:r>
              <a:rPr lang="en-US" sz="1200" b="0" i="0" kern="1200" dirty="0" err="1" smtClean="0">
                <a:solidFill>
                  <a:schemeClr val="tx1"/>
                </a:solidFill>
                <a:latin typeface="Century Gothic" pitchFamily="34" charset="0"/>
                <a:ea typeface="+mn-ea"/>
                <a:cs typeface="+mn-cs"/>
              </a:rPr>
              <a:t>Stefanakos</a:t>
            </a:r>
            <a:r>
              <a:rPr lang="en-US" sz="1200" b="0" i="0" kern="1200" dirty="0" smtClean="0">
                <a:solidFill>
                  <a:schemeClr val="tx1"/>
                </a:solidFill>
                <a:latin typeface="Century Gothic" pitchFamily="34" charset="0"/>
                <a:ea typeface="+mn-ea"/>
                <a:cs typeface="+mn-cs"/>
              </a:rPr>
              <a:t>. "Solar assisted sea water desalination: A review." </a:t>
            </a:r>
            <a:r>
              <a:rPr lang="en-US" sz="1200" b="0" i="1" kern="1200" dirty="0" smtClean="0">
                <a:solidFill>
                  <a:schemeClr val="tx1"/>
                </a:solidFill>
                <a:latin typeface="Century Gothic" pitchFamily="34" charset="0"/>
                <a:ea typeface="+mn-ea"/>
                <a:cs typeface="+mn-cs"/>
              </a:rPr>
              <a:t>Renewable and Sustainable Energy Reviews</a:t>
            </a:r>
            <a:r>
              <a:rPr lang="en-US" sz="1200" b="0" i="0" kern="1200" dirty="0" smtClean="0">
                <a:solidFill>
                  <a:schemeClr val="tx1"/>
                </a:solidFill>
                <a:latin typeface="Century Gothic" pitchFamily="34" charset="0"/>
                <a:ea typeface="+mn-ea"/>
                <a:cs typeface="+mn-cs"/>
              </a:rPr>
              <a:t> 19 (2013): 136-163.</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29</a:t>
            </a:fld>
            <a:endParaRPr lang="en-US" dirty="0"/>
          </a:p>
        </p:txBody>
      </p:sp>
    </p:spTree>
    <p:extLst>
      <p:ext uri="{BB962C8B-B14F-4D97-AF65-F5344CB8AC3E}">
        <p14:creationId xmlns:p14="http://schemas.microsoft.com/office/powerpoint/2010/main" val="4263620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Century Gothic" pitchFamily="34" charset="0"/>
                <a:ea typeface="+mn-ea"/>
                <a:cs typeface="+mn-cs"/>
              </a:rPr>
              <a:t>Werber</a:t>
            </a:r>
            <a:r>
              <a:rPr lang="en-US" sz="1200" b="0" i="0" kern="1200" dirty="0" smtClean="0">
                <a:solidFill>
                  <a:schemeClr val="tx1"/>
                </a:solidFill>
                <a:latin typeface="Century Gothic" pitchFamily="34" charset="0"/>
                <a:ea typeface="+mn-ea"/>
                <a:cs typeface="+mn-cs"/>
              </a:rPr>
              <a:t>, Jay R., </a:t>
            </a:r>
            <a:r>
              <a:rPr lang="en-US" sz="1200" b="0" i="0" kern="1200" dirty="0" err="1" smtClean="0">
                <a:solidFill>
                  <a:schemeClr val="tx1"/>
                </a:solidFill>
                <a:latin typeface="Century Gothic" pitchFamily="34" charset="0"/>
                <a:ea typeface="+mn-ea"/>
                <a:cs typeface="+mn-cs"/>
              </a:rPr>
              <a:t>Chinedum</a:t>
            </a:r>
            <a:r>
              <a:rPr lang="en-US" sz="1200" b="0" i="0" kern="1200" dirty="0" smtClean="0">
                <a:solidFill>
                  <a:schemeClr val="tx1"/>
                </a:solidFill>
                <a:latin typeface="Century Gothic" pitchFamily="34" charset="0"/>
                <a:ea typeface="+mn-ea"/>
                <a:cs typeface="+mn-cs"/>
              </a:rPr>
              <a:t> O. </a:t>
            </a:r>
            <a:r>
              <a:rPr lang="en-US" sz="1200" b="0" i="0" kern="1200" dirty="0" err="1" smtClean="0">
                <a:solidFill>
                  <a:schemeClr val="tx1"/>
                </a:solidFill>
                <a:latin typeface="Century Gothic" pitchFamily="34" charset="0"/>
                <a:ea typeface="+mn-ea"/>
                <a:cs typeface="+mn-cs"/>
              </a:rPr>
              <a:t>Osuji</a:t>
            </a:r>
            <a:r>
              <a:rPr lang="en-US" sz="1200" b="0" i="0" kern="1200" dirty="0" smtClean="0">
                <a:solidFill>
                  <a:schemeClr val="tx1"/>
                </a:solidFill>
                <a:latin typeface="Century Gothic" pitchFamily="34" charset="0"/>
                <a:ea typeface="+mn-ea"/>
                <a:cs typeface="+mn-cs"/>
              </a:rPr>
              <a:t>, and </a:t>
            </a:r>
            <a:r>
              <a:rPr lang="en-US" sz="1200" b="0" i="0" kern="1200" dirty="0" err="1" smtClean="0">
                <a:solidFill>
                  <a:schemeClr val="tx1"/>
                </a:solidFill>
                <a:latin typeface="Century Gothic" pitchFamily="34" charset="0"/>
                <a:ea typeface="+mn-ea"/>
                <a:cs typeface="+mn-cs"/>
              </a:rPr>
              <a:t>Menachem</a:t>
            </a:r>
            <a:r>
              <a:rPr lang="en-US" sz="1200" b="0" i="0" kern="1200" dirty="0" smtClean="0">
                <a:solidFill>
                  <a:schemeClr val="tx1"/>
                </a:solidFill>
                <a:latin typeface="Century Gothic" pitchFamily="34" charset="0"/>
                <a:ea typeface="+mn-ea"/>
                <a:cs typeface="+mn-cs"/>
              </a:rPr>
              <a:t> </a:t>
            </a:r>
            <a:r>
              <a:rPr lang="en-US" sz="1200" b="0" i="0" kern="1200" dirty="0" err="1" smtClean="0">
                <a:solidFill>
                  <a:schemeClr val="tx1"/>
                </a:solidFill>
                <a:latin typeface="Century Gothic" pitchFamily="34" charset="0"/>
                <a:ea typeface="+mn-ea"/>
                <a:cs typeface="+mn-cs"/>
              </a:rPr>
              <a:t>Elimelech</a:t>
            </a:r>
            <a:r>
              <a:rPr lang="en-US" sz="1200" b="0" i="0" kern="1200" dirty="0" smtClean="0">
                <a:solidFill>
                  <a:schemeClr val="tx1"/>
                </a:solidFill>
                <a:latin typeface="Century Gothic" pitchFamily="34" charset="0"/>
                <a:ea typeface="+mn-ea"/>
                <a:cs typeface="+mn-cs"/>
              </a:rPr>
              <a:t>. "Materials for next-generation desalination and water purification membranes." </a:t>
            </a:r>
            <a:r>
              <a:rPr lang="en-US" sz="1200" b="0" i="1" kern="1200" dirty="0" smtClean="0">
                <a:solidFill>
                  <a:schemeClr val="tx1"/>
                </a:solidFill>
                <a:latin typeface="Century Gothic" pitchFamily="34" charset="0"/>
                <a:ea typeface="+mn-ea"/>
                <a:cs typeface="+mn-cs"/>
              </a:rPr>
              <a:t>Nature Reviews Materials</a:t>
            </a:r>
            <a:r>
              <a:rPr lang="en-US" sz="1200" b="0" i="0" kern="1200" dirty="0" smtClean="0">
                <a:solidFill>
                  <a:schemeClr val="tx1"/>
                </a:solidFill>
                <a:latin typeface="Century Gothic" pitchFamily="34" charset="0"/>
                <a:ea typeface="+mn-ea"/>
                <a:cs typeface="+mn-cs"/>
              </a:rPr>
              <a:t> 1 (2016): 16018.</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30</a:t>
            </a:fld>
            <a:endParaRPr lang="en-US" dirty="0"/>
          </a:p>
        </p:txBody>
      </p:sp>
    </p:spTree>
    <p:extLst>
      <p:ext uri="{BB962C8B-B14F-4D97-AF65-F5344CB8AC3E}">
        <p14:creationId xmlns:p14="http://schemas.microsoft.com/office/powerpoint/2010/main" val="100728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Bringing</a:t>
            </a:r>
            <a:r>
              <a:rPr lang="en-US" baseline="0" dirty="0" smtClean="0"/>
              <a:t> piped water into a city at a large scale (previously piped water from groundwater cisterns were developed by the Greeks)</a:t>
            </a:r>
          </a:p>
          <a:p>
            <a:r>
              <a:rPr lang="en-US" baseline="0" dirty="0" smtClean="0"/>
              <a:t>Gravity fed system to public fountains</a:t>
            </a:r>
            <a:endParaRPr lang="en-US" dirty="0" smtClean="0"/>
          </a:p>
          <a:p>
            <a:endParaRPr lang="en-US" dirty="0" smtClean="0"/>
          </a:p>
          <a:p>
            <a:r>
              <a:rPr lang="en-US" dirty="0" smtClean="0"/>
              <a:t>http</a:t>
            </a:r>
            <a:r>
              <a:rPr lang="en-US" dirty="0" smtClean="0"/>
              <a:t>://www.itia.ntua.gr/getfile/778/2/documents/2007WSTWSReviewPP.pdf</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4</a:t>
            </a:fld>
            <a:endParaRPr lang="en-US" dirty="0"/>
          </a:p>
        </p:txBody>
      </p:sp>
    </p:spTree>
    <p:extLst>
      <p:ext uri="{BB962C8B-B14F-4D97-AF65-F5344CB8AC3E}">
        <p14:creationId xmlns:p14="http://schemas.microsoft.com/office/powerpoint/2010/main" val="169390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Preliminary water treatment</a:t>
            </a:r>
          </a:p>
          <a:p>
            <a:r>
              <a:rPr lang="en-US" sz="1200" b="0" i="0" kern="1200" dirty="0" smtClean="0">
                <a:solidFill>
                  <a:schemeClr val="tx1"/>
                </a:solidFill>
                <a:effectLst/>
                <a:latin typeface="Century Gothic" pitchFamily="34" charset="0"/>
                <a:ea typeface="+mn-ea"/>
                <a:cs typeface="+mn-cs"/>
              </a:rPr>
              <a:t>The supposition that every person deserved clean water to drink and bathe in was related to the general philosophical themes of the Enlightenment period in Europe. </a:t>
            </a:r>
          </a:p>
          <a:p>
            <a:r>
              <a:rPr lang="en-US" sz="1200" b="0" i="0" kern="1200" dirty="0" smtClean="0">
                <a:solidFill>
                  <a:schemeClr val="tx1"/>
                </a:solidFill>
                <a:effectLst/>
                <a:latin typeface="Century Gothic" pitchFamily="34" charset="0"/>
                <a:ea typeface="+mn-ea"/>
                <a:cs typeface="+mn-cs"/>
              </a:rPr>
              <a:t>This plant would provide filtered water to every household within the city limits. The Scottish water treatment plant depended upon </a:t>
            </a:r>
            <a:r>
              <a:rPr lang="en-US" sz="1200" b="0" i="0" u="sng" kern="1200" dirty="0" smtClean="0">
                <a:solidFill>
                  <a:schemeClr val="tx1"/>
                </a:solidFill>
                <a:effectLst/>
                <a:latin typeface="Century Gothic" pitchFamily="34" charset="0"/>
                <a:ea typeface="+mn-ea"/>
                <a:cs typeface="+mn-cs"/>
                <a:hlinkClick r:id="rId3"/>
              </a:rPr>
              <a:t>slow sand filters</a:t>
            </a:r>
            <a:r>
              <a:rPr lang="en-US" sz="1200" b="0" i="0" kern="1200" dirty="0" smtClean="0">
                <a:solidFill>
                  <a:schemeClr val="tx1"/>
                </a:solidFill>
                <a:effectLst/>
                <a:latin typeface="Century Gothic" pitchFamily="34" charset="0"/>
                <a:ea typeface="+mn-ea"/>
                <a:cs typeface="+mn-cs"/>
              </a:rPr>
              <a:t> designed by </a:t>
            </a:r>
            <a:r>
              <a:rPr lang="en-US" sz="1200" b="0" i="0" u="sng" kern="1200" dirty="0" smtClean="0">
                <a:solidFill>
                  <a:schemeClr val="tx1"/>
                </a:solidFill>
                <a:effectLst/>
                <a:latin typeface="Century Gothic" pitchFamily="34" charset="0"/>
                <a:ea typeface="+mn-ea"/>
                <a:cs typeface="+mn-cs"/>
                <a:hlinkClick r:id="rId3"/>
              </a:rPr>
              <a:t>Robert Thom</a:t>
            </a:r>
            <a:r>
              <a:rPr lang="en-US" sz="1200" b="0" i="0" kern="1200" dirty="0" smtClean="0">
                <a:solidFill>
                  <a:schemeClr val="tx1"/>
                </a:solidFill>
                <a:effectLst/>
                <a:latin typeface="Century Gothic" pitchFamily="34" charset="0"/>
                <a:ea typeface="+mn-ea"/>
                <a:cs typeface="+mn-cs"/>
              </a:rPr>
              <a:t>, an important scientist of the Scottish Enlightenment. -- http://www.historyofwaterfilters.com/</a:t>
            </a:r>
            <a:endParaRPr lang="en-US" dirty="0" smtClean="0"/>
          </a:p>
          <a:p>
            <a:endParaRPr lang="en-US" dirty="0" smtClean="0"/>
          </a:p>
          <a:p>
            <a:r>
              <a:rPr lang="en-US" dirty="0" smtClean="0"/>
              <a:t>http</a:t>
            </a:r>
            <a:r>
              <a:rPr lang="en-US" dirty="0" smtClean="0"/>
              <a:t>://www.who.int/water_sanitation_health/publications/ssf9241540370.pdf</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5</a:t>
            </a:fld>
            <a:endParaRPr lang="en-US" dirty="0"/>
          </a:p>
        </p:txBody>
      </p:sp>
    </p:spTree>
    <p:extLst>
      <p:ext uri="{BB962C8B-B14F-4D97-AF65-F5344CB8AC3E}">
        <p14:creationId xmlns:p14="http://schemas.microsoft.com/office/powerpoint/2010/main" val="355911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Century Gothic" pitchFamily="34" charset="0"/>
                <a:ea typeface="+mn-ea"/>
                <a:cs typeface="+mn-cs"/>
              </a:rPr>
              <a:t>Water contamination</a:t>
            </a:r>
            <a:r>
              <a:rPr lang="en-US" sz="1200" b="0" i="0" kern="1200" baseline="0" dirty="0" smtClean="0">
                <a:solidFill>
                  <a:schemeClr val="tx1"/>
                </a:solidFill>
                <a:latin typeface="Century Gothic" pitchFamily="34" charset="0"/>
                <a:ea typeface="+mn-ea"/>
                <a:cs typeface="+mn-cs"/>
              </a:rPr>
              <a:t> – first time that it was introduced that water can lead to the spread of disease</a:t>
            </a:r>
          </a:p>
          <a:p>
            <a:endParaRPr lang="en-US" sz="1200" b="0" i="0" kern="1200" baseline="0" dirty="0" smtClean="0">
              <a:solidFill>
                <a:schemeClr val="tx1"/>
              </a:solidFill>
              <a:latin typeface="Century Gothic" pitchFamily="34" charset="0"/>
              <a:ea typeface="+mn-ea"/>
              <a:cs typeface="+mn-cs"/>
            </a:endParaRPr>
          </a:p>
          <a:p>
            <a:r>
              <a:rPr lang="en-US" sz="1200" b="0" i="0" kern="1200" dirty="0" smtClean="0">
                <a:solidFill>
                  <a:schemeClr val="tx1"/>
                </a:solidFill>
                <a:effectLst/>
                <a:latin typeface="Century Gothic" pitchFamily="34" charset="0"/>
                <a:ea typeface="+mn-ea"/>
                <a:cs typeface="+mn-cs"/>
              </a:rPr>
              <a:t>Chlorine was first recognized as a valuable chemical in treating water when </a:t>
            </a:r>
            <a:r>
              <a:rPr lang="en-US" sz="1200" b="0" i="0" u="sng" kern="1200" dirty="0" smtClean="0">
                <a:solidFill>
                  <a:schemeClr val="tx1"/>
                </a:solidFill>
                <a:effectLst/>
                <a:latin typeface="Century Gothic" pitchFamily="34" charset="0"/>
                <a:ea typeface="+mn-ea"/>
                <a:cs typeface="+mn-cs"/>
                <a:hlinkClick r:id="rId3"/>
              </a:rPr>
              <a:t>John Snow</a:t>
            </a:r>
            <a:r>
              <a:rPr lang="en-US" sz="1200" b="0" i="0" kern="1200" dirty="0" smtClean="0">
                <a:solidFill>
                  <a:schemeClr val="tx1"/>
                </a:solidFill>
                <a:effectLst/>
                <a:latin typeface="Century Gothic" pitchFamily="34" charset="0"/>
                <a:ea typeface="+mn-ea"/>
                <a:cs typeface="+mn-cs"/>
              </a:rPr>
              <a:t> used it to purify the cholera-causing water of the Broad Street Pump. Noting the disinfecting nature of chlorine and its ability to curb </a:t>
            </a:r>
            <a:r>
              <a:rPr lang="en-US" sz="1200" b="0" i="0" u="sng" kern="1200" dirty="0" smtClean="0">
                <a:solidFill>
                  <a:schemeClr val="tx1"/>
                </a:solidFill>
                <a:effectLst/>
                <a:latin typeface="Century Gothic" pitchFamily="34" charset="0"/>
                <a:ea typeface="+mn-ea"/>
                <a:cs typeface="+mn-cs"/>
                <a:hlinkClick r:id="rId3"/>
              </a:rPr>
              <a:t>cholera</a:t>
            </a:r>
            <a:r>
              <a:rPr lang="en-US" sz="1200" b="0" i="0" kern="1200" dirty="0" smtClean="0">
                <a:solidFill>
                  <a:schemeClr val="tx1"/>
                </a:solidFill>
                <a:effectLst/>
                <a:latin typeface="Century Gothic" pitchFamily="34" charset="0"/>
                <a:ea typeface="+mn-ea"/>
                <a:cs typeface="+mn-cs"/>
              </a:rPr>
              <a:t> deaths, government officials in Great Britain began to chlorinate the public drinking water. This application of chlorine resulted in a sharp decline in deaths from </a:t>
            </a:r>
            <a:r>
              <a:rPr lang="en-US" sz="1200" b="0" i="0" u="sng" kern="1200" dirty="0" smtClean="0">
                <a:solidFill>
                  <a:schemeClr val="tx1"/>
                </a:solidFill>
                <a:effectLst/>
                <a:latin typeface="Century Gothic" pitchFamily="34" charset="0"/>
                <a:ea typeface="+mn-ea"/>
                <a:cs typeface="+mn-cs"/>
                <a:hlinkClick r:id="rId3"/>
              </a:rPr>
              <a:t>typhoid</a:t>
            </a:r>
            <a:r>
              <a:rPr lang="en-US" sz="1200" b="0" i="0" kern="1200" dirty="0" smtClean="0">
                <a:solidFill>
                  <a:schemeClr val="tx1"/>
                </a:solidFill>
                <a:effectLst/>
                <a:latin typeface="Century Gothic" pitchFamily="34" charset="0"/>
                <a:ea typeface="+mn-ea"/>
                <a:cs typeface="+mn-cs"/>
              </a:rPr>
              <a:t>, as well (</a:t>
            </a:r>
            <a:r>
              <a:rPr lang="en-US" sz="1200" b="0" i="0" kern="1200" dirty="0" err="1" smtClean="0">
                <a:solidFill>
                  <a:schemeClr val="tx1"/>
                </a:solidFill>
                <a:effectLst/>
                <a:latin typeface="Century Gothic" pitchFamily="34" charset="0"/>
                <a:ea typeface="+mn-ea"/>
                <a:cs typeface="+mn-cs"/>
              </a:rPr>
              <a:t>Christman</a:t>
            </a:r>
            <a:r>
              <a:rPr lang="en-US" sz="1200" b="0" i="0" kern="1200" dirty="0" smtClean="0">
                <a:solidFill>
                  <a:schemeClr val="tx1"/>
                </a:solidFill>
                <a:effectLst/>
                <a:latin typeface="Century Gothic" pitchFamily="34" charset="0"/>
                <a:ea typeface="+mn-ea"/>
                <a:cs typeface="+mn-cs"/>
              </a:rPr>
              <a:t>, 1998) --http://www.historyofwaterfilters.com/</a:t>
            </a:r>
            <a:endParaRPr lang="en-US" sz="1200" b="0" i="0" kern="1200" dirty="0" smtClean="0">
              <a:solidFill>
                <a:schemeClr val="tx1"/>
              </a:solidFill>
              <a:latin typeface="Century Gothic" pitchFamily="34" charset="0"/>
              <a:ea typeface="+mn-ea"/>
              <a:cs typeface="+mn-cs"/>
            </a:endParaRPr>
          </a:p>
          <a:p>
            <a:endParaRPr lang="en-US" sz="1200" b="0" i="0" kern="1200" dirty="0" smtClean="0">
              <a:solidFill>
                <a:schemeClr val="tx1"/>
              </a:solidFill>
              <a:latin typeface="Century Gothic" pitchFamily="34" charset="0"/>
              <a:ea typeface="+mn-ea"/>
              <a:cs typeface="+mn-cs"/>
            </a:endParaRPr>
          </a:p>
          <a:p>
            <a:r>
              <a:rPr lang="en-US" sz="1200" b="0" i="0" kern="1200" dirty="0" smtClean="0">
                <a:solidFill>
                  <a:schemeClr val="tx1"/>
                </a:solidFill>
                <a:latin typeface="Century Gothic" pitchFamily="34" charset="0"/>
                <a:ea typeface="+mn-ea"/>
                <a:cs typeface="+mn-cs"/>
              </a:rPr>
              <a:t>Newsom</a:t>
            </a:r>
            <a:r>
              <a:rPr lang="en-US" sz="1200" b="0" i="0" kern="1200" dirty="0" smtClean="0">
                <a:solidFill>
                  <a:schemeClr val="tx1"/>
                </a:solidFill>
                <a:latin typeface="Century Gothic" pitchFamily="34" charset="0"/>
                <a:ea typeface="+mn-ea"/>
                <a:cs typeface="+mn-cs"/>
              </a:rPr>
              <a:t>, S. W. B. "Pioneers in infection control: John Snow, Henry Whitehead, the Broad Street pump, and the beginnings of geographical epidemiology." </a:t>
            </a:r>
            <a:r>
              <a:rPr lang="en-US" sz="1200" b="0" i="1" kern="1200" dirty="0" smtClean="0">
                <a:solidFill>
                  <a:schemeClr val="tx1"/>
                </a:solidFill>
                <a:latin typeface="Century Gothic" pitchFamily="34" charset="0"/>
                <a:ea typeface="+mn-ea"/>
                <a:cs typeface="+mn-cs"/>
              </a:rPr>
              <a:t>Journal of Hospital Infection</a:t>
            </a:r>
            <a:r>
              <a:rPr lang="en-US" sz="1200" b="0" i="0" kern="1200" dirty="0" smtClean="0">
                <a:solidFill>
                  <a:schemeClr val="tx1"/>
                </a:solidFill>
                <a:latin typeface="Century Gothic" pitchFamily="34" charset="0"/>
                <a:ea typeface="+mn-ea"/>
                <a:cs typeface="+mn-cs"/>
              </a:rPr>
              <a:t> 64.3 (2006): 210-216.</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6</a:t>
            </a:fld>
            <a:endParaRPr lang="en-US" dirty="0"/>
          </a:p>
        </p:txBody>
      </p:sp>
    </p:spTree>
    <p:extLst>
      <p:ext uri="{BB962C8B-B14F-4D97-AF65-F5344CB8AC3E}">
        <p14:creationId xmlns:p14="http://schemas.microsoft.com/office/powerpoint/2010/main" val="148284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chlorine as a disinfectant – advanced water treatment – moves to US</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7</a:t>
            </a:fld>
            <a:endParaRPr lang="en-US" dirty="0"/>
          </a:p>
        </p:txBody>
      </p:sp>
    </p:spTree>
    <p:extLst>
      <p:ext uri="{BB962C8B-B14F-4D97-AF65-F5344CB8AC3E}">
        <p14:creationId xmlns:p14="http://schemas.microsoft.com/office/powerpoint/2010/main" val="76142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t>
            </a:r>
            <a:r>
              <a:rPr lang="en-US" sz="1200" b="0" i="0" kern="1200" dirty="0" smtClean="0">
                <a:solidFill>
                  <a:schemeClr val="tx1"/>
                </a:solidFill>
                <a:latin typeface="Century Gothic" pitchFamily="34" charset="0"/>
                <a:ea typeface="+mn-ea"/>
                <a:cs typeface="+mn-cs"/>
              </a:rPr>
              <a:t>By the late 1960s, more and more man–made chemicals were being used in industry and agriculture. There was scientific proof that these chemicals were making their way into the nation's drinking water through street and farm runoff, leakages from underground disposal tanks, and factory waste.</a:t>
            </a:r>
          </a:p>
          <a:p>
            <a:r>
              <a:rPr lang="en-US" sz="1200" b="0" i="0" kern="1200" dirty="0" smtClean="0">
                <a:solidFill>
                  <a:schemeClr val="tx1"/>
                </a:solidFill>
                <a:latin typeface="Century Gothic" pitchFamily="34" charset="0"/>
                <a:ea typeface="+mn-ea"/>
                <a:cs typeface="+mn-cs"/>
              </a:rPr>
              <a:t>In 1972, drinking water safety first became a major public issue when scientists studying the Mississippi River found 36 industrial pollutants present in the Louisiana area water supply.” - http://</a:t>
            </a:r>
            <a:r>
              <a:rPr lang="en-US" sz="1200" b="0" i="0" kern="1200" dirty="0" smtClean="0">
                <a:solidFill>
                  <a:schemeClr val="tx1"/>
                </a:solidFill>
                <a:latin typeface="Century Gothic" pitchFamily="34" charset="0"/>
                <a:ea typeface="+mn-ea"/>
                <a:cs typeface="+mn-cs"/>
              </a:rPr>
              <a:t>centeroncongress.org/safe-drinking-water-act</a:t>
            </a:r>
          </a:p>
          <a:p>
            <a:endParaRPr lang="en-US" sz="1200" b="0" i="0" kern="1200" dirty="0" smtClean="0">
              <a:solidFill>
                <a:schemeClr val="tx1"/>
              </a:solidFill>
              <a:latin typeface="Century Gothic" pitchFamily="34" charset="0"/>
              <a:ea typeface="+mn-ea"/>
              <a:cs typeface="+mn-cs"/>
            </a:endParaRPr>
          </a:p>
          <a:p>
            <a:r>
              <a:rPr lang="en-US" sz="1200" b="0" i="0" kern="1200" dirty="0" smtClean="0">
                <a:solidFill>
                  <a:schemeClr val="tx1"/>
                </a:solidFill>
                <a:latin typeface="Century Gothic" pitchFamily="34" charset="0"/>
                <a:ea typeface="+mn-ea"/>
                <a:cs typeface="+mn-cs"/>
              </a:rPr>
              <a:t>“</a:t>
            </a:r>
            <a:r>
              <a:rPr lang="en-US" sz="1200" b="0" i="0" kern="1200" dirty="0" smtClean="0">
                <a:solidFill>
                  <a:schemeClr val="tx1"/>
                </a:solidFill>
                <a:effectLst/>
                <a:latin typeface="Century Gothic" pitchFamily="34" charset="0"/>
                <a:ea typeface="+mn-ea"/>
                <a:cs typeface="+mn-cs"/>
              </a:rPr>
              <a:t>The Clean Water Act, like the discovery of the microscope and the disastrous effects of cholera and typhoid epidemics throughout the world, sparked renewed interest in water filtration. It became law that every city in the nation install a water treatment plant, and it became a national goal to have clean water, once more, by 1985 (</a:t>
            </a:r>
            <a:r>
              <a:rPr lang="en-US" sz="1200" b="0" i="0" kern="1200" dirty="0" err="1" smtClean="0">
                <a:solidFill>
                  <a:schemeClr val="tx1"/>
                </a:solidFill>
                <a:effectLst/>
                <a:latin typeface="Century Gothic" pitchFamily="34" charset="0"/>
                <a:ea typeface="+mn-ea"/>
                <a:cs typeface="+mn-cs"/>
              </a:rPr>
              <a:t>Outwater</a:t>
            </a:r>
            <a:r>
              <a:rPr lang="en-US" sz="1200" b="0" i="0" kern="1200" dirty="0" smtClean="0">
                <a:solidFill>
                  <a:schemeClr val="tx1"/>
                </a:solidFill>
                <a:effectLst/>
                <a:latin typeface="Century Gothic" pitchFamily="34" charset="0"/>
                <a:ea typeface="+mn-ea"/>
                <a:cs typeface="+mn-cs"/>
              </a:rPr>
              <a:t>, 1996).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Century Gothic" pitchFamily="34" charset="0"/>
                <a:ea typeface="+mn-ea"/>
                <a:cs typeface="+mn-cs"/>
              </a:rPr>
              <a:t>Because industrial waste was viewed as the main culprit of contaminated water, industrial plants were the main targets of the law. Over the next few decades, the U.S. government expended billions of dollars in grants to industries to create environment-friendly waste management techniques. Cities were also given grant money to install water treatment plants. Eventually, the sludge in the rivers and water supplies of the nation began to disappear.” --http://www.historyofwaterfilters.com/clean-water-act.html</a:t>
            </a:r>
            <a:endParaRPr lang="en-US" sz="1200" b="0" i="0" kern="1200" dirty="0" smtClean="0">
              <a:solidFill>
                <a:schemeClr val="tx1"/>
              </a:solidFill>
              <a:latin typeface="Century Gothic"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8</a:t>
            </a:fld>
            <a:endParaRPr lang="en-US" dirty="0"/>
          </a:p>
        </p:txBody>
      </p:sp>
    </p:spTree>
    <p:extLst>
      <p:ext uri="{BB962C8B-B14F-4D97-AF65-F5344CB8AC3E}">
        <p14:creationId xmlns:p14="http://schemas.microsoft.com/office/powerpoint/2010/main" val="68021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Modern drinking water treatment processes</a:t>
            </a:r>
            <a:r>
              <a:rPr lang="en-US" baseline="0" dirty="0" smtClean="0"/>
              <a:t> allow us to have the water we expect from our taps, but it is not without problems.</a:t>
            </a:r>
            <a:endParaRPr lang="en-US" dirty="0" smtClean="0"/>
          </a:p>
          <a:p>
            <a:endParaRPr lang="en-US" dirty="0" smtClean="0"/>
          </a:p>
          <a:p>
            <a:r>
              <a:rPr lang="en-US" dirty="0" smtClean="0"/>
              <a:t>https</a:t>
            </a:r>
            <a:r>
              <a:rPr lang="en-US" dirty="0" smtClean="0"/>
              <a:t>://</a:t>
            </a:r>
            <a:r>
              <a:rPr lang="en-US" dirty="0" smtClean="0"/>
              <a:t>www.cdc.gov/healthywater/drinking/public/water_treatment.html</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9</a:t>
            </a:fld>
            <a:endParaRPr lang="en-US" dirty="0"/>
          </a:p>
        </p:txBody>
      </p:sp>
    </p:spTree>
    <p:extLst>
      <p:ext uri="{BB962C8B-B14F-4D97-AF65-F5344CB8AC3E}">
        <p14:creationId xmlns:p14="http://schemas.microsoft.com/office/powerpoint/2010/main" val="2855737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smtClean="0">
                <a:solidFill>
                  <a:schemeClr val="tx1"/>
                </a:solidFill>
                <a:latin typeface="Century Gothic" pitchFamily="34" charset="0"/>
                <a:ea typeface="+mn-ea"/>
                <a:cs typeface="+mn-cs"/>
              </a:rPr>
              <a:t>Notes on chloramine:</a:t>
            </a:r>
          </a:p>
          <a:p>
            <a:r>
              <a:rPr lang="en-US" dirty="0" err="1" smtClean="0"/>
              <a:t>Chloramination</a:t>
            </a:r>
            <a:r>
              <a:rPr lang="en-US" dirty="0" smtClean="0"/>
              <a:t> is the process of disinfecting water using chloramines, compounds of chlorine and ammonia.  </a:t>
            </a:r>
          </a:p>
          <a:p>
            <a:r>
              <a:rPr lang="en-US" dirty="0" smtClean="0"/>
              <a:t>The use of chloramines in the United States has evolved since the early 1900’s to become a very popular water treatment alternative – second only to the use of free chlorine.</a:t>
            </a:r>
          </a:p>
          <a:p>
            <a:r>
              <a:rPr lang="en-US" dirty="0" smtClean="0"/>
              <a:t> Chloramines offer a less aggressive disinfectant residual that reacts more slowly and remains longer in the distribution system. </a:t>
            </a:r>
          </a:p>
          <a:p>
            <a:r>
              <a:rPr lang="en-US" dirty="0" smtClean="0"/>
              <a:t> Given more stringent disinfection byproduct regulations, </a:t>
            </a:r>
            <a:r>
              <a:rPr lang="en-US" dirty="0" err="1" smtClean="0"/>
              <a:t>chloramination</a:t>
            </a:r>
            <a:r>
              <a:rPr lang="en-US" dirty="0" smtClean="0"/>
              <a:t> can be an appealing alternative to the use of free chlorine as a means of limiting DBP formation – especially THMs.  </a:t>
            </a:r>
          </a:p>
          <a:p>
            <a:r>
              <a:rPr lang="en-US" dirty="0" smtClean="0"/>
              <a:t>Also of benefit, fewer taste and odor concerns are reported by consumers of </a:t>
            </a:r>
            <a:r>
              <a:rPr lang="en-US" dirty="0" err="1" smtClean="0"/>
              <a:t>chloraminated</a:t>
            </a:r>
            <a:r>
              <a:rPr lang="en-US" dirty="0" smtClean="0"/>
              <a:t> water.</a:t>
            </a:r>
          </a:p>
          <a:p>
            <a:r>
              <a:rPr lang="en-US" dirty="0" smtClean="0"/>
              <a:t>For a drinking water utility, </a:t>
            </a:r>
            <a:r>
              <a:rPr lang="en-US" dirty="0" err="1" smtClean="0"/>
              <a:t>chloramination</a:t>
            </a:r>
            <a:r>
              <a:rPr lang="en-US" dirty="0" smtClean="0"/>
              <a:t> may or may not be a good alternative to free chlorination.  </a:t>
            </a:r>
          </a:p>
          <a:p>
            <a:r>
              <a:rPr lang="en-US" dirty="0" smtClean="0"/>
              <a:t>The source water type and quality and the overall treatment process required to produce potable drinking water are primary factors to consider.  </a:t>
            </a:r>
          </a:p>
          <a:p>
            <a:r>
              <a:rPr lang="en-US" dirty="0" smtClean="0"/>
              <a:t>Even with the full range of benefits provided by the use of chloramines, additional consideration must be given to the secondary impacts associated with </a:t>
            </a:r>
            <a:r>
              <a:rPr lang="en-US" dirty="0" err="1" smtClean="0"/>
              <a:t>chloramination</a:t>
            </a:r>
            <a:r>
              <a:rPr lang="en-US" dirty="0" smtClean="0"/>
              <a:t> – primarily the potential for nitrification within the distribution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Century Gothic"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t>
            </a:r>
            <a:r>
              <a:rPr lang="en-US" dirty="0" err="1" smtClean="0"/>
              <a:t>chloramination</a:t>
            </a:r>
            <a:r>
              <a:rPr lang="en-US" dirty="0" smtClean="0"/>
              <a:t>, an additional chemical must be purchased, stored, and applied to the process.  To form the preferred chloramine compound, the appropriate weight ratio of chlorine and ammonia must be determined and then carefully managed.  Free ammonia entering the distribution system must be limited to reduce the potential for nitrification.  Beyond that, it may be necessary to incorporate any number of steps to actively control nitrification.</a:t>
            </a:r>
          </a:p>
          <a:p>
            <a:endParaRPr lang="en-US" sz="1200" b="0" i="0" kern="1200" dirty="0" smtClean="0">
              <a:solidFill>
                <a:schemeClr val="tx1"/>
              </a:solidFill>
              <a:latin typeface="Century Gothic" pitchFamily="34" charset="0"/>
              <a:ea typeface="+mn-ea"/>
              <a:cs typeface="+mn-cs"/>
            </a:endParaRPr>
          </a:p>
          <a:p>
            <a:endParaRPr lang="en-US" sz="1200" b="0" i="0" kern="1200" dirty="0" smtClean="0">
              <a:solidFill>
                <a:schemeClr val="tx1"/>
              </a:solidFill>
              <a:latin typeface="Century Gothic" pitchFamily="34" charset="0"/>
              <a:ea typeface="+mn-ea"/>
              <a:cs typeface="+mn-cs"/>
            </a:endParaRPr>
          </a:p>
          <a:p>
            <a:r>
              <a:rPr lang="en-US" sz="1200" b="0" i="0" kern="1200" dirty="0" err="1" smtClean="0">
                <a:solidFill>
                  <a:schemeClr val="tx1"/>
                </a:solidFill>
                <a:latin typeface="Century Gothic" pitchFamily="34" charset="0"/>
                <a:ea typeface="+mn-ea"/>
                <a:cs typeface="+mn-cs"/>
              </a:rPr>
              <a:t>Sedlak</a:t>
            </a:r>
            <a:r>
              <a:rPr lang="en-US" sz="1200" b="0" i="0" kern="1200" dirty="0" smtClean="0">
                <a:solidFill>
                  <a:schemeClr val="tx1"/>
                </a:solidFill>
                <a:latin typeface="Century Gothic" pitchFamily="34" charset="0"/>
                <a:ea typeface="+mn-ea"/>
                <a:cs typeface="+mn-cs"/>
              </a:rPr>
              <a:t>, David L., and </a:t>
            </a:r>
            <a:r>
              <a:rPr lang="en-US" sz="1200" b="0" i="0" kern="1200" dirty="0" err="1" smtClean="0">
                <a:solidFill>
                  <a:schemeClr val="tx1"/>
                </a:solidFill>
                <a:latin typeface="Century Gothic" pitchFamily="34" charset="0"/>
                <a:ea typeface="+mn-ea"/>
                <a:cs typeface="+mn-cs"/>
              </a:rPr>
              <a:t>Urs</a:t>
            </a:r>
            <a:r>
              <a:rPr lang="en-US" sz="1200" b="0" i="0" kern="1200" dirty="0" smtClean="0">
                <a:solidFill>
                  <a:schemeClr val="tx1"/>
                </a:solidFill>
                <a:latin typeface="Century Gothic" pitchFamily="34" charset="0"/>
                <a:ea typeface="+mn-ea"/>
                <a:cs typeface="+mn-cs"/>
              </a:rPr>
              <a:t> von </a:t>
            </a:r>
            <a:r>
              <a:rPr lang="en-US" sz="1200" b="0" i="0" kern="1200" dirty="0" err="1" smtClean="0">
                <a:solidFill>
                  <a:schemeClr val="tx1"/>
                </a:solidFill>
                <a:latin typeface="Century Gothic" pitchFamily="34" charset="0"/>
                <a:ea typeface="+mn-ea"/>
                <a:cs typeface="+mn-cs"/>
              </a:rPr>
              <a:t>Gunten</a:t>
            </a:r>
            <a:r>
              <a:rPr lang="en-US" sz="1200" b="0" i="0" kern="1200" dirty="0" smtClean="0">
                <a:solidFill>
                  <a:schemeClr val="tx1"/>
                </a:solidFill>
                <a:latin typeface="Century Gothic" pitchFamily="34" charset="0"/>
                <a:ea typeface="+mn-ea"/>
                <a:cs typeface="+mn-cs"/>
              </a:rPr>
              <a:t>. "The chlorine dilemma." </a:t>
            </a:r>
            <a:r>
              <a:rPr lang="en-US" sz="1200" b="0" i="1" kern="1200" dirty="0" smtClean="0">
                <a:solidFill>
                  <a:schemeClr val="tx1"/>
                </a:solidFill>
                <a:latin typeface="Century Gothic" pitchFamily="34" charset="0"/>
                <a:ea typeface="+mn-ea"/>
                <a:cs typeface="+mn-cs"/>
              </a:rPr>
              <a:t>Science</a:t>
            </a:r>
            <a:r>
              <a:rPr lang="en-US" sz="1200" b="0" i="0" kern="1200" dirty="0" smtClean="0">
                <a:solidFill>
                  <a:schemeClr val="tx1"/>
                </a:solidFill>
                <a:latin typeface="Century Gothic" pitchFamily="34" charset="0"/>
                <a:ea typeface="+mn-ea"/>
                <a:cs typeface="+mn-cs"/>
              </a:rPr>
              <a:t> 331.6013 (2011): 42-43.</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10</a:t>
            </a:fld>
            <a:endParaRPr lang="en-US" dirty="0"/>
          </a:p>
        </p:txBody>
      </p:sp>
    </p:spTree>
    <p:extLst>
      <p:ext uri="{BB962C8B-B14F-4D97-AF65-F5344CB8AC3E}">
        <p14:creationId xmlns:p14="http://schemas.microsoft.com/office/powerpoint/2010/main" val="199188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C406F-A7E7-47DA-9FE1-6771CEBB572B}"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cxnSp>
        <p:nvCxnSpPr>
          <p:cNvPr id="8" name="Straight Connector 7"/>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C406F-A7E7-47DA-9FE1-6771CEBB572B}"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8704B-88A3-4061-B4A3-57E438D2F1A5}"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8704B-88A3-4061-B4A3-57E438D2F1A5}"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8704B-88A3-4061-B4A3-57E438D2F1A5}" type="datetimeFigureOut">
              <a:rPr lang="en-US" smtClean="0"/>
              <a:pPr/>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8704B-88A3-4061-B4A3-57E438D2F1A5}" type="datetimeFigureOut">
              <a:rPr lang="en-US" smtClean="0"/>
              <a:pPr/>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8704B-88A3-4061-B4A3-57E438D2F1A5}" type="datetimeFigureOut">
              <a:rPr lang="en-US" smtClean="0"/>
              <a:pPr/>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cxnSp>
        <p:nvCxnSpPr>
          <p:cNvPr id="7" name="Straight Connector 6"/>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81400"/>
            <a:ext cx="7772400" cy="1362075"/>
          </a:xfrm>
        </p:spPr>
        <p:txBody>
          <a:bodyPr anchor="t"/>
          <a:lstStyle>
            <a:lvl1pPr algn="l">
              <a:defRPr sz="4000" b="1" cap="sm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057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C406F-A7E7-47DA-9FE1-6771CEBB572B}"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906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3C406F-A7E7-47DA-9FE1-6771CEBB572B}"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a:p>
        </p:txBody>
      </p:sp>
      <p:cxnSp>
        <p:nvCxnSpPr>
          <p:cNvPr id="9" name="Straight Connector 8"/>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1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3C406F-A7E7-47DA-9FE1-6771CEBB572B}" type="datetimeFigureOut">
              <a:rPr lang="en-US" smtClean="0"/>
              <a:pPr/>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20836-45E1-4F17-AD31-F3A4029BBF53}" type="slidenum">
              <a:rPr lang="en-US" smtClean="0"/>
              <a:pPr/>
              <a:t>‹#›</a:t>
            </a:fld>
            <a:endParaRPr lang="en-US"/>
          </a:p>
        </p:txBody>
      </p:sp>
      <p:cxnSp>
        <p:nvCxnSpPr>
          <p:cNvPr id="11" name="Straight Connector 10"/>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53C406F-A7E7-47DA-9FE1-6771CEBB572B}" type="datetimeFigureOut">
              <a:rPr lang="en-US" smtClean="0"/>
              <a:pPr/>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20836-45E1-4F17-AD31-F3A4029BBF53}" type="slidenum">
              <a:rPr lang="en-US" smtClean="0"/>
              <a:pPr/>
              <a:t>‹#›</a:t>
            </a:fld>
            <a:endParaRPr lang="en-US"/>
          </a:p>
        </p:txBody>
      </p:sp>
      <p:cxnSp>
        <p:nvCxnSpPr>
          <p:cNvPr id="7" name="Straight Connector 6"/>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C406F-A7E7-47DA-9FE1-6771CEBB572B}" type="datetimeFigureOut">
              <a:rPr lang="en-US" smtClean="0"/>
              <a:pPr/>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ndara" pitchFamily="34" charset="0"/>
                <a:cs typeface="Times New Roman" pitchFamily="18" charset="0"/>
              </a:defRPr>
            </a:lvl1pPr>
          </a:lstStyle>
          <a:p>
            <a:fld id="{D53C406F-A7E7-47DA-9FE1-6771CEBB572B}" type="datetimeFigureOut">
              <a:rPr lang="en-US" smtClean="0"/>
              <a:pPr/>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ndara" pitchFamily="34"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ndara" pitchFamily="34" charset="0"/>
                <a:cs typeface="Times New Roman" pitchFamily="18" charset="0"/>
              </a:defRPr>
            </a:lvl1pPr>
          </a:lstStyle>
          <a:p>
            <a:fld id="{EFD3DF5A-C6FD-4BDF-B09A-C1AC5AC728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rgbClr val="0070C0"/>
          </a:solidFill>
          <a:latin typeface="Corbel"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orbel"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Corbel"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ndara" pitchFamily="34" charset="0"/>
              </a:defRPr>
            </a:lvl1pPr>
          </a:lstStyle>
          <a:p>
            <a:fld id="{EC08704B-88A3-4061-B4A3-57E438D2F1A5}" type="datetimeFigureOut">
              <a:rPr lang="en-US" smtClean="0"/>
              <a:pPr/>
              <a:t>2/14/2017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ndara"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ndara" pitchFamily="34" charset="0"/>
              </a:defRPr>
            </a:lvl1pPr>
          </a:lstStyle>
          <a:p>
            <a:fld id="{D7E0D17E-168C-40BF-9C7B-F76E719751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normAutofit/>
          </a:bodyPr>
          <a:lstStyle/>
          <a:p>
            <a:r>
              <a:rPr lang="en-US" sz="3200" dirty="0" smtClean="0"/>
              <a:t>The Engineering Grand Challenges </a:t>
            </a:r>
            <a:br>
              <a:rPr lang="en-US" sz="3200" dirty="0" smtClean="0"/>
            </a:br>
            <a:r>
              <a:rPr lang="en-US" sz="3200" dirty="0" smtClean="0"/>
              <a:t>and Green Engineering</a:t>
            </a:r>
            <a:endParaRPr lang="en-US" sz="3200" dirty="0"/>
          </a:p>
        </p:txBody>
      </p:sp>
      <p:sp>
        <p:nvSpPr>
          <p:cNvPr id="3" name="Subtitle 2"/>
          <p:cNvSpPr>
            <a:spLocks noGrp="1"/>
          </p:cNvSpPr>
          <p:nvPr>
            <p:ph type="subTitle" idx="1"/>
          </p:nvPr>
        </p:nvSpPr>
        <p:spPr>
          <a:xfrm>
            <a:off x="1371600" y="1752600"/>
            <a:ext cx="6400800" cy="1752600"/>
          </a:xfrm>
        </p:spPr>
        <p:txBody>
          <a:bodyPr>
            <a:normAutofit/>
          </a:bodyPr>
          <a:lstStyle/>
          <a:p>
            <a:r>
              <a:rPr lang="en-US" sz="5400" dirty="0" smtClean="0"/>
              <a:t>WATER</a:t>
            </a:r>
            <a:endParaRPr lang="en-US" sz="5400" dirty="0"/>
          </a:p>
        </p:txBody>
      </p:sp>
      <p:pic>
        <p:nvPicPr>
          <p:cNvPr id="1028" name="Picture 4"/>
          <p:cNvPicPr>
            <a:picLocks noChangeAspect="1" noChangeArrowheads="1"/>
          </p:cNvPicPr>
          <p:nvPr/>
        </p:nvPicPr>
        <p:blipFill>
          <a:blip r:embed="rId2" cstate="print"/>
          <a:srcRect l="21742" t="40625" r="16026" b="39584"/>
          <a:stretch>
            <a:fillRect/>
          </a:stretch>
        </p:blipFill>
        <p:spPr bwMode="auto">
          <a:xfrm>
            <a:off x="2057400" y="5168474"/>
            <a:ext cx="7086600" cy="1267127"/>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l="20000"/>
          <a:stretch>
            <a:fillRect/>
          </a:stretch>
        </p:blipFill>
        <p:spPr bwMode="auto">
          <a:xfrm>
            <a:off x="304800" y="5212080"/>
            <a:ext cx="1235670" cy="118872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chlorine dilemma</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3" cstate="print"/>
          <a:srcRect t="1625" b="-1"/>
          <a:stretch/>
        </p:blipFill>
        <p:spPr bwMode="auto">
          <a:xfrm>
            <a:off x="381000" y="914400"/>
            <a:ext cx="8229600" cy="5486400"/>
          </a:xfrm>
          <a:prstGeom prst="rect">
            <a:avLst/>
          </a:prstGeom>
          <a:noFill/>
          <a:ln w="9525">
            <a:noFill/>
            <a:miter lim="800000"/>
            <a:headEnd/>
            <a:tailEnd/>
          </a:ln>
        </p:spPr>
      </p:pic>
      <p:sp>
        <p:nvSpPr>
          <p:cNvPr id="5" name="TextBox 4"/>
          <p:cNvSpPr txBox="1"/>
          <p:nvPr/>
        </p:nvSpPr>
        <p:spPr>
          <a:xfrm>
            <a:off x="76200" y="6474023"/>
            <a:ext cx="5867400" cy="307777"/>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Sedlak, </a:t>
            </a:r>
            <a:r>
              <a:rPr lang="en-US" sz="1400" dirty="0" smtClean="0">
                <a:solidFill>
                  <a:schemeClr val="tx1">
                    <a:lumMod val="50000"/>
                    <a:lumOff val="50000"/>
                  </a:schemeClr>
                </a:solidFill>
                <a:latin typeface="Corbel" pitchFamily="34" charset="0"/>
              </a:rPr>
              <a:t>D and von </a:t>
            </a:r>
            <a:r>
              <a:rPr lang="en-US" sz="1400" dirty="0" err="1" smtClean="0">
                <a:solidFill>
                  <a:schemeClr val="tx1">
                    <a:lumMod val="50000"/>
                    <a:lumOff val="50000"/>
                  </a:schemeClr>
                </a:solidFill>
                <a:latin typeface="Corbel" pitchFamily="34" charset="0"/>
              </a:rPr>
              <a:t>Gunten</a:t>
            </a:r>
            <a:r>
              <a:rPr lang="en-US" sz="1400" dirty="0" smtClean="0">
                <a:solidFill>
                  <a:schemeClr val="tx1">
                    <a:lumMod val="50000"/>
                    <a:lumOff val="50000"/>
                  </a:schemeClr>
                </a:solidFill>
                <a:latin typeface="Corbel" pitchFamily="34" charset="0"/>
              </a:rPr>
              <a:t>, U.. </a:t>
            </a:r>
            <a:r>
              <a:rPr lang="en-US" sz="1400" i="1" dirty="0" smtClean="0">
                <a:solidFill>
                  <a:schemeClr val="tx1">
                    <a:lumMod val="50000"/>
                    <a:lumOff val="50000"/>
                  </a:schemeClr>
                </a:solidFill>
                <a:latin typeface="Corbel" pitchFamily="34" charset="0"/>
              </a:rPr>
              <a:t>Science</a:t>
            </a:r>
            <a:r>
              <a:rPr lang="en-US" sz="1400" dirty="0" smtClean="0">
                <a:solidFill>
                  <a:schemeClr val="tx1">
                    <a:lumMod val="50000"/>
                    <a:lumOff val="50000"/>
                  </a:schemeClr>
                </a:solidFill>
                <a:latin typeface="Corbel" pitchFamily="34" charset="0"/>
              </a:rPr>
              <a:t> 2011</a:t>
            </a:r>
            <a:endParaRPr lang="en-US" sz="1400" dirty="0">
              <a:solidFill>
                <a:schemeClr val="tx1">
                  <a:lumMod val="50000"/>
                  <a:lumOff val="50000"/>
                </a:schemeClr>
              </a:solidFill>
              <a:latin typeface="Corbel" pitchFamily="34" charset="0"/>
            </a:endParaRPr>
          </a:p>
        </p:txBody>
      </p:sp>
    </p:spTree>
    <p:extLst>
      <p:ext uri="{BB962C8B-B14F-4D97-AF65-F5344CB8AC3E}">
        <p14:creationId xmlns:p14="http://schemas.microsoft.com/office/powerpoint/2010/main" val="329955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Regulated substances</a:t>
            </a:r>
            <a:endParaRPr lang="en-US" dirty="0"/>
          </a:p>
        </p:txBody>
      </p:sp>
      <p:sp>
        <p:nvSpPr>
          <p:cNvPr id="3" name="Content Placeholder 2"/>
          <p:cNvSpPr>
            <a:spLocks noGrp="1"/>
          </p:cNvSpPr>
          <p:nvPr>
            <p:ph idx="1"/>
          </p:nvPr>
        </p:nvSpPr>
        <p:spPr/>
        <p:txBody>
          <a:bodyPr>
            <a:normAutofit/>
          </a:bodyPr>
          <a:lstStyle/>
          <a:p>
            <a:r>
              <a:rPr lang="en-US" sz="2400" dirty="0" smtClean="0"/>
              <a:t>EPA update to list of water contaminants</a:t>
            </a:r>
            <a:endParaRPr lang="en-US" sz="2400" dirty="0"/>
          </a:p>
        </p:txBody>
      </p:sp>
      <p:pic>
        <p:nvPicPr>
          <p:cNvPr id="1026" name="Picture 2" descr="History of drinking water: A fluid timeline (Photo by )"/>
          <p:cNvPicPr>
            <a:picLocks noChangeAspect="1" noChangeArrowheads="1"/>
          </p:cNvPicPr>
          <p:nvPr/>
        </p:nvPicPr>
        <p:blipFill>
          <a:blip r:embed="rId3" cstate="print"/>
          <a:srcRect t="17671" b="4483"/>
          <a:stretch>
            <a:fillRect/>
          </a:stretch>
        </p:blipFill>
        <p:spPr bwMode="auto">
          <a:xfrm>
            <a:off x="6278732" y="0"/>
            <a:ext cx="2941468" cy="6858000"/>
          </a:xfrm>
          <a:prstGeom prst="rect">
            <a:avLst/>
          </a:prstGeom>
          <a:noFill/>
        </p:spPr>
      </p:pic>
      <p:sp>
        <p:nvSpPr>
          <p:cNvPr id="7" name="TextBox 6"/>
          <p:cNvSpPr txBox="1"/>
          <p:nvPr/>
        </p:nvSpPr>
        <p:spPr>
          <a:xfrm>
            <a:off x="76200" y="6474023"/>
            <a:ext cx="5867400" cy="307777"/>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Schroeder, M. </a:t>
            </a:r>
            <a:r>
              <a:rPr lang="en-US" sz="1400" i="1" dirty="0" smtClean="0">
                <a:solidFill>
                  <a:schemeClr val="tx1">
                    <a:lumMod val="50000"/>
                    <a:lumOff val="50000"/>
                  </a:schemeClr>
                </a:solidFill>
                <a:latin typeface="Corbel" pitchFamily="34" charset="0"/>
              </a:rPr>
              <a:t>History of drinking water: A fluid timeline. </a:t>
            </a:r>
            <a:r>
              <a:rPr lang="en-US" sz="1400" dirty="0" smtClean="0">
                <a:solidFill>
                  <a:schemeClr val="tx1">
                    <a:lumMod val="50000"/>
                    <a:lumOff val="50000"/>
                  </a:schemeClr>
                </a:solidFill>
                <a:latin typeface="Corbel" pitchFamily="34" charset="0"/>
              </a:rPr>
              <a:t>May 30, 2014</a:t>
            </a:r>
            <a:endParaRPr lang="en-US" sz="1400" dirty="0">
              <a:solidFill>
                <a:schemeClr val="tx1">
                  <a:lumMod val="50000"/>
                  <a:lumOff val="50000"/>
                </a:schemeClr>
              </a:solidFill>
              <a:latin typeface="Corbel" pitchFamily="34" charset="0"/>
            </a:endParaRPr>
          </a:p>
        </p:txBody>
      </p:sp>
      <p:sp>
        <p:nvSpPr>
          <p:cNvPr id="8" name="Rectangle 7"/>
          <p:cNvSpPr/>
          <p:nvPr/>
        </p:nvSpPr>
        <p:spPr>
          <a:xfrm>
            <a:off x="6248400" y="5410200"/>
            <a:ext cx="2895600"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 y="838200"/>
            <a:ext cx="5715000" cy="461665"/>
          </a:xfrm>
          <a:prstGeom prst="rect">
            <a:avLst/>
          </a:prstGeom>
          <a:noFill/>
        </p:spPr>
        <p:txBody>
          <a:bodyPr wrap="square" rtlCol="0">
            <a:spAutoFit/>
          </a:bodyPr>
          <a:lstStyle/>
          <a:p>
            <a:r>
              <a:rPr lang="en-US" sz="2400" dirty="0" smtClean="0">
                <a:solidFill>
                  <a:srgbClr val="C00000"/>
                </a:solidFill>
                <a:latin typeface="Corbel" pitchFamily="34" charset="0"/>
              </a:rPr>
              <a:t>2009: </a:t>
            </a:r>
            <a:endParaRPr lang="en-US" sz="2400" dirty="0">
              <a:latin typeface="Corbel" pitchFamily="34" charset="0"/>
            </a:endParaRPr>
          </a:p>
        </p:txBody>
      </p:sp>
      <p:pic>
        <p:nvPicPr>
          <p:cNvPr id="38913" name="Picture 1"/>
          <p:cNvPicPr>
            <a:picLocks noChangeAspect="1" noChangeArrowheads="1"/>
          </p:cNvPicPr>
          <p:nvPr/>
        </p:nvPicPr>
        <p:blipFill>
          <a:blip r:embed="rId4" cstate="print"/>
          <a:srcRect l="35139" t="27083" r="25037" b="10417"/>
          <a:stretch>
            <a:fillRect/>
          </a:stretch>
        </p:blipFill>
        <p:spPr bwMode="auto">
          <a:xfrm>
            <a:off x="381000" y="1524000"/>
            <a:ext cx="5181600" cy="4572000"/>
          </a:xfrm>
          <a:prstGeom prst="rect">
            <a:avLst/>
          </a:prstGeom>
          <a:noFill/>
          <a:ln w="9525">
            <a:noFill/>
            <a:miter lim="800000"/>
            <a:headEnd/>
            <a:tailEnd/>
          </a:ln>
        </p:spPr>
      </p:pic>
    </p:spTree>
    <p:extLst>
      <p:ext uri="{BB962C8B-B14F-4D97-AF65-F5344CB8AC3E}">
        <p14:creationId xmlns:p14="http://schemas.microsoft.com/office/powerpoint/2010/main" val="378391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a:t>
            </a:r>
            <a:endParaRPr lang="en-US" dirty="0"/>
          </a:p>
        </p:txBody>
      </p:sp>
      <p:sp>
        <p:nvSpPr>
          <p:cNvPr id="3" name="Content Placeholder 2"/>
          <p:cNvSpPr>
            <a:spLocks noGrp="1"/>
          </p:cNvSpPr>
          <p:nvPr>
            <p:ph idx="1"/>
          </p:nvPr>
        </p:nvSpPr>
        <p:spPr/>
        <p:txBody>
          <a:bodyPr/>
          <a:lstStyle/>
          <a:p>
            <a:endParaRPr lang="en-US"/>
          </a:p>
        </p:txBody>
      </p:sp>
      <p:pic>
        <p:nvPicPr>
          <p:cNvPr id="76802" name="Picture 2" descr="Image result for wastewater treatment plant epa"/>
          <p:cNvPicPr>
            <a:picLocks noChangeAspect="1" noChangeArrowheads="1"/>
          </p:cNvPicPr>
          <p:nvPr/>
        </p:nvPicPr>
        <p:blipFill>
          <a:blip r:embed="rId3" cstate="print"/>
          <a:srcRect/>
          <a:stretch>
            <a:fillRect/>
          </a:stretch>
        </p:blipFill>
        <p:spPr bwMode="auto">
          <a:xfrm>
            <a:off x="714375" y="1905000"/>
            <a:ext cx="7715250" cy="37623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current needs</a:t>
            </a:r>
            <a:endParaRPr lang="en-US" dirty="0"/>
          </a:p>
        </p:txBody>
      </p:sp>
      <p:sp>
        <p:nvSpPr>
          <p:cNvPr id="3" name="Content Placeholder 2"/>
          <p:cNvSpPr>
            <a:spLocks noGrp="1"/>
          </p:cNvSpPr>
          <p:nvPr>
            <p:ph idx="1"/>
          </p:nvPr>
        </p:nvSpPr>
        <p:spPr/>
        <p:txBody>
          <a:bodyPr/>
          <a:lstStyle/>
          <a:p>
            <a:endParaRPr lang="en-US" dirty="0"/>
          </a:p>
        </p:txBody>
      </p:sp>
      <p:pic>
        <p:nvPicPr>
          <p:cNvPr id="3078" name="Picture 6" descr="Image result for flint michig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49" y="1066800"/>
            <a:ext cx="4380359"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248400"/>
            <a:ext cx="2148345" cy="584775"/>
          </a:xfrm>
          <a:prstGeom prst="rect">
            <a:avLst/>
          </a:prstGeom>
        </p:spPr>
        <p:txBody>
          <a:bodyPr wrap="none">
            <a:spAutoFit/>
          </a:bodyPr>
          <a:lstStyle/>
          <a:p>
            <a:r>
              <a:rPr lang="en-US" sz="1600" dirty="0">
                <a:solidFill>
                  <a:schemeClr val="tx1">
                    <a:lumMod val="50000"/>
                    <a:lumOff val="50000"/>
                  </a:schemeClr>
                </a:solidFill>
                <a:latin typeface="Corbel" panose="020B0503020204020204" pitchFamily="34" charset="0"/>
              </a:rPr>
              <a:t>http://</a:t>
            </a:r>
            <a:r>
              <a:rPr lang="en-US" sz="1600" dirty="0" smtClean="0">
                <a:solidFill>
                  <a:schemeClr val="tx1">
                    <a:lumMod val="50000"/>
                    <a:lumOff val="50000"/>
                  </a:schemeClr>
                </a:solidFill>
                <a:latin typeface="Corbel" panose="020B0503020204020204" pitchFamily="34" charset="0"/>
              </a:rPr>
              <a:t>abcnews.go.com</a:t>
            </a:r>
          </a:p>
          <a:p>
            <a:r>
              <a:rPr lang="en-US" sz="1600" dirty="0" smtClean="0">
                <a:solidFill>
                  <a:schemeClr val="tx1">
                    <a:lumMod val="50000"/>
                    <a:lumOff val="50000"/>
                  </a:schemeClr>
                </a:solidFill>
                <a:latin typeface="Corbel" panose="020B0503020204020204" pitchFamily="34" charset="0"/>
              </a:rPr>
              <a:t>Greenpeace.org</a:t>
            </a:r>
            <a:endParaRPr lang="en-US" sz="1600" dirty="0">
              <a:solidFill>
                <a:schemeClr val="tx1">
                  <a:lumMod val="50000"/>
                  <a:lumOff val="50000"/>
                </a:schemeClr>
              </a:solidFill>
              <a:latin typeface="Corbel" panose="020B0503020204020204" pitchFamily="34" charset="0"/>
            </a:endParaRPr>
          </a:p>
        </p:txBody>
      </p:sp>
      <p:pic>
        <p:nvPicPr>
          <p:cNvPr id="3080" name="Picture 8" descr="Image result for washington dc chlora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2565889" cy="182819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us drought 2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298" y="3009297"/>
            <a:ext cx="4657502" cy="359897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water pollution usa frac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999" y="3048000"/>
            <a:ext cx="3078163" cy="307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181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context</a:t>
            </a:r>
            <a:endParaRPr lang="en-US" dirty="0"/>
          </a:p>
        </p:txBody>
      </p:sp>
      <p:sp>
        <p:nvSpPr>
          <p:cNvPr id="3" name="Content Placeholder 2"/>
          <p:cNvSpPr>
            <a:spLocks noGrp="1"/>
          </p:cNvSpPr>
          <p:nvPr>
            <p:ph idx="1"/>
          </p:nvPr>
        </p:nvSpPr>
        <p:spPr/>
        <p:txBody>
          <a:bodyPr/>
          <a:lstStyle/>
          <a:p>
            <a:endParaRPr lang="en-US"/>
          </a:p>
        </p:txBody>
      </p:sp>
      <p:pic>
        <p:nvPicPr>
          <p:cNvPr id="4" name="Picture 2" descr="1 in 10 people lack access to safe water. 1 in 3 people lack access to a toilet. We are working to change th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4343400" cy="45651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6241535"/>
            <a:ext cx="5410200" cy="338554"/>
          </a:xfrm>
          <a:prstGeom prst="rect">
            <a:avLst/>
          </a:prstGeom>
        </p:spPr>
        <p:txBody>
          <a:bodyPr wrap="square">
            <a:spAutoFit/>
          </a:bodyPr>
          <a:lstStyle/>
          <a:p>
            <a:r>
              <a:rPr lang="en-US" sz="1600" dirty="0">
                <a:solidFill>
                  <a:schemeClr val="tx1">
                    <a:lumMod val="50000"/>
                    <a:lumOff val="50000"/>
                  </a:schemeClr>
                </a:solidFill>
                <a:latin typeface="Corbel" panose="020B0503020204020204" pitchFamily="34" charset="0"/>
              </a:rPr>
              <a:t>http://water.org/water-crisis/water-sanitation-facts/</a:t>
            </a:r>
          </a:p>
        </p:txBody>
      </p:sp>
    </p:spTree>
    <p:extLst>
      <p:ext uri="{BB962C8B-B14F-4D97-AF65-F5344CB8AC3E}">
        <p14:creationId xmlns:p14="http://schemas.microsoft.com/office/powerpoint/2010/main" val="423460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world needs</a:t>
            </a:r>
            <a:endParaRPr lang="en-US" dirty="0"/>
          </a:p>
        </p:txBody>
      </p:sp>
      <p:pic>
        <p:nvPicPr>
          <p:cNvPr id="2054" name="Picture 6" descr="Image result for arsenic bangladesh wa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293" y="1015776"/>
            <a:ext cx="4206240" cy="26056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Hanufa Bibi displays her palm, filled with small black warts caused by years of drinking arsenic-laced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015775"/>
            <a:ext cx="3810000" cy="53686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developing world need for wa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412" y="3657600"/>
            <a:ext cx="4162495"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6438900"/>
            <a:ext cx="3870355" cy="338554"/>
          </a:xfrm>
          <a:prstGeom prst="rect">
            <a:avLst/>
          </a:prstGeom>
        </p:spPr>
        <p:txBody>
          <a:bodyPr wrap="none">
            <a:spAutoFit/>
          </a:bodyPr>
          <a:lstStyle/>
          <a:p>
            <a:r>
              <a:rPr lang="en-US" sz="1600" dirty="0" smtClean="0">
                <a:solidFill>
                  <a:schemeClr val="tx1">
                    <a:lumMod val="50000"/>
                    <a:lumOff val="50000"/>
                  </a:schemeClr>
                </a:solidFill>
                <a:latin typeface="Corbel" panose="020B0503020204020204" pitchFamily="34" charset="0"/>
              </a:rPr>
              <a:t>Image credit: cnn.com; www.eurekalert.org</a:t>
            </a:r>
            <a:endParaRPr lang="en-US" sz="1600" dirty="0">
              <a:solidFill>
                <a:schemeClr val="tx1">
                  <a:lumMod val="50000"/>
                  <a:lumOff val="50000"/>
                </a:schemeClr>
              </a:solidFill>
              <a:latin typeface="Corbel" panose="020B0503020204020204" pitchFamily="34" charset="0"/>
            </a:endParaRPr>
          </a:p>
        </p:txBody>
      </p:sp>
    </p:spTree>
    <p:extLst>
      <p:ext uri="{BB962C8B-B14F-4D97-AF65-F5344CB8AC3E}">
        <p14:creationId xmlns:p14="http://schemas.microsoft.com/office/powerpoint/2010/main" val="2770860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1838325"/>
            <a:ext cx="7772400" cy="1362075"/>
          </a:xfrm>
        </p:spPr>
        <p:txBody>
          <a:bodyPr/>
          <a:lstStyle/>
          <a:p>
            <a:pPr algn="ctr"/>
            <a:r>
              <a:rPr lang="en-US" dirty="0" smtClean="0"/>
              <a:t>Green Engineering and </a:t>
            </a:r>
            <a:r>
              <a:rPr lang="en-US" dirty="0" smtClean="0"/>
              <a:t>Water </a:t>
            </a:r>
            <a:endParaRPr lang="en-US" dirty="0"/>
          </a:p>
        </p:txBody>
      </p:sp>
      <p:sp>
        <p:nvSpPr>
          <p:cNvPr id="3" name="Content Placeholder 2"/>
          <p:cNvSpPr>
            <a:spLocks noGrp="1"/>
          </p:cNvSpPr>
          <p:nvPr>
            <p:ph type="body" idx="1"/>
          </p:nvPr>
        </p:nvSpPr>
        <p:spPr>
          <a:xfrm>
            <a:off x="762000" y="2895600"/>
            <a:ext cx="7772400" cy="2114550"/>
          </a:xfrm>
        </p:spPr>
        <p:txBody>
          <a:bodyPr>
            <a:normAutofit/>
          </a:bodyPr>
          <a:lstStyle/>
          <a:p>
            <a:pPr algn="ctr"/>
            <a:r>
              <a:rPr lang="en-US" sz="2400" dirty="0" smtClean="0"/>
              <a:t>As water demand increases and supplies become stressed, green engineering principles can be applied to find </a:t>
            </a:r>
            <a:r>
              <a:rPr lang="en-US" sz="2400" dirty="0" smtClean="0"/>
              <a:t>solutions</a:t>
            </a:r>
          </a:p>
          <a:p>
            <a:pPr algn="ctr"/>
            <a:endParaRPr lang="en-US" sz="2400" dirty="0" smtClean="0"/>
          </a:p>
          <a:p>
            <a:pPr algn="ctr"/>
            <a:r>
              <a:rPr lang="en-US" sz="2400" dirty="0" smtClean="0"/>
              <a:t>Ignoring the principles can lead to unintended consequences</a:t>
            </a:r>
            <a:endParaRPr 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Engineering Principles and water</a:t>
            </a:r>
            <a:endParaRPr lang="en-US" dirty="0"/>
          </a:p>
        </p:txBody>
      </p:sp>
      <p:sp>
        <p:nvSpPr>
          <p:cNvPr id="3" name="Content Placeholder 2"/>
          <p:cNvSpPr>
            <a:spLocks noGrp="1"/>
          </p:cNvSpPr>
          <p:nvPr>
            <p:ph idx="1"/>
          </p:nvPr>
        </p:nvSpPr>
        <p:spPr/>
        <p:txBody>
          <a:bodyPr/>
          <a:lstStyle/>
          <a:p>
            <a:r>
              <a:rPr lang="en-US" dirty="0" smtClean="0"/>
              <a:t>Principle 8: Meet need, minimize excess (avoid one-size fits all solutions)</a:t>
            </a:r>
          </a:p>
          <a:p>
            <a:r>
              <a:rPr lang="en-US" dirty="0" smtClean="0"/>
              <a:t>Principle 2: Prevention instead of treatment</a:t>
            </a:r>
          </a:p>
          <a:p>
            <a:r>
              <a:rPr lang="en-US" dirty="0" smtClean="0"/>
              <a:t>Principle 11: Design for commercial “afterlife”</a:t>
            </a:r>
          </a:p>
          <a:p>
            <a:r>
              <a:rPr lang="en-US" dirty="0" smtClean="0"/>
              <a:t>Principle 10: Integrate material &amp; energy flows</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8: Meet need, minimize excess</a:t>
            </a:r>
            <a:endParaRPr lang="en-US" dirty="0"/>
          </a:p>
        </p:txBody>
      </p:sp>
      <p:sp>
        <p:nvSpPr>
          <p:cNvPr id="3" name="Content Placeholder 2"/>
          <p:cNvSpPr>
            <a:spLocks noGrp="1"/>
          </p:cNvSpPr>
          <p:nvPr>
            <p:ph idx="1"/>
          </p:nvPr>
        </p:nvSpPr>
        <p:spPr>
          <a:xfrm>
            <a:off x="457200" y="914400"/>
            <a:ext cx="4419600" cy="5211763"/>
          </a:xfrm>
        </p:spPr>
        <p:txBody>
          <a:bodyPr/>
          <a:lstStyle/>
          <a:p>
            <a:pPr marL="0" indent="0">
              <a:buNone/>
            </a:pPr>
            <a:r>
              <a:rPr lang="en-US" b="1" dirty="0" smtClean="0"/>
              <a:t>Ignoring the principles:</a:t>
            </a:r>
          </a:p>
          <a:p>
            <a:pPr marL="0" indent="0">
              <a:buNone/>
            </a:pPr>
            <a:r>
              <a:rPr lang="en-US" dirty="0" smtClean="0"/>
              <a:t>Eutrophication </a:t>
            </a:r>
            <a:r>
              <a:rPr lang="en-US" dirty="0" smtClean="0"/>
              <a:t>from phosphate in water systems</a:t>
            </a:r>
            <a:endParaRPr lang="en-US" dirty="0"/>
          </a:p>
        </p:txBody>
      </p:sp>
      <p:pic>
        <p:nvPicPr>
          <p:cNvPr id="41986" name="Picture 2" descr="http://www.pnas.org/content/110/16/6448/F1.medium.gif"/>
          <p:cNvPicPr>
            <a:picLocks noChangeAspect="1" noChangeArrowheads="1"/>
          </p:cNvPicPr>
          <p:nvPr/>
        </p:nvPicPr>
        <p:blipFill>
          <a:blip r:embed="rId3" cstate="print"/>
          <a:srcRect/>
          <a:stretch>
            <a:fillRect/>
          </a:stretch>
        </p:blipFill>
        <p:spPr bwMode="auto">
          <a:xfrm>
            <a:off x="5105400" y="917170"/>
            <a:ext cx="3657600" cy="3350030"/>
          </a:xfrm>
          <a:prstGeom prst="rect">
            <a:avLst/>
          </a:prstGeom>
          <a:noFill/>
        </p:spPr>
      </p:pic>
      <p:sp>
        <p:nvSpPr>
          <p:cNvPr id="5" name="TextBox 4"/>
          <p:cNvSpPr txBox="1"/>
          <p:nvPr/>
        </p:nvSpPr>
        <p:spPr>
          <a:xfrm>
            <a:off x="76200" y="6324600"/>
            <a:ext cx="5867400" cy="523220"/>
          </a:xfrm>
          <a:prstGeom prst="rect">
            <a:avLst/>
          </a:prstGeom>
          <a:noFill/>
        </p:spPr>
        <p:txBody>
          <a:bodyPr wrap="square" rtlCol="0">
            <a:spAutoFit/>
          </a:bodyPr>
          <a:lstStyle/>
          <a:p>
            <a:r>
              <a:rPr lang="en-US" sz="1400" dirty="0" err="1" smtClean="0">
                <a:solidFill>
                  <a:schemeClr val="tx1">
                    <a:lumMod val="50000"/>
                    <a:lumOff val="50000"/>
                  </a:schemeClr>
                </a:solidFill>
                <a:latin typeface="Corbel" pitchFamily="34" charset="0"/>
              </a:rPr>
              <a:t>Michalak</a:t>
            </a:r>
            <a:r>
              <a:rPr lang="en-US" sz="1400" dirty="0" smtClean="0">
                <a:solidFill>
                  <a:schemeClr val="tx1">
                    <a:lumMod val="50000"/>
                    <a:lumOff val="50000"/>
                  </a:schemeClr>
                </a:solidFill>
                <a:latin typeface="Corbel" pitchFamily="34" charset="0"/>
              </a:rPr>
              <a:t> , A. </a:t>
            </a:r>
            <a:r>
              <a:rPr lang="en-US" sz="1400" i="1" dirty="0" smtClean="0">
                <a:solidFill>
                  <a:schemeClr val="tx1">
                    <a:lumMod val="50000"/>
                    <a:lumOff val="50000"/>
                  </a:schemeClr>
                </a:solidFill>
                <a:latin typeface="Corbel" pitchFamily="34" charset="0"/>
              </a:rPr>
              <a:t>PNAS </a:t>
            </a:r>
            <a:r>
              <a:rPr lang="en-US" sz="1400" dirty="0" smtClean="0">
                <a:solidFill>
                  <a:schemeClr val="tx1">
                    <a:lumMod val="50000"/>
                    <a:lumOff val="50000"/>
                  </a:schemeClr>
                </a:solidFill>
                <a:latin typeface="Corbel" pitchFamily="34" charset="0"/>
              </a:rPr>
              <a:t>2013</a:t>
            </a:r>
          </a:p>
          <a:p>
            <a:r>
              <a:rPr lang="en-US" sz="1400" dirty="0" err="1" smtClean="0">
                <a:solidFill>
                  <a:schemeClr val="tx1">
                    <a:lumMod val="50000"/>
                    <a:lumOff val="50000"/>
                  </a:schemeClr>
                </a:solidFill>
                <a:latin typeface="Corbel" pitchFamily="34" charset="0"/>
              </a:rPr>
              <a:t>Boore</a:t>
            </a:r>
            <a:r>
              <a:rPr lang="en-US" sz="1400" dirty="0" smtClean="0">
                <a:solidFill>
                  <a:schemeClr val="tx1">
                    <a:lumMod val="50000"/>
                    <a:lumOff val="50000"/>
                  </a:schemeClr>
                </a:solidFill>
                <a:latin typeface="Corbel" pitchFamily="34" charset="0"/>
              </a:rPr>
              <a:t> L. </a:t>
            </a:r>
            <a:r>
              <a:rPr lang="en-US" sz="1400" i="1" dirty="0" smtClean="0">
                <a:solidFill>
                  <a:schemeClr val="tx1">
                    <a:lumMod val="50000"/>
                    <a:lumOff val="50000"/>
                  </a:schemeClr>
                </a:solidFill>
                <a:latin typeface="Corbel" pitchFamily="34" charset="0"/>
              </a:rPr>
              <a:t>National Geographic</a:t>
            </a:r>
            <a:r>
              <a:rPr lang="en-US" sz="1400" dirty="0" smtClean="0">
                <a:solidFill>
                  <a:schemeClr val="tx1">
                    <a:lumMod val="50000"/>
                    <a:lumOff val="50000"/>
                  </a:schemeClr>
                </a:solidFill>
                <a:latin typeface="Corbel" pitchFamily="34" charset="0"/>
              </a:rPr>
              <a:t>. Dec 19, 2014.</a:t>
            </a:r>
            <a:endParaRPr lang="en-US" sz="1400" dirty="0">
              <a:solidFill>
                <a:schemeClr val="tx1">
                  <a:lumMod val="50000"/>
                  <a:lumOff val="50000"/>
                </a:schemeClr>
              </a:solidFill>
              <a:latin typeface="Corbel" pitchFamily="34" charset="0"/>
            </a:endParaRPr>
          </a:p>
        </p:txBody>
      </p:sp>
      <p:pic>
        <p:nvPicPr>
          <p:cNvPr id="41988" name="Picture 4" descr="Photo: Harmful algae bloom on Shelburne Pond. Credit: Némesis A. Ortiz Declet."/>
          <p:cNvPicPr>
            <a:picLocks noChangeAspect="1" noChangeArrowheads="1"/>
          </p:cNvPicPr>
          <p:nvPr/>
        </p:nvPicPr>
        <p:blipFill>
          <a:blip r:embed="rId4" cstate="print"/>
          <a:srcRect/>
          <a:stretch>
            <a:fillRect/>
          </a:stretch>
        </p:blipFill>
        <p:spPr bwMode="auto">
          <a:xfrm>
            <a:off x="5105400" y="3886200"/>
            <a:ext cx="3657600" cy="2743200"/>
          </a:xfrm>
          <a:prstGeom prst="rect">
            <a:avLst/>
          </a:prstGeom>
          <a:noFill/>
        </p:spPr>
      </p:pic>
      <p:pic>
        <p:nvPicPr>
          <p:cNvPr id="12292" name="Picture 4" descr="Image result for phosphate detergent"/>
          <p:cNvPicPr>
            <a:picLocks noChangeAspect="1" noChangeArrowheads="1"/>
          </p:cNvPicPr>
          <p:nvPr/>
        </p:nvPicPr>
        <p:blipFill>
          <a:blip r:embed="rId5" cstate="print"/>
          <a:srcRect/>
          <a:stretch>
            <a:fillRect/>
          </a:stretch>
        </p:blipFill>
        <p:spPr bwMode="auto">
          <a:xfrm>
            <a:off x="2573750" y="4226347"/>
            <a:ext cx="2303050" cy="2275955"/>
          </a:xfrm>
          <a:prstGeom prst="rect">
            <a:avLst/>
          </a:prstGeom>
          <a:noFill/>
        </p:spPr>
      </p:pic>
      <p:pic>
        <p:nvPicPr>
          <p:cNvPr id="12294" name="Picture 6" descr="Image result for detergent"/>
          <p:cNvPicPr>
            <a:picLocks noChangeAspect="1" noChangeArrowheads="1"/>
          </p:cNvPicPr>
          <p:nvPr/>
        </p:nvPicPr>
        <p:blipFill>
          <a:blip r:embed="rId6" cstate="print"/>
          <a:srcRect/>
          <a:stretch>
            <a:fillRect/>
          </a:stretch>
        </p:blipFill>
        <p:spPr bwMode="auto">
          <a:xfrm>
            <a:off x="274749" y="2506046"/>
            <a:ext cx="2735151" cy="185990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2: Prevention instead of treatment</a:t>
            </a:r>
          </a:p>
        </p:txBody>
      </p:sp>
      <p:sp>
        <p:nvSpPr>
          <p:cNvPr id="3" name="Content Placeholder 2"/>
          <p:cNvSpPr>
            <a:spLocks noGrp="1"/>
          </p:cNvSpPr>
          <p:nvPr>
            <p:ph idx="1"/>
          </p:nvPr>
        </p:nvSpPr>
        <p:spPr/>
        <p:txBody>
          <a:bodyPr/>
          <a:lstStyle/>
          <a:p>
            <a:pPr marL="0" indent="0" algn="ctr">
              <a:buNone/>
            </a:pPr>
            <a:r>
              <a:rPr lang="en-US" dirty="0"/>
              <a:t>Perchlorates in the Colorado River</a:t>
            </a:r>
            <a:endParaRPr lang="en-US" dirty="0"/>
          </a:p>
        </p:txBody>
      </p:sp>
      <p:pic>
        <p:nvPicPr>
          <p:cNvPr id="4" name="Picture 4" descr="Image result for colorado river drinking water intakes"/>
          <p:cNvPicPr>
            <a:picLocks noChangeAspect="1" noChangeArrowheads="1"/>
          </p:cNvPicPr>
          <p:nvPr/>
        </p:nvPicPr>
        <p:blipFill>
          <a:blip r:embed="rId3" cstate="print"/>
          <a:srcRect/>
          <a:stretch>
            <a:fillRect/>
          </a:stretch>
        </p:blipFill>
        <p:spPr bwMode="auto">
          <a:xfrm>
            <a:off x="1676400" y="1524000"/>
            <a:ext cx="6010275" cy="49266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889" t="20834" r="8419" b="35416"/>
          <a:stretch/>
        </p:blipFill>
        <p:spPr>
          <a:xfrm>
            <a:off x="76200" y="1600200"/>
            <a:ext cx="9067800" cy="3200400"/>
          </a:xfrm>
          <a:prstGeom prst="rect">
            <a:avLst/>
          </a:prstGeom>
        </p:spPr>
      </p:pic>
      <p:sp>
        <p:nvSpPr>
          <p:cNvPr id="3" name="Title 2"/>
          <p:cNvSpPr>
            <a:spLocks noGrp="1"/>
          </p:cNvSpPr>
          <p:nvPr>
            <p:ph type="title"/>
          </p:nvPr>
        </p:nvSpPr>
        <p:spPr/>
        <p:txBody>
          <a:bodyPr/>
          <a:lstStyle/>
          <a:p>
            <a:r>
              <a:rPr lang="en-US" dirty="0" smtClean="0"/>
              <a:t>The Grand Challenge: Water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Sewer Overflow</a:t>
            </a:r>
            <a:endParaRPr lang="en-US" dirty="0"/>
          </a:p>
        </p:txBody>
      </p:sp>
      <p:sp>
        <p:nvSpPr>
          <p:cNvPr id="3" name="Content Placeholder 2"/>
          <p:cNvSpPr>
            <a:spLocks noGrp="1"/>
          </p:cNvSpPr>
          <p:nvPr>
            <p:ph idx="1"/>
          </p:nvPr>
        </p:nvSpPr>
        <p:spPr/>
        <p:txBody>
          <a:bodyPr/>
          <a:lstStyle/>
          <a:p>
            <a:endParaRPr lang="en-US"/>
          </a:p>
        </p:txBody>
      </p:sp>
      <p:pic>
        <p:nvPicPr>
          <p:cNvPr id="60418" name="Picture 2" descr="Image result for combined sewer overflow EPA"/>
          <p:cNvPicPr>
            <a:picLocks noChangeAspect="1" noChangeArrowheads="1"/>
          </p:cNvPicPr>
          <p:nvPr/>
        </p:nvPicPr>
        <p:blipFill rotWithShape="1">
          <a:blip r:embed="rId3" cstate="print"/>
          <a:srcRect t="50974"/>
          <a:stretch/>
        </p:blipFill>
        <p:spPr bwMode="auto">
          <a:xfrm>
            <a:off x="4572000" y="1748095"/>
            <a:ext cx="4572000" cy="3752901"/>
          </a:xfrm>
          <a:prstGeom prst="rect">
            <a:avLst/>
          </a:prstGeom>
          <a:noFill/>
        </p:spPr>
      </p:pic>
      <p:pic>
        <p:nvPicPr>
          <p:cNvPr id="6" name="Picture 2" descr="Image result for combined sewer overflow EPA"/>
          <p:cNvPicPr>
            <a:picLocks noChangeAspect="1" noChangeArrowheads="1"/>
          </p:cNvPicPr>
          <p:nvPr/>
        </p:nvPicPr>
        <p:blipFill rotWithShape="1">
          <a:blip r:embed="rId3" cstate="print"/>
          <a:srcRect b="50240"/>
          <a:stretch/>
        </p:blipFill>
        <p:spPr bwMode="auto">
          <a:xfrm>
            <a:off x="0" y="1615765"/>
            <a:ext cx="4572000" cy="380903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11: Design for commercial “afterlife”</a:t>
            </a:r>
            <a:endParaRPr lang="en-US" dirty="0"/>
          </a:p>
        </p:txBody>
      </p:sp>
      <p:sp>
        <p:nvSpPr>
          <p:cNvPr id="4" name="Content Placeholder 2"/>
          <p:cNvSpPr txBox="1">
            <a:spLocks/>
          </p:cNvSpPr>
          <p:nvPr/>
        </p:nvSpPr>
        <p:spPr>
          <a:xfrm>
            <a:off x="457200" y="5791200"/>
            <a:ext cx="82296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orbel"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Corbel"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1800" smtClean="0"/>
              <a:t>Sewage farms in Paris on Seine River (1890’s)</a:t>
            </a:r>
            <a:endParaRPr lang="en-US" sz="1800" dirty="0"/>
          </a:p>
        </p:txBody>
      </p:sp>
      <p:pic>
        <p:nvPicPr>
          <p:cNvPr id="5" name="Picture 2"/>
          <p:cNvPicPr>
            <a:picLocks noChangeAspect="1" noChangeArrowheads="1"/>
          </p:cNvPicPr>
          <p:nvPr/>
        </p:nvPicPr>
        <p:blipFill>
          <a:blip r:embed="rId3" cstate="print"/>
          <a:srcRect l="27917" t="24444" r="27083" b="17778"/>
          <a:stretch>
            <a:fillRect/>
          </a:stretch>
        </p:blipFill>
        <p:spPr bwMode="auto">
          <a:xfrm>
            <a:off x="2362200" y="2057400"/>
            <a:ext cx="6421316" cy="4637617"/>
          </a:xfrm>
          <a:prstGeom prst="rect">
            <a:avLst/>
          </a:prstGeom>
          <a:noFill/>
          <a:ln w="9525">
            <a:noFill/>
            <a:miter lim="800000"/>
            <a:headEnd/>
            <a:tailEnd/>
          </a:ln>
        </p:spPr>
      </p:pic>
      <p:sp>
        <p:nvSpPr>
          <p:cNvPr id="6" name="TextBox 5"/>
          <p:cNvSpPr txBox="1"/>
          <p:nvPr/>
        </p:nvSpPr>
        <p:spPr>
          <a:xfrm>
            <a:off x="76200" y="6474023"/>
            <a:ext cx="5867400" cy="307777"/>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Sedlak, D. </a:t>
            </a:r>
            <a:r>
              <a:rPr lang="en-US" sz="1400" i="1" dirty="0" smtClean="0">
                <a:solidFill>
                  <a:schemeClr val="tx1">
                    <a:lumMod val="50000"/>
                    <a:lumOff val="50000"/>
                  </a:schemeClr>
                </a:solidFill>
                <a:latin typeface="Corbel" pitchFamily="34" charset="0"/>
              </a:rPr>
              <a:t>Water 4.0</a:t>
            </a:r>
            <a:r>
              <a:rPr lang="en-US" sz="1400" dirty="0" smtClean="0">
                <a:solidFill>
                  <a:schemeClr val="tx1">
                    <a:lumMod val="50000"/>
                    <a:lumOff val="50000"/>
                  </a:schemeClr>
                </a:solidFill>
                <a:latin typeface="Corbel" pitchFamily="34" charset="0"/>
              </a:rPr>
              <a:t>. 2014</a:t>
            </a:r>
            <a:endParaRPr lang="en-US" sz="1400" dirty="0">
              <a:solidFill>
                <a:schemeClr val="tx1">
                  <a:lumMod val="50000"/>
                  <a:lumOff val="50000"/>
                </a:schemeClr>
              </a:solidFill>
              <a:latin typeface="Corbel" pitchFamily="34" charset="0"/>
            </a:endParaRPr>
          </a:p>
        </p:txBody>
      </p:sp>
      <p:pic>
        <p:nvPicPr>
          <p:cNvPr id="6148" name="Picture 4" descr="Image result for sewage slud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 y="914398"/>
            <a:ext cx="4180130" cy="2786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Sewage sludge over time</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838200" y="1066800"/>
            <a:ext cx="6934200" cy="406824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66700" y="5334000"/>
            <a:ext cx="8610600" cy="864904"/>
          </a:xfrm>
          <a:prstGeom prst="rect">
            <a:avLst/>
          </a:prstGeom>
          <a:noFill/>
          <a:ln w="9525">
            <a:noFill/>
            <a:miter lim="800000"/>
            <a:headEnd/>
            <a:tailEnd/>
          </a:ln>
        </p:spPr>
      </p:pic>
      <p:sp>
        <p:nvSpPr>
          <p:cNvPr id="6" name="TextBox 5"/>
          <p:cNvSpPr txBox="1"/>
          <p:nvPr/>
        </p:nvSpPr>
        <p:spPr>
          <a:xfrm>
            <a:off x="76200" y="6474023"/>
            <a:ext cx="5867400" cy="307777"/>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Peccia and </a:t>
            </a:r>
            <a:r>
              <a:rPr lang="en-US" sz="1400" dirty="0" err="1" smtClean="0">
                <a:solidFill>
                  <a:schemeClr val="tx1">
                    <a:lumMod val="50000"/>
                    <a:lumOff val="50000"/>
                  </a:schemeClr>
                </a:solidFill>
                <a:latin typeface="Corbel" pitchFamily="34" charset="0"/>
              </a:rPr>
              <a:t>Westerhoff</a:t>
            </a:r>
            <a:r>
              <a:rPr lang="en-US" sz="1400" dirty="0" smtClean="0">
                <a:solidFill>
                  <a:schemeClr val="tx1">
                    <a:lumMod val="50000"/>
                    <a:lumOff val="50000"/>
                  </a:schemeClr>
                </a:solidFill>
                <a:latin typeface="Corbel" pitchFamily="34" charset="0"/>
              </a:rPr>
              <a:t>..</a:t>
            </a:r>
            <a:r>
              <a:rPr lang="en-US" sz="1400" i="1" dirty="0" smtClean="0">
                <a:solidFill>
                  <a:schemeClr val="tx1">
                    <a:lumMod val="50000"/>
                    <a:lumOff val="50000"/>
                  </a:schemeClr>
                </a:solidFill>
                <a:latin typeface="Corbel" pitchFamily="34" charset="0"/>
              </a:rPr>
              <a:t>ES&amp;T </a:t>
            </a:r>
            <a:r>
              <a:rPr lang="en-US" sz="1400" dirty="0" smtClean="0">
                <a:solidFill>
                  <a:schemeClr val="tx1">
                    <a:lumMod val="50000"/>
                    <a:lumOff val="50000"/>
                  </a:schemeClr>
                </a:solidFill>
                <a:latin typeface="Corbel" pitchFamily="34" charset="0"/>
              </a:rPr>
              <a:t>2015</a:t>
            </a:r>
            <a:endParaRPr lang="en-US" sz="1400" dirty="0">
              <a:solidFill>
                <a:schemeClr val="tx1">
                  <a:lumMod val="50000"/>
                  <a:lumOff val="50000"/>
                </a:schemeClr>
              </a:solidFill>
              <a:latin typeface="Corbe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recovery from sludge</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1295400" y="1066800"/>
            <a:ext cx="6485868" cy="4724400"/>
          </a:xfrm>
          <a:prstGeom prst="rect">
            <a:avLst/>
          </a:prstGeom>
          <a:noFill/>
          <a:ln w="9525">
            <a:noFill/>
            <a:miter lim="800000"/>
            <a:headEnd/>
            <a:tailEnd/>
          </a:ln>
        </p:spPr>
      </p:pic>
      <p:sp>
        <p:nvSpPr>
          <p:cNvPr id="6" name="TextBox 5"/>
          <p:cNvSpPr txBox="1"/>
          <p:nvPr/>
        </p:nvSpPr>
        <p:spPr>
          <a:xfrm>
            <a:off x="76200" y="6474023"/>
            <a:ext cx="5867400" cy="307777"/>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Peccia and </a:t>
            </a:r>
            <a:r>
              <a:rPr lang="en-US" sz="1400" dirty="0" err="1" smtClean="0">
                <a:solidFill>
                  <a:schemeClr val="tx1">
                    <a:lumMod val="50000"/>
                    <a:lumOff val="50000"/>
                  </a:schemeClr>
                </a:solidFill>
                <a:latin typeface="Corbel" pitchFamily="34" charset="0"/>
              </a:rPr>
              <a:t>Westerhoff</a:t>
            </a:r>
            <a:r>
              <a:rPr lang="en-US" sz="1400" dirty="0" smtClean="0">
                <a:solidFill>
                  <a:schemeClr val="tx1">
                    <a:lumMod val="50000"/>
                    <a:lumOff val="50000"/>
                  </a:schemeClr>
                </a:solidFill>
                <a:latin typeface="Corbel" pitchFamily="34" charset="0"/>
              </a:rPr>
              <a:t>..</a:t>
            </a:r>
            <a:r>
              <a:rPr lang="en-US" sz="1400" i="1" dirty="0" smtClean="0">
                <a:solidFill>
                  <a:schemeClr val="tx1">
                    <a:lumMod val="50000"/>
                    <a:lumOff val="50000"/>
                  </a:schemeClr>
                </a:solidFill>
                <a:latin typeface="Corbel" pitchFamily="34" charset="0"/>
              </a:rPr>
              <a:t>ES&amp;T </a:t>
            </a:r>
            <a:r>
              <a:rPr lang="en-US" sz="1400" dirty="0" smtClean="0">
                <a:solidFill>
                  <a:schemeClr val="tx1">
                    <a:lumMod val="50000"/>
                    <a:lumOff val="50000"/>
                  </a:schemeClr>
                </a:solidFill>
                <a:latin typeface="Corbel" pitchFamily="34" charset="0"/>
              </a:rPr>
              <a:t>2015</a:t>
            </a:r>
            <a:endParaRPr lang="en-US" sz="1400" dirty="0">
              <a:solidFill>
                <a:schemeClr val="tx1">
                  <a:lumMod val="50000"/>
                  <a:lumOff val="50000"/>
                </a:schemeClr>
              </a:solidFill>
              <a:latin typeface="Corbe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10: Integrate material &amp; energy flows</a:t>
            </a:r>
            <a:endParaRPr lang="en-US" dirty="0"/>
          </a:p>
        </p:txBody>
      </p:sp>
      <p:sp>
        <p:nvSpPr>
          <p:cNvPr id="7" name="Content Placeholder 6"/>
          <p:cNvSpPr>
            <a:spLocks noGrp="1"/>
          </p:cNvSpPr>
          <p:nvPr>
            <p:ph idx="1"/>
          </p:nvPr>
        </p:nvSpPr>
        <p:spPr/>
        <p:txBody>
          <a:bodyPr/>
          <a:lstStyle/>
          <a:p>
            <a:r>
              <a:rPr lang="en-US" dirty="0" smtClean="0"/>
              <a:t>Anaerobic </a:t>
            </a:r>
            <a:r>
              <a:rPr lang="en-US" dirty="0" err="1" smtClean="0"/>
              <a:t>digetsion</a:t>
            </a:r>
            <a:endParaRPr lang="en-US" dirty="0"/>
          </a:p>
        </p:txBody>
      </p:sp>
      <p:pic>
        <p:nvPicPr>
          <p:cNvPr id="1027" name="Picture 3"/>
          <p:cNvPicPr>
            <a:picLocks noChangeAspect="1" noChangeArrowheads="1"/>
          </p:cNvPicPr>
          <p:nvPr/>
        </p:nvPicPr>
        <p:blipFill>
          <a:blip r:embed="rId3" cstate="print"/>
          <a:srcRect l="25000" t="26296" r="25000" b="13704"/>
          <a:stretch>
            <a:fillRect/>
          </a:stretch>
        </p:blipFill>
        <p:spPr bwMode="auto">
          <a:xfrm>
            <a:off x="381000" y="1003300"/>
            <a:ext cx="8229600" cy="5199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10: Integrate material &amp; energy flows</a:t>
            </a:r>
            <a:endParaRPr lang="en-US" dirty="0"/>
          </a:p>
        </p:txBody>
      </p:sp>
      <p:sp>
        <p:nvSpPr>
          <p:cNvPr id="3" name="Content Placeholder 2"/>
          <p:cNvSpPr>
            <a:spLocks noGrp="1"/>
          </p:cNvSpPr>
          <p:nvPr>
            <p:ph idx="1"/>
          </p:nvPr>
        </p:nvSpPr>
        <p:spPr/>
        <p:txBody>
          <a:bodyPr/>
          <a:lstStyle/>
          <a:p>
            <a:r>
              <a:rPr lang="en-US" dirty="0" smtClean="0"/>
              <a:t>NASA Omega</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505200" y="2162420"/>
            <a:ext cx="5473701" cy="4052643"/>
          </a:xfrm>
          <a:prstGeom prst="rect">
            <a:avLst/>
          </a:prstGeom>
          <a:noFill/>
          <a:ln w="9525">
            <a:noFill/>
            <a:miter lim="800000"/>
            <a:headEnd/>
            <a:tailEnd/>
          </a:ln>
        </p:spPr>
      </p:pic>
      <p:sp>
        <p:nvSpPr>
          <p:cNvPr id="6" name="TextBox 5"/>
          <p:cNvSpPr txBox="1"/>
          <p:nvPr/>
        </p:nvSpPr>
        <p:spPr>
          <a:xfrm>
            <a:off x="76200" y="6400800"/>
            <a:ext cx="9144000" cy="369332"/>
          </a:xfrm>
          <a:prstGeom prst="rect">
            <a:avLst/>
          </a:prstGeom>
          <a:noFill/>
        </p:spPr>
        <p:txBody>
          <a:bodyPr wrap="square" rtlCol="0">
            <a:spAutoFit/>
          </a:bodyPr>
          <a:lstStyle/>
          <a:p>
            <a:r>
              <a:rPr lang="en-US" dirty="0" smtClean="0">
                <a:solidFill>
                  <a:schemeClr val="tx1">
                    <a:lumMod val="50000"/>
                    <a:lumOff val="50000"/>
                  </a:schemeClr>
                </a:solidFill>
                <a:latin typeface="Corbel" pitchFamily="34" charset="0"/>
              </a:rPr>
              <a:t>Trent 2012:  NASA OMEGA Final Project Report</a:t>
            </a:r>
            <a:endParaRPr lang="en-US" dirty="0">
              <a:solidFill>
                <a:schemeClr val="tx1">
                  <a:lumMod val="50000"/>
                  <a:lumOff val="50000"/>
                </a:schemeClr>
              </a:solidFill>
              <a:latin typeface="Corbel" pitchFamily="34" charset="0"/>
            </a:endParaRPr>
          </a:p>
        </p:txBody>
      </p:sp>
      <p:pic>
        <p:nvPicPr>
          <p:cNvPr id="7170" name="Picture 2" descr="Image result for nasa omega alg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953293"/>
            <a:ext cx="5129741" cy="3847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our water infrastructure	</a:t>
            </a:r>
            <a:endParaRPr lang="en-US" dirty="0"/>
          </a:p>
        </p:txBody>
      </p:sp>
      <p:sp>
        <p:nvSpPr>
          <p:cNvPr id="3" name="Content Placeholder 2"/>
          <p:cNvSpPr>
            <a:spLocks noGrp="1"/>
          </p:cNvSpPr>
          <p:nvPr>
            <p:ph idx="1"/>
          </p:nvPr>
        </p:nvSpPr>
        <p:spPr/>
        <p:txBody>
          <a:bodyPr/>
          <a:lstStyle/>
          <a:p>
            <a:r>
              <a:rPr lang="en-US" dirty="0" smtClean="0"/>
              <a:t>Treatment</a:t>
            </a:r>
          </a:p>
          <a:p>
            <a:pPr lvl="1"/>
            <a:r>
              <a:rPr lang="en-US" dirty="0" smtClean="0"/>
              <a:t>Disinfection by-products</a:t>
            </a:r>
          </a:p>
          <a:p>
            <a:pPr lvl="1"/>
            <a:r>
              <a:rPr lang="en-US" dirty="0" smtClean="0"/>
              <a:t>New contaminants</a:t>
            </a:r>
          </a:p>
          <a:p>
            <a:r>
              <a:rPr lang="en-US" dirty="0" smtClean="0"/>
              <a:t>Delivery</a:t>
            </a:r>
          </a:p>
          <a:p>
            <a:pPr lvl="1"/>
            <a:r>
              <a:rPr lang="en-US" dirty="0" smtClean="0"/>
              <a:t>Corroding infrastructure</a:t>
            </a:r>
          </a:p>
          <a:p>
            <a:pPr lvl="1"/>
            <a:r>
              <a:rPr lang="en-US" dirty="0" smtClean="0"/>
              <a:t>Developed vs. developing countries</a:t>
            </a:r>
          </a:p>
          <a:p>
            <a:r>
              <a:rPr lang="en-US" dirty="0" smtClean="0"/>
              <a:t>Supply</a:t>
            </a:r>
          </a:p>
          <a:p>
            <a:pPr lvl="1"/>
            <a:r>
              <a:rPr lang="en-US" dirty="0" smtClean="0"/>
              <a:t>Drought and flooding</a:t>
            </a:r>
          </a:p>
          <a:p>
            <a:pPr lvl="1"/>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Reuse</a:t>
            </a:r>
            <a:endParaRPr lang="en-US" dirty="0"/>
          </a:p>
        </p:txBody>
      </p:sp>
      <p:sp>
        <p:nvSpPr>
          <p:cNvPr id="3" name="Content Placeholder 2"/>
          <p:cNvSpPr>
            <a:spLocks noGrp="1"/>
          </p:cNvSpPr>
          <p:nvPr>
            <p:ph idx="1"/>
          </p:nvPr>
        </p:nvSpPr>
        <p:spPr>
          <a:xfrm>
            <a:off x="457200" y="914400"/>
            <a:ext cx="3048000" cy="5211763"/>
          </a:xfrm>
        </p:spPr>
        <p:txBody>
          <a:bodyPr/>
          <a:lstStyle/>
          <a:p>
            <a:r>
              <a:rPr lang="en-US" dirty="0" smtClean="0"/>
              <a:t>Example: </a:t>
            </a:r>
            <a:r>
              <a:rPr lang="en-US" dirty="0" err="1" smtClean="0"/>
              <a:t>Aqus</a:t>
            </a:r>
            <a:r>
              <a:rPr lang="en-US" dirty="0" smtClean="0"/>
              <a:t> </a:t>
            </a:r>
            <a:r>
              <a:rPr lang="en-US" dirty="0" err="1" smtClean="0"/>
              <a:t>Greywater</a:t>
            </a:r>
            <a:r>
              <a:rPr lang="en-US" dirty="0" smtClean="0"/>
              <a:t> system</a:t>
            </a:r>
            <a:endParaRPr lang="en-US" dirty="0"/>
          </a:p>
        </p:txBody>
      </p:sp>
      <p:pic>
        <p:nvPicPr>
          <p:cNvPr id="75778" name="Picture 2"/>
          <p:cNvPicPr>
            <a:picLocks noChangeAspect="1" noChangeArrowheads="1"/>
          </p:cNvPicPr>
          <p:nvPr/>
        </p:nvPicPr>
        <p:blipFill>
          <a:blip r:embed="rId3" cstate="print"/>
          <a:srcRect l="30417" t="14074" r="33750" b="4444"/>
          <a:stretch>
            <a:fillRect/>
          </a:stretch>
        </p:blipFill>
        <p:spPr bwMode="auto">
          <a:xfrm>
            <a:off x="3810000" y="46038"/>
            <a:ext cx="5334000" cy="6822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 Water Application</a:t>
            </a:r>
            <a:endParaRPr lang="en-US" dirty="0"/>
          </a:p>
        </p:txBody>
      </p:sp>
      <p:sp>
        <p:nvSpPr>
          <p:cNvPr id="3" name="Content Placeholder 2"/>
          <p:cNvSpPr>
            <a:spLocks noGrp="1"/>
          </p:cNvSpPr>
          <p:nvPr>
            <p:ph idx="1"/>
          </p:nvPr>
        </p:nvSpPr>
        <p:spPr/>
        <p:txBody>
          <a:bodyPr/>
          <a:lstStyle/>
          <a:p>
            <a:endParaRPr lang="en-US"/>
          </a:p>
        </p:txBody>
      </p:sp>
      <p:pic>
        <p:nvPicPr>
          <p:cNvPr id="64514" name="Picture 2" descr="Koele Golf Course Pond"/>
          <p:cNvPicPr>
            <a:picLocks noChangeAspect="1" noChangeArrowheads="1"/>
          </p:cNvPicPr>
          <p:nvPr/>
        </p:nvPicPr>
        <p:blipFill>
          <a:blip r:embed="rId3" cstate="print"/>
          <a:srcRect/>
          <a:stretch>
            <a:fillRect/>
          </a:stretch>
        </p:blipFill>
        <p:spPr bwMode="auto">
          <a:xfrm>
            <a:off x="0" y="1600200"/>
            <a:ext cx="4515556" cy="3657600"/>
          </a:xfrm>
          <a:prstGeom prst="rect">
            <a:avLst/>
          </a:prstGeom>
          <a:noFill/>
        </p:spPr>
      </p:pic>
      <p:pic>
        <p:nvPicPr>
          <p:cNvPr id="64516" name="Picture 4" descr="Vineyards at Gallo Wineries"/>
          <p:cNvPicPr>
            <a:picLocks noChangeAspect="1" noChangeArrowheads="1"/>
          </p:cNvPicPr>
          <p:nvPr/>
        </p:nvPicPr>
        <p:blipFill>
          <a:blip r:embed="rId4" cstate="print"/>
          <a:srcRect/>
          <a:stretch>
            <a:fillRect/>
          </a:stretch>
        </p:blipFill>
        <p:spPr bwMode="auto">
          <a:xfrm>
            <a:off x="4572000" y="1587500"/>
            <a:ext cx="5656080" cy="3657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Desalination</a:t>
            </a:r>
            <a:endParaRPr lang="en-US" dirty="0"/>
          </a:p>
        </p:txBody>
      </p:sp>
      <p:sp>
        <p:nvSpPr>
          <p:cNvPr id="3" name="Content Placeholder 2"/>
          <p:cNvSpPr>
            <a:spLocks noGrp="1"/>
          </p:cNvSpPr>
          <p:nvPr>
            <p:ph idx="1"/>
          </p:nvPr>
        </p:nvSpPr>
        <p:spPr/>
        <p:txBody>
          <a:bodyPr/>
          <a:lstStyle/>
          <a:p>
            <a:endParaRPr lang="en-US"/>
          </a:p>
        </p:txBody>
      </p:sp>
      <p:pic>
        <p:nvPicPr>
          <p:cNvPr id="62466" name="Picture 2"/>
          <p:cNvPicPr>
            <a:picLocks noChangeAspect="1" noChangeArrowheads="1"/>
          </p:cNvPicPr>
          <p:nvPr/>
        </p:nvPicPr>
        <p:blipFill>
          <a:blip r:embed="rId3" cstate="print"/>
          <a:srcRect/>
          <a:stretch>
            <a:fillRect/>
          </a:stretch>
        </p:blipFill>
        <p:spPr bwMode="auto">
          <a:xfrm>
            <a:off x="1214438" y="1443038"/>
            <a:ext cx="6715125" cy="3971925"/>
          </a:xfrm>
          <a:prstGeom prst="rect">
            <a:avLst/>
          </a:prstGeom>
          <a:noFill/>
          <a:ln w="9525">
            <a:noFill/>
            <a:miter lim="800000"/>
            <a:headEnd/>
            <a:tailEnd/>
          </a:ln>
        </p:spPr>
      </p:pic>
      <p:sp>
        <p:nvSpPr>
          <p:cNvPr id="5" name="TextBox 4"/>
          <p:cNvSpPr txBox="1"/>
          <p:nvPr/>
        </p:nvSpPr>
        <p:spPr>
          <a:xfrm>
            <a:off x="76200" y="6474023"/>
            <a:ext cx="5867400" cy="307777"/>
          </a:xfrm>
          <a:prstGeom prst="rect">
            <a:avLst/>
          </a:prstGeom>
          <a:noFill/>
        </p:spPr>
        <p:txBody>
          <a:bodyPr wrap="square" rtlCol="0">
            <a:spAutoFit/>
          </a:bodyPr>
          <a:lstStyle/>
          <a:p>
            <a:r>
              <a:rPr lang="en-US" sz="1400" dirty="0" err="1" smtClean="0">
                <a:solidFill>
                  <a:schemeClr val="tx1">
                    <a:lumMod val="50000"/>
                    <a:lumOff val="50000"/>
                  </a:schemeClr>
                </a:solidFill>
                <a:latin typeface="Corbel" pitchFamily="34" charset="0"/>
              </a:rPr>
              <a:t>Chennan</a:t>
            </a:r>
            <a:r>
              <a:rPr lang="en-US" sz="1400" dirty="0" smtClean="0">
                <a:solidFill>
                  <a:schemeClr val="tx1">
                    <a:lumMod val="50000"/>
                    <a:lumOff val="50000"/>
                  </a:schemeClr>
                </a:solidFill>
                <a:latin typeface="Corbel" pitchFamily="34" charset="0"/>
              </a:rPr>
              <a:t>, L. </a:t>
            </a:r>
            <a:r>
              <a:rPr lang="en-US" sz="1400" i="1" dirty="0" smtClean="0">
                <a:solidFill>
                  <a:schemeClr val="tx1">
                    <a:lumMod val="50000"/>
                    <a:lumOff val="50000"/>
                  </a:schemeClr>
                </a:solidFill>
                <a:latin typeface="Corbel" pitchFamily="34" charset="0"/>
              </a:rPr>
              <a:t>Renew Sustain E Rev. </a:t>
            </a:r>
            <a:r>
              <a:rPr lang="en-US" sz="1400" dirty="0" smtClean="0">
                <a:solidFill>
                  <a:schemeClr val="tx1">
                    <a:lumMod val="50000"/>
                    <a:lumOff val="50000"/>
                  </a:schemeClr>
                </a:solidFill>
                <a:latin typeface="Corbel" pitchFamily="34" charset="0"/>
              </a:rPr>
              <a:t> 2013</a:t>
            </a:r>
            <a:endParaRPr lang="en-US" sz="1400" dirty="0">
              <a:solidFill>
                <a:schemeClr val="tx1">
                  <a:lumMod val="50000"/>
                  <a:lumOff val="50000"/>
                </a:schemeClr>
              </a:solidFill>
              <a:latin typeface="Corbe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history of drinking water</a:t>
            </a:r>
            <a:endParaRPr lang="en-US" dirty="0"/>
          </a:p>
        </p:txBody>
      </p:sp>
      <p:pic>
        <p:nvPicPr>
          <p:cNvPr id="1026" name="Picture 2" descr="History of drinking water: A fluid timeline (Photo by )"/>
          <p:cNvPicPr>
            <a:picLocks noChangeAspect="1" noChangeArrowheads="1"/>
          </p:cNvPicPr>
          <p:nvPr/>
        </p:nvPicPr>
        <p:blipFill>
          <a:blip r:embed="rId3" cstate="print"/>
          <a:srcRect t="17671" b="4483"/>
          <a:stretch>
            <a:fillRect/>
          </a:stretch>
        </p:blipFill>
        <p:spPr bwMode="auto">
          <a:xfrm>
            <a:off x="6278732" y="0"/>
            <a:ext cx="2941468" cy="6858000"/>
          </a:xfrm>
          <a:prstGeom prst="rect">
            <a:avLst/>
          </a:prstGeom>
          <a:noFill/>
        </p:spPr>
      </p:pic>
      <p:sp>
        <p:nvSpPr>
          <p:cNvPr id="11" name="Content Placeholder 10"/>
          <p:cNvSpPr>
            <a:spLocks noGrp="1"/>
          </p:cNvSpPr>
          <p:nvPr>
            <p:ph idx="1"/>
          </p:nvPr>
        </p:nvSpPr>
        <p:spPr>
          <a:xfrm>
            <a:off x="228600" y="1143000"/>
            <a:ext cx="8229600" cy="5211763"/>
          </a:xfrm>
        </p:spPr>
        <p:txBody>
          <a:bodyPr/>
          <a:lstStyle/>
          <a:p>
            <a:r>
              <a:rPr lang="en-US" dirty="0" smtClean="0"/>
              <a:t>Water supply</a:t>
            </a:r>
          </a:p>
          <a:p>
            <a:r>
              <a:rPr lang="en-US" dirty="0" smtClean="0"/>
              <a:t>Drinking water treatment</a:t>
            </a:r>
          </a:p>
          <a:p>
            <a:r>
              <a:rPr lang="en-US" dirty="0" smtClean="0"/>
              <a:t>Wastewater treatment</a:t>
            </a:r>
          </a:p>
        </p:txBody>
      </p:sp>
      <p:sp>
        <p:nvSpPr>
          <p:cNvPr id="5" name="TextBox 4"/>
          <p:cNvSpPr txBox="1"/>
          <p:nvPr/>
        </p:nvSpPr>
        <p:spPr>
          <a:xfrm>
            <a:off x="76200" y="6397823"/>
            <a:ext cx="5867400" cy="307777"/>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Schroeder</a:t>
            </a:r>
            <a:r>
              <a:rPr lang="en-US" sz="1400" dirty="0" smtClean="0">
                <a:solidFill>
                  <a:schemeClr val="tx1">
                    <a:lumMod val="50000"/>
                    <a:lumOff val="50000"/>
                  </a:schemeClr>
                </a:solidFill>
                <a:latin typeface="Corbel" pitchFamily="34" charset="0"/>
              </a:rPr>
              <a:t>, M. </a:t>
            </a:r>
            <a:r>
              <a:rPr lang="en-US" sz="1400" i="1" dirty="0" smtClean="0">
                <a:solidFill>
                  <a:schemeClr val="tx1">
                    <a:lumMod val="50000"/>
                    <a:lumOff val="50000"/>
                  </a:schemeClr>
                </a:solidFill>
                <a:latin typeface="Corbel" pitchFamily="34" charset="0"/>
              </a:rPr>
              <a:t>History of drinking water: A fluid timeline. </a:t>
            </a:r>
            <a:r>
              <a:rPr lang="en-US" sz="1400" dirty="0" smtClean="0">
                <a:solidFill>
                  <a:schemeClr val="tx1">
                    <a:lumMod val="50000"/>
                    <a:lumOff val="50000"/>
                  </a:schemeClr>
                </a:solidFill>
                <a:latin typeface="Corbel" pitchFamily="34" charset="0"/>
              </a:rPr>
              <a:t>May 30, 2014</a:t>
            </a:r>
            <a:endParaRPr lang="en-US" sz="1400" dirty="0">
              <a:solidFill>
                <a:schemeClr val="tx1">
                  <a:lumMod val="50000"/>
                  <a:lumOff val="50000"/>
                </a:schemeClr>
              </a:solidFill>
              <a:latin typeface="Corbe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desalination?</a:t>
            </a:r>
            <a:endParaRPr lang="en-US" dirty="0"/>
          </a:p>
        </p:txBody>
      </p:sp>
      <p:pic>
        <p:nvPicPr>
          <p:cNvPr id="61442" name="Picture 2"/>
          <p:cNvPicPr>
            <a:picLocks noGrp="1" noChangeAspect="1" noChangeArrowheads="1"/>
          </p:cNvPicPr>
          <p:nvPr>
            <p:ph idx="1"/>
          </p:nvPr>
        </p:nvPicPr>
        <p:blipFill>
          <a:blip r:embed="rId3" cstate="print"/>
          <a:srcRect/>
          <a:stretch>
            <a:fillRect/>
          </a:stretch>
        </p:blipFill>
        <p:spPr bwMode="auto">
          <a:xfrm>
            <a:off x="126999" y="1295400"/>
            <a:ext cx="8938517" cy="4419600"/>
          </a:xfrm>
          <a:prstGeom prst="rect">
            <a:avLst/>
          </a:prstGeom>
          <a:noFill/>
          <a:ln w="9525">
            <a:noFill/>
            <a:miter lim="800000"/>
            <a:headEnd/>
            <a:tailEnd/>
          </a:ln>
        </p:spPr>
      </p:pic>
      <p:sp>
        <p:nvSpPr>
          <p:cNvPr id="5" name="TextBox 4"/>
          <p:cNvSpPr txBox="1"/>
          <p:nvPr/>
        </p:nvSpPr>
        <p:spPr>
          <a:xfrm>
            <a:off x="76200" y="6474023"/>
            <a:ext cx="5867400" cy="307777"/>
          </a:xfrm>
          <a:prstGeom prst="rect">
            <a:avLst/>
          </a:prstGeom>
          <a:noFill/>
        </p:spPr>
        <p:txBody>
          <a:bodyPr wrap="square" rtlCol="0">
            <a:spAutoFit/>
          </a:bodyPr>
          <a:lstStyle/>
          <a:p>
            <a:r>
              <a:rPr lang="en-US" sz="1400" dirty="0" err="1" smtClean="0">
                <a:solidFill>
                  <a:schemeClr val="tx1">
                    <a:lumMod val="50000"/>
                    <a:lumOff val="50000"/>
                  </a:schemeClr>
                </a:solidFill>
                <a:latin typeface="Corbel" pitchFamily="34" charset="0"/>
              </a:rPr>
              <a:t>Werber</a:t>
            </a:r>
            <a:r>
              <a:rPr lang="en-US" sz="1400" dirty="0" smtClean="0">
                <a:solidFill>
                  <a:schemeClr val="tx1">
                    <a:lumMod val="50000"/>
                    <a:lumOff val="50000"/>
                  </a:schemeClr>
                </a:solidFill>
                <a:latin typeface="Corbel" pitchFamily="34" charset="0"/>
              </a:rPr>
              <a:t>, J. </a:t>
            </a:r>
            <a:r>
              <a:rPr lang="en-US" sz="1400" i="1" dirty="0" smtClean="0">
                <a:solidFill>
                  <a:schemeClr val="tx1">
                    <a:lumMod val="50000"/>
                    <a:lumOff val="50000"/>
                  </a:schemeClr>
                </a:solidFill>
                <a:latin typeface="Corbel" pitchFamily="34" charset="0"/>
              </a:rPr>
              <a:t>Nat. Rev. Mat. 1</a:t>
            </a:r>
            <a:r>
              <a:rPr lang="en-US" sz="1400" dirty="0" smtClean="0">
                <a:solidFill>
                  <a:schemeClr val="tx1">
                    <a:lumMod val="50000"/>
                    <a:lumOff val="50000"/>
                  </a:schemeClr>
                </a:solidFill>
                <a:latin typeface="Corbel" pitchFamily="34" charset="0"/>
              </a:rPr>
              <a:t>. 2016</a:t>
            </a:r>
            <a:endParaRPr lang="en-US" sz="1400" dirty="0">
              <a:solidFill>
                <a:schemeClr val="tx1">
                  <a:lumMod val="50000"/>
                  <a:lumOff val="50000"/>
                </a:schemeClr>
              </a:solidFill>
              <a:latin typeface="Corbe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requirements?</a:t>
            </a:r>
            <a:endParaRPr lang="en-US" dirty="0"/>
          </a:p>
        </p:txBody>
      </p:sp>
      <p:sp>
        <p:nvSpPr>
          <p:cNvPr id="3" name="Content Placeholder 2"/>
          <p:cNvSpPr>
            <a:spLocks noGrp="1"/>
          </p:cNvSpPr>
          <p:nvPr>
            <p:ph idx="1"/>
          </p:nvPr>
        </p:nvSpPr>
        <p:spPr/>
        <p:txBody>
          <a:bodyPr/>
          <a:lstStyle/>
          <a:p>
            <a:endParaRPr lang="en-US"/>
          </a:p>
        </p:txBody>
      </p:sp>
      <p:pic>
        <p:nvPicPr>
          <p:cNvPr id="63490" name="Picture 2"/>
          <p:cNvPicPr>
            <a:picLocks noChangeAspect="1" noChangeArrowheads="1"/>
          </p:cNvPicPr>
          <p:nvPr/>
        </p:nvPicPr>
        <p:blipFill>
          <a:blip r:embed="rId2" cstate="print"/>
          <a:srcRect/>
          <a:stretch>
            <a:fillRect/>
          </a:stretch>
        </p:blipFill>
        <p:spPr bwMode="auto">
          <a:xfrm>
            <a:off x="716830" y="914401"/>
            <a:ext cx="774137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Water is an essential resource</a:t>
            </a:r>
          </a:p>
          <a:p>
            <a:r>
              <a:rPr lang="en-US" dirty="0" smtClean="0"/>
              <a:t>Ignoring sustainability has caused many historical water problems</a:t>
            </a:r>
          </a:p>
          <a:p>
            <a:r>
              <a:rPr lang="en-US" dirty="0" smtClean="0"/>
              <a:t>Following green engineering has helped to develop solutions</a:t>
            </a:r>
          </a:p>
          <a:p>
            <a:r>
              <a:rPr lang="en-US" dirty="0" smtClean="0"/>
              <a:t>Water stress will require new solutions for growing problems</a:t>
            </a:r>
          </a:p>
          <a:p>
            <a:r>
              <a:rPr lang="en-US" dirty="0" smtClean="0"/>
              <a:t>The principles of green engineering may help to make sure these solutions are sustainable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3" cstate="print"/>
          <a:srcRect/>
          <a:stretch>
            <a:fillRect/>
          </a:stretch>
        </p:blipFill>
        <p:spPr bwMode="auto">
          <a:xfrm>
            <a:off x="381000" y="4038600"/>
            <a:ext cx="4920837" cy="2286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Water supply</a:t>
            </a:r>
            <a:endParaRPr lang="en-US" dirty="0"/>
          </a:p>
        </p:txBody>
      </p:sp>
      <p:sp>
        <p:nvSpPr>
          <p:cNvPr id="3" name="Content Placeholder 2"/>
          <p:cNvSpPr>
            <a:spLocks noGrp="1"/>
          </p:cNvSpPr>
          <p:nvPr>
            <p:ph idx="1"/>
          </p:nvPr>
        </p:nvSpPr>
        <p:spPr>
          <a:xfrm>
            <a:off x="3962400" y="2286000"/>
            <a:ext cx="1752600" cy="914400"/>
          </a:xfrm>
        </p:spPr>
        <p:txBody>
          <a:bodyPr>
            <a:normAutofit/>
          </a:bodyPr>
          <a:lstStyle/>
          <a:p>
            <a:pPr marL="0" indent="0">
              <a:buNone/>
            </a:pPr>
            <a:r>
              <a:rPr lang="en-US" sz="2400" dirty="0" smtClean="0"/>
              <a:t>Aqueduct bridge</a:t>
            </a:r>
            <a:endParaRPr lang="en-US" sz="2400" dirty="0"/>
          </a:p>
        </p:txBody>
      </p:sp>
      <p:pic>
        <p:nvPicPr>
          <p:cNvPr id="1026" name="Picture 2" descr="History of drinking water: A fluid timeline (Photo by )"/>
          <p:cNvPicPr>
            <a:picLocks noChangeAspect="1" noChangeArrowheads="1"/>
          </p:cNvPicPr>
          <p:nvPr/>
        </p:nvPicPr>
        <p:blipFill>
          <a:blip r:embed="rId4" cstate="print"/>
          <a:srcRect t="17671" b="4483"/>
          <a:stretch>
            <a:fillRect/>
          </a:stretch>
        </p:blipFill>
        <p:spPr bwMode="auto">
          <a:xfrm>
            <a:off x="6278732" y="0"/>
            <a:ext cx="2941468" cy="6858000"/>
          </a:xfrm>
          <a:prstGeom prst="rect">
            <a:avLst/>
          </a:prstGeom>
          <a:noFill/>
        </p:spPr>
      </p:pic>
      <p:sp>
        <p:nvSpPr>
          <p:cNvPr id="7" name="TextBox 6"/>
          <p:cNvSpPr txBox="1"/>
          <p:nvPr/>
        </p:nvSpPr>
        <p:spPr>
          <a:xfrm>
            <a:off x="152400" y="6324600"/>
            <a:ext cx="5867400" cy="523220"/>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Mays, L. </a:t>
            </a:r>
            <a:r>
              <a:rPr lang="en-US" sz="1400" i="1" dirty="0" smtClean="0">
                <a:solidFill>
                  <a:schemeClr val="tx1">
                    <a:lumMod val="50000"/>
                    <a:lumOff val="50000"/>
                  </a:schemeClr>
                </a:solidFill>
                <a:latin typeface="Corbel" pitchFamily="34" charset="0"/>
              </a:rPr>
              <a:t>Water </a:t>
            </a:r>
            <a:r>
              <a:rPr lang="en-US" sz="1400" i="1" dirty="0" err="1" smtClean="0">
                <a:solidFill>
                  <a:schemeClr val="tx1">
                    <a:lumMod val="50000"/>
                    <a:lumOff val="50000"/>
                  </a:schemeClr>
                </a:solidFill>
                <a:latin typeface="Corbel" pitchFamily="34" charset="0"/>
              </a:rPr>
              <a:t>Sci</a:t>
            </a:r>
            <a:r>
              <a:rPr lang="en-US" sz="1400" i="1" dirty="0" smtClean="0">
                <a:solidFill>
                  <a:schemeClr val="tx1">
                    <a:lumMod val="50000"/>
                    <a:lumOff val="50000"/>
                  </a:schemeClr>
                </a:solidFill>
                <a:latin typeface="Corbel" pitchFamily="34" charset="0"/>
              </a:rPr>
              <a:t> . </a:t>
            </a:r>
            <a:r>
              <a:rPr lang="en-US" sz="1400" i="1" dirty="0" err="1" smtClean="0">
                <a:solidFill>
                  <a:schemeClr val="tx1">
                    <a:lumMod val="50000"/>
                    <a:lumOff val="50000"/>
                  </a:schemeClr>
                </a:solidFill>
                <a:latin typeface="Corbel" pitchFamily="34" charset="0"/>
              </a:rPr>
              <a:t>Technol</a:t>
            </a:r>
            <a:r>
              <a:rPr lang="en-US" sz="1400" i="1" dirty="0" smtClean="0">
                <a:solidFill>
                  <a:schemeClr val="tx1">
                    <a:lumMod val="50000"/>
                    <a:lumOff val="50000"/>
                  </a:schemeClr>
                </a:solidFill>
                <a:latin typeface="Corbel" pitchFamily="34" charset="0"/>
              </a:rPr>
              <a:t>: Water Supply </a:t>
            </a:r>
            <a:r>
              <a:rPr lang="en-US" sz="1400" dirty="0" smtClean="0">
                <a:solidFill>
                  <a:schemeClr val="tx1">
                    <a:lumMod val="50000"/>
                    <a:lumOff val="50000"/>
                  </a:schemeClr>
                </a:solidFill>
                <a:latin typeface="Corbel" pitchFamily="34" charset="0"/>
              </a:rPr>
              <a:t>2007</a:t>
            </a:r>
            <a:endParaRPr lang="en-US" sz="1400" i="1" dirty="0" smtClean="0">
              <a:solidFill>
                <a:schemeClr val="tx1">
                  <a:lumMod val="50000"/>
                  <a:lumOff val="50000"/>
                </a:schemeClr>
              </a:solidFill>
              <a:latin typeface="Corbel" pitchFamily="34" charset="0"/>
            </a:endParaRPr>
          </a:p>
          <a:p>
            <a:r>
              <a:rPr lang="en-US" sz="1400" dirty="0" smtClean="0">
                <a:solidFill>
                  <a:schemeClr val="tx1">
                    <a:lumMod val="50000"/>
                    <a:lumOff val="50000"/>
                  </a:schemeClr>
                </a:solidFill>
                <a:latin typeface="Corbel" pitchFamily="34" charset="0"/>
              </a:rPr>
              <a:t>Schroeder, M. </a:t>
            </a:r>
            <a:r>
              <a:rPr lang="en-US" sz="1400" i="1" dirty="0" smtClean="0">
                <a:solidFill>
                  <a:schemeClr val="tx1">
                    <a:lumMod val="50000"/>
                    <a:lumOff val="50000"/>
                  </a:schemeClr>
                </a:solidFill>
                <a:latin typeface="Corbel" pitchFamily="34" charset="0"/>
              </a:rPr>
              <a:t>History of drinking water: A fluid timeline. </a:t>
            </a:r>
            <a:r>
              <a:rPr lang="en-US" sz="1400" dirty="0" smtClean="0">
                <a:solidFill>
                  <a:schemeClr val="tx1">
                    <a:lumMod val="50000"/>
                    <a:lumOff val="50000"/>
                  </a:schemeClr>
                </a:solidFill>
                <a:latin typeface="Corbel" pitchFamily="34" charset="0"/>
              </a:rPr>
              <a:t>May 30, 2014</a:t>
            </a:r>
            <a:endParaRPr lang="en-US" sz="1400" dirty="0">
              <a:solidFill>
                <a:schemeClr val="tx1">
                  <a:lumMod val="50000"/>
                  <a:lumOff val="50000"/>
                </a:schemeClr>
              </a:solidFill>
              <a:latin typeface="Corbel" pitchFamily="34" charset="0"/>
            </a:endParaRPr>
          </a:p>
        </p:txBody>
      </p:sp>
      <p:sp>
        <p:nvSpPr>
          <p:cNvPr id="8" name="TextBox 7"/>
          <p:cNvSpPr txBox="1"/>
          <p:nvPr/>
        </p:nvSpPr>
        <p:spPr>
          <a:xfrm>
            <a:off x="381000" y="838200"/>
            <a:ext cx="5715000" cy="830997"/>
          </a:xfrm>
          <a:prstGeom prst="rect">
            <a:avLst/>
          </a:prstGeom>
          <a:noFill/>
        </p:spPr>
        <p:txBody>
          <a:bodyPr wrap="square" rtlCol="0">
            <a:spAutoFit/>
          </a:bodyPr>
          <a:lstStyle/>
          <a:p>
            <a:r>
              <a:rPr lang="en-US" sz="2400" dirty="0" smtClean="0">
                <a:solidFill>
                  <a:srgbClr val="C00000"/>
                </a:solidFill>
                <a:latin typeface="Corbel" pitchFamily="34" charset="0"/>
              </a:rPr>
              <a:t>144 BC: </a:t>
            </a:r>
            <a:r>
              <a:rPr lang="en-US" sz="2400" dirty="0" smtClean="0">
                <a:latin typeface="Corbel" pitchFamily="34" charset="0"/>
              </a:rPr>
              <a:t>Roman aqueducts carry water to the city for drinking water</a:t>
            </a:r>
            <a:endParaRPr lang="en-US" sz="2400" dirty="0">
              <a:latin typeface="Corbel" pitchFamily="34" charset="0"/>
            </a:endParaRPr>
          </a:p>
        </p:txBody>
      </p:sp>
      <p:pic>
        <p:nvPicPr>
          <p:cNvPr id="1027" name="Picture 3"/>
          <p:cNvPicPr>
            <a:picLocks noChangeAspect="1" noChangeArrowheads="1"/>
          </p:cNvPicPr>
          <p:nvPr/>
        </p:nvPicPr>
        <p:blipFill>
          <a:blip r:embed="rId5" cstate="print"/>
          <a:srcRect/>
          <a:stretch>
            <a:fillRect/>
          </a:stretch>
        </p:blipFill>
        <p:spPr bwMode="auto">
          <a:xfrm>
            <a:off x="381000" y="1600200"/>
            <a:ext cx="3539566" cy="2370778"/>
          </a:xfrm>
          <a:prstGeom prst="rect">
            <a:avLst/>
          </a:prstGeom>
          <a:noFill/>
          <a:ln w="9525">
            <a:noFill/>
            <a:miter lim="800000"/>
            <a:headEnd/>
            <a:tailEnd/>
          </a:ln>
        </p:spPr>
      </p:pic>
      <p:sp>
        <p:nvSpPr>
          <p:cNvPr id="12" name="Content Placeholder 2"/>
          <p:cNvSpPr txBox="1">
            <a:spLocks/>
          </p:cNvSpPr>
          <p:nvPr/>
        </p:nvSpPr>
        <p:spPr>
          <a:xfrm>
            <a:off x="457200" y="4114800"/>
            <a:ext cx="6019800" cy="792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Corbel" pitchFamily="34" charset="0"/>
                <a:ea typeface="Verdana" pitchFamily="34" charset="0"/>
                <a:cs typeface="Verdana" pitchFamily="34" charset="0"/>
              </a:rPr>
              <a:t>Public Fountain	</a:t>
            </a:r>
            <a:r>
              <a:rPr kumimoji="0" lang="en-US" sz="2400" b="0" i="0" u="none" strike="noStrike" kern="1200" cap="none" spc="0" normalizeH="0" baseline="0" noProof="0" dirty="0" smtClean="0">
                <a:ln>
                  <a:noFill/>
                </a:ln>
                <a:solidFill>
                  <a:schemeClr val="bg1"/>
                </a:solidFill>
                <a:effectLst/>
                <a:uLnTx/>
                <a:uFillTx/>
                <a:latin typeface="Corbel" pitchFamily="34" charset="0"/>
                <a:ea typeface="Verdana" pitchFamily="34" charset="0"/>
                <a:cs typeface="Verdana" pitchFamily="34" charset="0"/>
              </a:rPr>
              <a:t>Lead pipe</a:t>
            </a:r>
            <a:endParaRPr kumimoji="0" lang="en-US" sz="2400" b="0" i="0" u="none" strike="noStrike" kern="1200" cap="none" spc="0" normalizeH="0" baseline="0" noProof="0" dirty="0">
              <a:ln>
                <a:noFill/>
              </a:ln>
              <a:solidFill>
                <a:schemeClr val="bg1"/>
              </a:solidFill>
              <a:effectLst/>
              <a:uLnTx/>
              <a:uFillTx/>
              <a:latin typeface="Corbel" pitchFamily="34" charset="0"/>
              <a:ea typeface="Verdana" pitchFamily="34" charset="0"/>
              <a:cs typeface="Verdana" pitchFamily="34" charset="0"/>
            </a:endParaRPr>
          </a:p>
        </p:txBody>
      </p:sp>
      <p:sp>
        <p:nvSpPr>
          <p:cNvPr id="14" name="Rectangle 13"/>
          <p:cNvSpPr/>
          <p:nvPr/>
        </p:nvSpPr>
        <p:spPr>
          <a:xfrm>
            <a:off x="6248400" y="381000"/>
            <a:ext cx="2895600" cy="1143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l="37482" t="11458" r="23865" b="11458"/>
          <a:stretch>
            <a:fillRect/>
          </a:stretch>
        </p:blipFill>
        <p:spPr bwMode="auto">
          <a:xfrm>
            <a:off x="3200400" y="914400"/>
            <a:ext cx="3043473" cy="341237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Drinking water treatment</a:t>
            </a:r>
            <a:endParaRPr lang="en-US" dirty="0"/>
          </a:p>
        </p:txBody>
      </p:sp>
      <p:sp>
        <p:nvSpPr>
          <p:cNvPr id="3" name="Content Placeholder 2"/>
          <p:cNvSpPr>
            <a:spLocks noGrp="1"/>
          </p:cNvSpPr>
          <p:nvPr>
            <p:ph idx="1"/>
          </p:nvPr>
        </p:nvSpPr>
        <p:spPr>
          <a:xfrm>
            <a:off x="304800" y="2438400"/>
            <a:ext cx="5791200" cy="3687763"/>
          </a:xfrm>
        </p:spPr>
        <p:txBody>
          <a:bodyPr/>
          <a:lstStyle/>
          <a:p>
            <a:endParaRPr lang="en-US" dirty="0"/>
          </a:p>
        </p:txBody>
      </p:sp>
      <p:pic>
        <p:nvPicPr>
          <p:cNvPr id="1026" name="Picture 2" descr="History of drinking water: A fluid timeline (Photo by )"/>
          <p:cNvPicPr>
            <a:picLocks noChangeAspect="1" noChangeArrowheads="1"/>
          </p:cNvPicPr>
          <p:nvPr/>
        </p:nvPicPr>
        <p:blipFill>
          <a:blip r:embed="rId4" cstate="print"/>
          <a:srcRect t="17671" b="4483"/>
          <a:stretch>
            <a:fillRect/>
          </a:stretch>
        </p:blipFill>
        <p:spPr bwMode="auto">
          <a:xfrm>
            <a:off x="6278732" y="0"/>
            <a:ext cx="2941468" cy="6858000"/>
          </a:xfrm>
          <a:prstGeom prst="rect">
            <a:avLst/>
          </a:prstGeom>
          <a:noFill/>
        </p:spPr>
      </p:pic>
      <p:sp>
        <p:nvSpPr>
          <p:cNvPr id="7" name="TextBox 6"/>
          <p:cNvSpPr txBox="1"/>
          <p:nvPr/>
        </p:nvSpPr>
        <p:spPr>
          <a:xfrm>
            <a:off x="76200" y="6334780"/>
            <a:ext cx="5867400" cy="523220"/>
          </a:xfrm>
          <a:prstGeom prst="rect">
            <a:avLst/>
          </a:prstGeom>
          <a:noFill/>
        </p:spPr>
        <p:txBody>
          <a:bodyPr wrap="square" rtlCol="0">
            <a:spAutoFit/>
          </a:bodyPr>
          <a:lstStyle/>
          <a:p>
            <a:r>
              <a:rPr lang="en-US" sz="1400" dirty="0" err="1" smtClean="0">
                <a:solidFill>
                  <a:schemeClr val="tx1">
                    <a:lumMod val="50000"/>
                    <a:lumOff val="50000"/>
                  </a:schemeClr>
                </a:solidFill>
                <a:latin typeface="Corbel" pitchFamily="34" charset="0"/>
              </a:rPr>
              <a:t>Huisman</a:t>
            </a:r>
            <a:r>
              <a:rPr lang="en-US" sz="1400" dirty="0" smtClean="0">
                <a:solidFill>
                  <a:schemeClr val="tx1">
                    <a:lumMod val="50000"/>
                    <a:lumOff val="50000"/>
                  </a:schemeClr>
                </a:solidFill>
                <a:latin typeface="Corbel" pitchFamily="34" charset="0"/>
              </a:rPr>
              <a:t>. </a:t>
            </a:r>
            <a:r>
              <a:rPr lang="en-US" sz="1400" i="1" dirty="0" smtClean="0">
                <a:solidFill>
                  <a:schemeClr val="tx1">
                    <a:lumMod val="50000"/>
                    <a:lumOff val="50000"/>
                  </a:schemeClr>
                </a:solidFill>
                <a:latin typeface="Corbel" pitchFamily="34" charset="0"/>
              </a:rPr>
              <a:t>Slow Sand Filtration. </a:t>
            </a:r>
            <a:r>
              <a:rPr lang="en-US" sz="1400" dirty="0" smtClean="0">
                <a:solidFill>
                  <a:schemeClr val="tx1">
                    <a:lumMod val="50000"/>
                    <a:lumOff val="50000"/>
                  </a:schemeClr>
                </a:solidFill>
                <a:latin typeface="Corbel" pitchFamily="34" charset="0"/>
              </a:rPr>
              <a:t>WHO 1974</a:t>
            </a:r>
          </a:p>
          <a:p>
            <a:r>
              <a:rPr lang="en-US" sz="1400" dirty="0" smtClean="0">
                <a:solidFill>
                  <a:schemeClr val="tx1">
                    <a:lumMod val="50000"/>
                    <a:lumOff val="50000"/>
                  </a:schemeClr>
                </a:solidFill>
                <a:latin typeface="Corbel" pitchFamily="34" charset="0"/>
              </a:rPr>
              <a:t>Schroeder, M. </a:t>
            </a:r>
            <a:r>
              <a:rPr lang="en-US" sz="1400" i="1" dirty="0" smtClean="0">
                <a:solidFill>
                  <a:schemeClr val="tx1">
                    <a:lumMod val="50000"/>
                    <a:lumOff val="50000"/>
                  </a:schemeClr>
                </a:solidFill>
                <a:latin typeface="Corbel" pitchFamily="34" charset="0"/>
              </a:rPr>
              <a:t>History of drinking water: A fluid timeline. </a:t>
            </a:r>
            <a:r>
              <a:rPr lang="en-US" sz="1400" dirty="0" smtClean="0">
                <a:solidFill>
                  <a:schemeClr val="tx1">
                    <a:lumMod val="50000"/>
                    <a:lumOff val="50000"/>
                  </a:schemeClr>
                </a:solidFill>
                <a:latin typeface="Corbel" pitchFamily="34" charset="0"/>
              </a:rPr>
              <a:t>May 30, 2014</a:t>
            </a:r>
            <a:endParaRPr lang="en-US" sz="1400" dirty="0">
              <a:solidFill>
                <a:schemeClr val="tx1">
                  <a:lumMod val="50000"/>
                  <a:lumOff val="50000"/>
                </a:schemeClr>
              </a:solidFill>
              <a:latin typeface="Corbel" pitchFamily="34" charset="0"/>
            </a:endParaRPr>
          </a:p>
        </p:txBody>
      </p:sp>
      <p:sp>
        <p:nvSpPr>
          <p:cNvPr id="8" name="TextBox 7"/>
          <p:cNvSpPr txBox="1"/>
          <p:nvPr/>
        </p:nvSpPr>
        <p:spPr>
          <a:xfrm>
            <a:off x="76200" y="914400"/>
            <a:ext cx="5715000" cy="830997"/>
          </a:xfrm>
          <a:prstGeom prst="rect">
            <a:avLst/>
          </a:prstGeom>
          <a:noFill/>
        </p:spPr>
        <p:txBody>
          <a:bodyPr wrap="square" rtlCol="0">
            <a:spAutoFit/>
          </a:bodyPr>
          <a:lstStyle/>
          <a:p>
            <a:r>
              <a:rPr lang="en-US" sz="2400" dirty="0" smtClean="0">
                <a:solidFill>
                  <a:srgbClr val="C00000"/>
                </a:solidFill>
                <a:latin typeface="Corbel" pitchFamily="34" charset="0"/>
              </a:rPr>
              <a:t>1804: </a:t>
            </a:r>
            <a:r>
              <a:rPr lang="en-US" sz="2400" dirty="0" smtClean="0">
                <a:latin typeface="Corbel" pitchFamily="34" charset="0"/>
              </a:rPr>
              <a:t>Paisley, Scotland: First municipality to provide water filtration for an entire city</a:t>
            </a:r>
            <a:endParaRPr lang="en-US" sz="2400" dirty="0">
              <a:latin typeface="Corbel" pitchFamily="34" charset="0"/>
            </a:endParaRPr>
          </a:p>
        </p:txBody>
      </p:sp>
      <p:sp>
        <p:nvSpPr>
          <p:cNvPr id="9" name="Rectangle 8"/>
          <p:cNvSpPr/>
          <p:nvPr/>
        </p:nvSpPr>
        <p:spPr>
          <a:xfrm>
            <a:off x="6172200" y="1447800"/>
            <a:ext cx="29718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7" name="Picture 3"/>
          <p:cNvPicPr>
            <a:picLocks noChangeAspect="1" noChangeArrowheads="1"/>
          </p:cNvPicPr>
          <p:nvPr/>
        </p:nvPicPr>
        <p:blipFill>
          <a:blip r:embed="rId5" cstate="print"/>
          <a:srcRect l="23426" t="31250" r="16935" b="19792"/>
          <a:stretch>
            <a:fillRect/>
          </a:stretch>
        </p:blipFill>
        <p:spPr bwMode="auto">
          <a:xfrm>
            <a:off x="-12699" y="3048000"/>
            <a:ext cx="6108699"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water contamination</a:t>
            </a:r>
            <a:endParaRPr lang="en-US" dirty="0"/>
          </a:p>
        </p:txBody>
      </p:sp>
      <p:pic>
        <p:nvPicPr>
          <p:cNvPr id="1026" name="Picture 2" descr="History of drinking water: A fluid timeline (Photo by )"/>
          <p:cNvPicPr>
            <a:picLocks noChangeAspect="1" noChangeArrowheads="1"/>
          </p:cNvPicPr>
          <p:nvPr/>
        </p:nvPicPr>
        <p:blipFill>
          <a:blip r:embed="rId3" cstate="print"/>
          <a:srcRect t="17671" b="4483"/>
          <a:stretch>
            <a:fillRect/>
          </a:stretch>
        </p:blipFill>
        <p:spPr bwMode="auto">
          <a:xfrm>
            <a:off x="6278732" y="0"/>
            <a:ext cx="2941468" cy="6858000"/>
          </a:xfrm>
          <a:prstGeom prst="rect">
            <a:avLst/>
          </a:prstGeom>
          <a:noFill/>
        </p:spPr>
      </p:pic>
      <p:sp>
        <p:nvSpPr>
          <p:cNvPr id="7" name="TextBox 6"/>
          <p:cNvSpPr txBox="1"/>
          <p:nvPr/>
        </p:nvSpPr>
        <p:spPr>
          <a:xfrm>
            <a:off x="76200" y="6324600"/>
            <a:ext cx="5867400" cy="523220"/>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Newsom </a:t>
            </a:r>
            <a:r>
              <a:rPr lang="en-US" sz="1400" i="1" dirty="0" smtClean="0">
                <a:solidFill>
                  <a:schemeClr val="tx1">
                    <a:lumMod val="50000"/>
                    <a:lumOff val="50000"/>
                  </a:schemeClr>
                </a:solidFill>
                <a:latin typeface="Corbel" pitchFamily="34" charset="0"/>
              </a:rPr>
              <a:t>J. Hospital Infection. </a:t>
            </a:r>
            <a:r>
              <a:rPr lang="en-US" sz="1400" dirty="0" smtClean="0">
                <a:solidFill>
                  <a:schemeClr val="tx1">
                    <a:lumMod val="50000"/>
                    <a:lumOff val="50000"/>
                  </a:schemeClr>
                </a:solidFill>
                <a:latin typeface="Corbel" pitchFamily="34" charset="0"/>
              </a:rPr>
              <a:t>2006</a:t>
            </a:r>
          </a:p>
          <a:p>
            <a:r>
              <a:rPr lang="en-US" sz="1400" dirty="0" smtClean="0">
                <a:solidFill>
                  <a:schemeClr val="tx1">
                    <a:lumMod val="50000"/>
                    <a:lumOff val="50000"/>
                  </a:schemeClr>
                </a:solidFill>
                <a:latin typeface="Corbel" pitchFamily="34" charset="0"/>
              </a:rPr>
              <a:t>Schroeder, M. </a:t>
            </a:r>
            <a:r>
              <a:rPr lang="en-US" sz="1400" i="1" dirty="0" smtClean="0">
                <a:solidFill>
                  <a:schemeClr val="tx1">
                    <a:lumMod val="50000"/>
                    <a:lumOff val="50000"/>
                  </a:schemeClr>
                </a:solidFill>
                <a:latin typeface="Corbel" pitchFamily="34" charset="0"/>
              </a:rPr>
              <a:t>History of drinking water: A fluid timeline. </a:t>
            </a:r>
            <a:r>
              <a:rPr lang="en-US" sz="1400" dirty="0" smtClean="0">
                <a:solidFill>
                  <a:schemeClr val="tx1">
                    <a:lumMod val="50000"/>
                    <a:lumOff val="50000"/>
                  </a:schemeClr>
                </a:solidFill>
                <a:latin typeface="Corbel" pitchFamily="34" charset="0"/>
              </a:rPr>
              <a:t>May 30, 2014</a:t>
            </a:r>
            <a:endParaRPr lang="en-US" sz="1400" dirty="0">
              <a:solidFill>
                <a:schemeClr val="tx1">
                  <a:lumMod val="50000"/>
                  <a:lumOff val="50000"/>
                </a:schemeClr>
              </a:solidFill>
              <a:latin typeface="Corbel" pitchFamily="34" charset="0"/>
            </a:endParaRPr>
          </a:p>
        </p:txBody>
      </p:sp>
      <p:sp>
        <p:nvSpPr>
          <p:cNvPr id="8" name="Rectangle 7"/>
          <p:cNvSpPr/>
          <p:nvPr/>
        </p:nvSpPr>
        <p:spPr>
          <a:xfrm>
            <a:off x="6248400" y="2133600"/>
            <a:ext cx="28956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 y="838200"/>
            <a:ext cx="5715000" cy="830997"/>
          </a:xfrm>
          <a:prstGeom prst="rect">
            <a:avLst/>
          </a:prstGeom>
          <a:noFill/>
        </p:spPr>
        <p:txBody>
          <a:bodyPr wrap="square" rtlCol="0">
            <a:spAutoFit/>
          </a:bodyPr>
          <a:lstStyle/>
          <a:p>
            <a:r>
              <a:rPr lang="en-US" sz="2400" dirty="0" smtClean="0">
                <a:solidFill>
                  <a:srgbClr val="C00000"/>
                </a:solidFill>
                <a:latin typeface="Corbel" pitchFamily="34" charset="0"/>
              </a:rPr>
              <a:t>1854:</a:t>
            </a:r>
            <a:r>
              <a:rPr lang="en-US" sz="2400" dirty="0" smtClean="0">
                <a:latin typeface="Corbel" pitchFamily="34" charset="0"/>
              </a:rPr>
              <a:t>Cholera outbreak in London spread via drinking water</a:t>
            </a:r>
            <a:endParaRPr lang="en-US" sz="2400" dirty="0">
              <a:latin typeface="Corbel" pitchFamily="34" charset="0"/>
            </a:endParaRPr>
          </a:p>
        </p:txBody>
      </p:sp>
      <p:pic>
        <p:nvPicPr>
          <p:cNvPr id="32771" name="Picture 3"/>
          <p:cNvPicPr>
            <a:picLocks noChangeAspect="1" noChangeArrowheads="1"/>
          </p:cNvPicPr>
          <p:nvPr/>
        </p:nvPicPr>
        <p:blipFill>
          <a:blip r:embed="rId4" cstate="print"/>
          <a:srcRect/>
          <a:stretch>
            <a:fillRect/>
          </a:stretch>
        </p:blipFill>
        <p:spPr bwMode="auto">
          <a:xfrm>
            <a:off x="4267200" y="1524000"/>
            <a:ext cx="1880779" cy="2743200"/>
          </a:xfrm>
          <a:prstGeom prst="rect">
            <a:avLst/>
          </a:prstGeom>
          <a:noFill/>
          <a:ln w="9525">
            <a:noFill/>
            <a:miter lim="800000"/>
            <a:headEnd/>
            <a:tailEnd/>
          </a:ln>
        </p:spPr>
      </p:pic>
      <p:pic>
        <p:nvPicPr>
          <p:cNvPr id="32772" name="Picture 4"/>
          <p:cNvPicPr>
            <a:picLocks noChangeAspect="1" noChangeArrowheads="1"/>
          </p:cNvPicPr>
          <p:nvPr/>
        </p:nvPicPr>
        <p:blipFill>
          <a:blip r:embed="rId5" cstate="print"/>
          <a:srcRect t="2278" b="2358"/>
          <a:stretch>
            <a:fillRect/>
          </a:stretch>
        </p:blipFill>
        <p:spPr bwMode="auto">
          <a:xfrm>
            <a:off x="0" y="1639824"/>
            <a:ext cx="3962400" cy="468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Drinking water treatment: chlorine</a:t>
            </a:r>
            <a:endParaRPr lang="en-US" sz="3200" dirty="0"/>
          </a:p>
        </p:txBody>
      </p:sp>
      <p:pic>
        <p:nvPicPr>
          <p:cNvPr id="1026" name="Picture 2" descr="History of drinking water: A fluid timeline (Photo by )"/>
          <p:cNvPicPr>
            <a:picLocks noChangeAspect="1" noChangeArrowheads="1"/>
          </p:cNvPicPr>
          <p:nvPr/>
        </p:nvPicPr>
        <p:blipFill>
          <a:blip r:embed="rId3" cstate="print"/>
          <a:srcRect t="17671" b="4483"/>
          <a:stretch>
            <a:fillRect/>
          </a:stretch>
        </p:blipFill>
        <p:spPr bwMode="auto">
          <a:xfrm>
            <a:off x="6278732" y="0"/>
            <a:ext cx="2941468" cy="6858000"/>
          </a:xfrm>
          <a:prstGeom prst="rect">
            <a:avLst/>
          </a:prstGeom>
          <a:noFill/>
        </p:spPr>
      </p:pic>
      <p:sp>
        <p:nvSpPr>
          <p:cNvPr id="7" name="TextBox 6"/>
          <p:cNvSpPr txBox="1"/>
          <p:nvPr/>
        </p:nvSpPr>
        <p:spPr>
          <a:xfrm>
            <a:off x="76200" y="6324600"/>
            <a:ext cx="5867400" cy="307777"/>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Schroeder</a:t>
            </a:r>
            <a:r>
              <a:rPr lang="en-US" sz="1400" dirty="0" smtClean="0">
                <a:solidFill>
                  <a:schemeClr val="tx1">
                    <a:lumMod val="50000"/>
                    <a:lumOff val="50000"/>
                  </a:schemeClr>
                </a:solidFill>
                <a:latin typeface="Corbel" pitchFamily="34" charset="0"/>
              </a:rPr>
              <a:t>, M. </a:t>
            </a:r>
            <a:r>
              <a:rPr lang="en-US" sz="1400" i="1" dirty="0" smtClean="0">
                <a:solidFill>
                  <a:schemeClr val="tx1">
                    <a:lumMod val="50000"/>
                    <a:lumOff val="50000"/>
                  </a:schemeClr>
                </a:solidFill>
                <a:latin typeface="Corbel" pitchFamily="34" charset="0"/>
              </a:rPr>
              <a:t>History of drinking water: A fluid timeline. </a:t>
            </a:r>
            <a:r>
              <a:rPr lang="en-US" sz="1400" dirty="0" smtClean="0">
                <a:solidFill>
                  <a:schemeClr val="tx1">
                    <a:lumMod val="50000"/>
                    <a:lumOff val="50000"/>
                  </a:schemeClr>
                </a:solidFill>
                <a:latin typeface="Corbel" pitchFamily="34" charset="0"/>
              </a:rPr>
              <a:t>May 30, 2014</a:t>
            </a:r>
            <a:endParaRPr lang="en-US" sz="1400" dirty="0">
              <a:solidFill>
                <a:schemeClr val="tx1">
                  <a:lumMod val="50000"/>
                  <a:lumOff val="50000"/>
                </a:schemeClr>
              </a:solidFill>
              <a:latin typeface="Corbel" pitchFamily="34" charset="0"/>
            </a:endParaRPr>
          </a:p>
        </p:txBody>
      </p:sp>
      <p:sp>
        <p:nvSpPr>
          <p:cNvPr id="8" name="Rectangle 7"/>
          <p:cNvSpPr/>
          <p:nvPr/>
        </p:nvSpPr>
        <p:spPr>
          <a:xfrm>
            <a:off x="6248400" y="3124200"/>
            <a:ext cx="2895600"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 y="838200"/>
            <a:ext cx="5715000" cy="830997"/>
          </a:xfrm>
          <a:prstGeom prst="rect">
            <a:avLst/>
          </a:prstGeom>
          <a:noFill/>
        </p:spPr>
        <p:txBody>
          <a:bodyPr wrap="square" rtlCol="0">
            <a:spAutoFit/>
          </a:bodyPr>
          <a:lstStyle/>
          <a:p>
            <a:r>
              <a:rPr lang="en-US" sz="2400" dirty="0" smtClean="0">
                <a:solidFill>
                  <a:srgbClr val="C00000"/>
                </a:solidFill>
                <a:latin typeface="Corbel" pitchFamily="34" charset="0"/>
              </a:rPr>
              <a:t>1890</a:t>
            </a:r>
            <a:r>
              <a:rPr lang="en-US" sz="2400" dirty="0" smtClean="0">
                <a:latin typeface="Corbel" pitchFamily="34" charset="0"/>
              </a:rPr>
              <a:t>: Use of chlorine in municipal water systems in England. (US – 1908)</a:t>
            </a:r>
            <a:endParaRPr lang="en-US" sz="2400" dirty="0">
              <a:latin typeface="Corbel" pitchFamily="34" charset="0"/>
            </a:endParaRPr>
          </a:p>
        </p:txBody>
      </p:sp>
      <p:sp>
        <p:nvSpPr>
          <p:cNvPr id="4" name="AutoShape 2" descr="Image result for chlorine water treatmen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chlorine dioxide"/>
          <p:cNvSpPr>
            <a:spLocks noGrp="1" noChangeAspect="1" noChangeArrowheads="1"/>
          </p:cNvSpPr>
          <p:nvPr>
            <p:ph idx="1"/>
          </p:nvPr>
        </p:nvSpPr>
        <p:spPr bwMode="auto">
          <a:xfrm>
            <a:off x="228600" y="1752600"/>
            <a:ext cx="5943600" cy="4373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chlorine dioxide mechanism of 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364" y="1752600"/>
            <a:ext cx="28575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hlorine swimming pool free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36576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chlorine swimming pool free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529533"/>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229600" cy="792162"/>
          </a:xfrm>
        </p:spPr>
        <p:txBody>
          <a:bodyPr>
            <a:normAutofit/>
          </a:bodyPr>
          <a:lstStyle/>
          <a:p>
            <a:r>
              <a:rPr lang="en-US" dirty="0" smtClean="0"/>
              <a:t>Water Pollution and wastewater</a:t>
            </a:r>
            <a:endParaRPr lang="en-US" dirty="0"/>
          </a:p>
        </p:txBody>
      </p:sp>
      <p:pic>
        <p:nvPicPr>
          <p:cNvPr id="1026" name="Picture 2" descr="History of drinking water: A fluid timeline (Photo by )"/>
          <p:cNvPicPr>
            <a:picLocks noChangeAspect="1" noChangeArrowheads="1"/>
          </p:cNvPicPr>
          <p:nvPr/>
        </p:nvPicPr>
        <p:blipFill>
          <a:blip r:embed="rId3" cstate="print"/>
          <a:srcRect t="17671" b="4483"/>
          <a:stretch>
            <a:fillRect/>
          </a:stretch>
        </p:blipFill>
        <p:spPr bwMode="auto">
          <a:xfrm>
            <a:off x="6278732" y="0"/>
            <a:ext cx="2941468" cy="6858000"/>
          </a:xfrm>
          <a:prstGeom prst="rect">
            <a:avLst/>
          </a:prstGeom>
          <a:noFill/>
        </p:spPr>
      </p:pic>
      <p:sp>
        <p:nvSpPr>
          <p:cNvPr id="7" name="TextBox 6"/>
          <p:cNvSpPr txBox="1"/>
          <p:nvPr/>
        </p:nvSpPr>
        <p:spPr>
          <a:xfrm>
            <a:off x="76200" y="6474023"/>
            <a:ext cx="5867400" cy="307777"/>
          </a:xfrm>
          <a:prstGeom prst="rect">
            <a:avLst/>
          </a:prstGeom>
          <a:noFill/>
        </p:spPr>
        <p:txBody>
          <a:bodyPr wrap="square" rtlCol="0">
            <a:spAutoFit/>
          </a:bodyPr>
          <a:lstStyle/>
          <a:p>
            <a:r>
              <a:rPr lang="en-US" sz="1400" dirty="0" smtClean="0">
                <a:solidFill>
                  <a:schemeClr val="tx1">
                    <a:lumMod val="50000"/>
                    <a:lumOff val="50000"/>
                  </a:schemeClr>
                </a:solidFill>
                <a:latin typeface="Corbel" pitchFamily="34" charset="0"/>
              </a:rPr>
              <a:t>Schroeder, M. </a:t>
            </a:r>
            <a:r>
              <a:rPr lang="en-US" sz="1400" i="1" dirty="0" smtClean="0">
                <a:solidFill>
                  <a:schemeClr val="tx1">
                    <a:lumMod val="50000"/>
                    <a:lumOff val="50000"/>
                  </a:schemeClr>
                </a:solidFill>
                <a:latin typeface="Corbel" pitchFamily="34" charset="0"/>
              </a:rPr>
              <a:t>History of drinking water: A fluid timeline. </a:t>
            </a:r>
            <a:r>
              <a:rPr lang="en-US" sz="1400" dirty="0" smtClean="0">
                <a:solidFill>
                  <a:schemeClr val="tx1">
                    <a:lumMod val="50000"/>
                    <a:lumOff val="50000"/>
                  </a:schemeClr>
                </a:solidFill>
                <a:latin typeface="Corbel" pitchFamily="34" charset="0"/>
              </a:rPr>
              <a:t>May 30, 2014</a:t>
            </a:r>
            <a:endParaRPr lang="en-US" sz="1400" dirty="0">
              <a:solidFill>
                <a:schemeClr val="tx1">
                  <a:lumMod val="50000"/>
                  <a:lumOff val="50000"/>
                </a:schemeClr>
              </a:solidFill>
              <a:latin typeface="Corbel" pitchFamily="34" charset="0"/>
            </a:endParaRPr>
          </a:p>
        </p:txBody>
      </p:sp>
      <p:sp>
        <p:nvSpPr>
          <p:cNvPr id="8" name="Rectangle 7"/>
          <p:cNvSpPr/>
          <p:nvPr/>
        </p:nvSpPr>
        <p:spPr>
          <a:xfrm>
            <a:off x="6248400" y="4495800"/>
            <a:ext cx="2895600" cy="990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4" cstate="print"/>
          <a:srcRect l="12146" t="16667" r="34407" b="38889"/>
          <a:stretch>
            <a:fillRect/>
          </a:stretch>
        </p:blipFill>
        <p:spPr bwMode="auto">
          <a:xfrm>
            <a:off x="0" y="1676400"/>
            <a:ext cx="5486400" cy="2565070"/>
          </a:xfrm>
          <a:prstGeom prst="rect">
            <a:avLst/>
          </a:prstGeom>
          <a:noFill/>
          <a:ln w="9525">
            <a:noFill/>
            <a:miter lim="800000"/>
            <a:headEnd/>
            <a:tailEnd/>
          </a:ln>
        </p:spPr>
      </p:pic>
      <p:pic>
        <p:nvPicPr>
          <p:cNvPr id="33796" name="Picture 4" descr="Image result for industrial pollution river"/>
          <p:cNvPicPr>
            <a:picLocks noChangeAspect="1" noChangeArrowheads="1"/>
          </p:cNvPicPr>
          <p:nvPr/>
        </p:nvPicPr>
        <p:blipFill>
          <a:blip r:embed="rId5" cstate="print"/>
          <a:srcRect/>
          <a:stretch>
            <a:fillRect/>
          </a:stretch>
        </p:blipFill>
        <p:spPr bwMode="auto">
          <a:xfrm>
            <a:off x="2743200" y="4267200"/>
            <a:ext cx="2857500" cy="1895476"/>
          </a:xfrm>
          <a:prstGeom prst="rect">
            <a:avLst/>
          </a:prstGeom>
          <a:noFill/>
        </p:spPr>
      </p:pic>
      <p:sp>
        <p:nvSpPr>
          <p:cNvPr id="10" name="TextBox 9"/>
          <p:cNvSpPr txBox="1"/>
          <p:nvPr/>
        </p:nvSpPr>
        <p:spPr>
          <a:xfrm>
            <a:off x="76200" y="838200"/>
            <a:ext cx="5715000" cy="830997"/>
          </a:xfrm>
          <a:prstGeom prst="rect">
            <a:avLst/>
          </a:prstGeom>
          <a:noFill/>
        </p:spPr>
        <p:txBody>
          <a:bodyPr wrap="square" rtlCol="0">
            <a:spAutoFit/>
          </a:bodyPr>
          <a:lstStyle/>
          <a:p>
            <a:r>
              <a:rPr lang="en-US" sz="2400" dirty="0" smtClean="0">
                <a:solidFill>
                  <a:srgbClr val="C00000"/>
                </a:solidFill>
                <a:latin typeface="Corbel" pitchFamily="34" charset="0"/>
              </a:rPr>
              <a:t>1974: </a:t>
            </a:r>
            <a:r>
              <a:rPr lang="en-US" sz="2400" dirty="0" smtClean="0">
                <a:latin typeface="Corbel" pitchFamily="34" charset="0"/>
              </a:rPr>
              <a:t>Congress passes the Safe Drinking Water Act in response to water pollution</a:t>
            </a:r>
            <a:endParaRPr lang="en-US" sz="2400" dirty="0">
              <a:latin typeface="Corbe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water treatment</a:t>
            </a:r>
            <a:endParaRPr lang="en-US" dirty="0"/>
          </a:p>
        </p:txBody>
      </p:sp>
      <p:sp>
        <p:nvSpPr>
          <p:cNvPr id="3" name="Content Placeholder 2"/>
          <p:cNvSpPr>
            <a:spLocks noGrp="1"/>
          </p:cNvSpPr>
          <p:nvPr>
            <p:ph idx="1"/>
          </p:nvPr>
        </p:nvSpPr>
        <p:spPr/>
        <p:txBody>
          <a:bodyPr/>
          <a:lstStyle/>
          <a:p>
            <a:endParaRPr lang="en-US" dirty="0"/>
          </a:p>
        </p:txBody>
      </p:sp>
      <p:pic>
        <p:nvPicPr>
          <p:cNvPr id="80898" name="Picture 2" descr="Image result for drinking water treatment plant epa"/>
          <p:cNvPicPr>
            <a:picLocks noChangeAspect="1" noChangeArrowheads="1"/>
          </p:cNvPicPr>
          <p:nvPr/>
        </p:nvPicPr>
        <p:blipFill>
          <a:blip r:embed="rId3" cstate="print"/>
          <a:srcRect/>
          <a:stretch>
            <a:fillRect/>
          </a:stretch>
        </p:blipFill>
        <p:spPr bwMode="auto">
          <a:xfrm>
            <a:off x="2133600" y="914400"/>
            <a:ext cx="4419600" cy="5634990"/>
          </a:xfrm>
          <a:prstGeom prst="rect">
            <a:avLst/>
          </a:prstGeom>
          <a:noFill/>
        </p:spPr>
      </p:pic>
    </p:spTree>
    <p:extLst>
      <p:ext uri="{BB962C8B-B14F-4D97-AF65-F5344CB8AC3E}">
        <p14:creationId xmlns:p14="http://schemas.microsoft.com/office/powerpoint/2010/main" val="1741510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5976</TotalTime>
  <Words>2220</Words>
  <Application>Microsoft Office PowerPoint</Application>
  <PresentationFormat>On-screen Show (4:3)</PresentationFormat>
  <Paragraphs>222</Paragraphs>
  <Slides>32</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Candara</vt:lpstr>
      <vt:lpstr>Century Gothic</vt:lpstr>
      <vt:lpstr>Corbel</vt:lpstr>
      <vt:lpstr>Times New Roman</vt:lpstr>
      <vt:lpstr>Verdana</vt:lpstr>
      <vt:lpstr>blank</vt:lpstr>
      <vt:lpstr>Custom Design</vt:lpstr>
      <vt:lpstr>The Engineering Grand Challenges  and Green Engineering</vt:lpstr>
      <vt:lpstr>The Grand Challenge: Water</vt:lpstr>
      <vt:lpstr>A history of drinking water</vt:lpstr>
      <vt:lpstr>Water supply</vt:lpstr>
      <vt:lpstr>Drinking water treatment</vt:lpstr>
      <vt:lpstr>Drinking water contamination</vt:lpstr>
      <vt:lpstr>Drinking water treatment: chlorine</vt:lpstr>
      <vt:lpstr>Water Pollution and wastewater</vt:lpstr>
      <vt:lpstr>Drinking water treatment</vt:lpstr>
      <vt:lpstr>The chlorine dilemma</vt:lpstr>
      <vt:lpstr>Regulated substances</vt:lpstr>
      <vt:lpstr>Wastewater treatment plant</vt:lpstr>
      <vt:lpstr>Our current needs</vt:lpstr>
      <vt:lpstr>Global context</vt:lpstr>
      <vt:lpstr>Developing world needs</vt:lpstr>
      <vt:lpstr>Green Engineering and Water </vt:lpstr>
      <vt:lpstr>Green Engineering Principles and water</vt:lpstr>
      <vt:lpstr>Principle 8: Meet need, minimize excess</vt:lpstr>
      <vt:lpstr>Principle 2: Prevention instead of treatment</vt:lpstr>
      <vt:lpstr>Combined Sewer Overflow</vt:lpstr>
      <vt:lpstr>Principle 11: Design for commercial “afterlife”</vt:lpstr>
      <vt:lpstr>Sewage sludge over time</vt:lpstr>
      <vt:lpstr>Value recovery from sludge</vt:lpstr>
      <vt:lpstr>Principle 10: Integrate material &amp; energy flows</vt:lpstr>
      <vt:lpstr>Principle 10: Integrate material &amp; energy flows</vt:lpstr>
      <vt:lpstr>Problems with our water infrastructure </vt:lpstr>
      <vt:lpstr>Water Reuse</vt:lpstr>
      <vt:lpstr>Grey Water Application</vt:lpstr>
      <vt:lpstr>Treatment: Desalination</vt:lpstr>
      <vt:lpstr>Why desalination?</vt:lpstr>
      <vt:lpstr>Energy requirements?</vt:lpstr>
      <vt:lpstr>Summary</vt:lpstr>
    </vt:vector>
  </TitlesOfParts>
  <Company>Lafayette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Lindsay Soh</dc:creator>
  <cp:lastModifiedBy>Lindsay Soh</cp:lastModifiedBy>
  <cp:revision>69</cp:revision>
  <dcterms:created xsi:type="dcterms:W3CDTF">2014-09-09T13:44:59Z</dcterms:created>
  <dcterms:modified xsi:type="dcterms:W3CDTF">2017-02-15T13:47:07Z</dcterms:modified>
</cp:coreProperties>
</file>