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23"/>
  </p:notesMasterIdLst>
  <p:sldIdLst>
    <p:sldId id="256" r:id="rId3"/>
    <p:sldId id="259" r:id="rId4"/>
    <p:sldId id="262" r:id="rId5"/>
    <p:sldId id="263" r:id="rId6"/>
    <p:sldId id="265" r:id="rId7"/>
    <p:sldId id="267" r:id="rId8"/>
    <p:sldId id="268" r:id="rId9"/>
    <p:sldId id="269" r:id="rId10"/>
    <p:sldId id="270" r:id="rId11"/>
    <p:sldId id="271" r:id="rId12"/>
    <p:sldId id="280" r:id="rId13"/>
    <p:sldId id="272" r:id="rId14"/>
    <p:sldId id="260" r:id="rId15"/>
    <p:sldId id="277" r:id="rId16"/>
    <p:sldId id="278" r:id="rId17"/>
    <p:sldId id="276" r:id="rId18"/>
    <p:sldId id="273" r:id="rId19"/>
    <p:sldId id="274" r:id="rId20"/>
    <p:sldId id="275" r:id="rId21"/>
    <p:sldId id="279"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753"/>
    <a:srgbClr val="D60093"/>
    <a:srgbClr val="FFCC00"/>
    <a:srgbClr val="00CC00"/>
    <a:srgbClr val="339966"/>
    <a:srgbClr val="008080"/>
    <a:srgbClr val="66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01" autoAdjust="0"/>
  </p:normalViewPr>
  <p:slideViewPr>
    <p:cSldViewPr>
      <p:cViewPr>
        <p:scale>
          <a:sx n="60" d="100"/>
          <a:sy n="60" d="100"/>
        </p:scale>
        <p:origin x="-1008" y="-3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02"/>
    </p:cViewPr>
  </p:sorterViewPr>
  <p:notesViewPr>
    <p:cSldViewPr showGuides="1">
      <p:cViewPr varScale="1">
        <p:scale>
          <a:sx n="52" d="100"/>
          <a:sy n="52" d="100"/>
        </p:scale>
        <p:origin x="-2844" y="-10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atin typeface="Century Gothic" pitchFamily="34" charset="0"/>
              </a:defRPr>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atin typeface="Century Gothic" pitchFamily="34" charset="0"/>
              </a:defRPr>
            </a:lvl1pPr>
          </a:lstStyle>
          <a:p>
            <a:fld id="{0441CE53-1361-4066-AC6E-BE9B5ECA9107}" type="datetimeFigureOut">
              <a:rPr lang="en-US" smtClean="0"/>
              <a:pPr/>
              <a:t>1/31/2017</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atin typeface="Century Gothic" pitchFamily="34" charset="0"/>
              </a:defRPr>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atin typeface="Century Gothic" pitchFamily="34" charset="0"/>
              </a:defRPr>
            </a:lvl1pPr>
          </a:lstStyle>
          <a:p>
            <a:fld id="{AE05B0F2-B9A5-4263-AA33-8CA80F177B8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itchFamily="34" charset="0"/>
        <a:ea typeface="+mn-ea"/>
        <a:cs typeface="+mn-cs"/>
      </a:defRPr>
    </a:lvl1pPr>
    <a:lvl2pPr marL="457200" algn="l" defTabSz="914400" rtl="0" eaLnBrk="1" latinLnBrk="0" hangingPunct="1">
      <a:defRPr sz="1200" kern="1200">
        <a:solidFill>
          <a:schemeClr val="tx1"/>
        </a:solidFill>
        <a:latin typeface="Century Gothic" pitchFamily="34" charset="0"/>
        <a:ea typeface="+mn-ea"/>
        <a:cs typeface="+mn-cs"/>
      </a:defRPr>
    </a:lvl2pPr>
    <a:lvl3pPr marL="914400" algn="l" defTabSz="914400" rtl="0" eaLnBrk="1" latinLnBrk="0" hangingPunct="1">
      <a:defRPr sz="1200" kern="1200">
        <a:solidFill>
          <a:schemeClr val="tx1"/>
        </a:solidFill>
        <a:latin typeface="Century Gothic" pitchFamily="34" charset="0"/>
        <a:ea typeface="+mn-ea"/>
        <a:cs typeface="+mn-cs"/>
      </a:defRPr>
    </a:lvl3pPr>
    <a:lvl4pPr marL="1371600" algn="l" defTabSz="914400" rtl="0" eaLnBrk="1" latinLnBrk="0" hangingPunct="1">
      <a:defRPr sz="1200" kern="1200">
        <a:solidFill>
          <a:schemeClr val="tx1"/>
        </a:solidFill>
        <a:latin typeface="Century Gothic" pitchFamily="34" charset="0"/>
        <a:ea typeface="+mn-ea"/>
        <a:cs typeface="+mn-cs"/>
      </a:defRPr>
    </a:lvl4pPr>
    <a:lvl5pPr marL="1828800" algn="l" defTabSz="914400" rtl="0" eaLnBrk="1" latinLnBrk="0" hangingPunct="1">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ture.com/nature/journal/v515/n7528/fig_tab/nature13959_ST1.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nature.com/nature/journal/v515/n7528/fig_tab/nature13959_ST3.html" TargetMode="External"/><Relationship Id="rId4" Type="http://schemas.openxmlformats.org/officeDocument/2006/relationships/hyperlink" Target="http://www.nature.com/nature/journal/v515/n7528/fig_tab/nature13959_ST2.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e.com/nature/journal/v515/n7528/fig_tab/nature13959_ST4.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the course!  Please</a:t>
            </a:r>
            <a:r>
              <a:rPr lang="en-US" baseline="0" dirty="0" smtClean="0"/>
              <a:t> feel free to use the following slides.  The figures have mostly been taken from public sites and published articles with citations included (the full citation is typically provided in the notes section).  Please feel free to contact me if you have questions.  In the notes section of each slide are the major talking points that I use for each slide.  Modify as you see fit but they are there so that you can see the progression between the slides.  I would also love to hear from you with regards to updates/additions that you think are particularly helpful.</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 sources of protein consume a lot of resources that lead to high greenhouse gas emissions (CO2, methane, etc)</a:t>
            </a:r>
          </a:p>
          <a:p>
            <a:r>
              <a:rPr lang="en-US" dirty="0" smtClean="0"/>
              <a:t>This is just one example of how people and planet is linked but we must also think about other aspects </a:t>
            </a:r>
          </a:p>
          <a:p>
            <a:endParaRPr lang="en-US" dirty="0" smtClean="0"/>
          </a:p>
          <a:p>
            <a:r>
              <a:rPr lang="en-US" dirty="0" smtClean="0"/>
              <a:t>Figure caption: </a:t>
            </a:r>
          </a:p>
          <a:p>
            <a:r>
              <a:rPr lang="en-US" dirty="0" smtClean="0"/>
              <a:t>Caption: The data are based on an analysis of 555 food production systems: </a:t>
            </a:r>
            <a:r>
              <a:rPr lang="en-US" b="1" dirty="0" smtClean="0"/>
              <a:t>a</a:t>
            </a:r>
            <a:r>
              <a:rPr lang="en-US" dirty="0" smtClean="0"/>
              <a:t>, per kilocalorie; </a:t>
            </a:r>
            <a:r>
              <a:rPr lang="en-US" b="1" dirty="0" smtClean="0"/>
              <a:t>b</a:t>
            </a:r>
            <a:r>
              <a:rPr lang="en-US" dirty="0" smtClean="0"/>
              <a:t>, per United States Department of Agriculture (USDA)-defined serving; </a:t>
            </a:r>
            <a:r>
              <a:rPr lang="en-US" b="1" dirty="0" smtClean="0"/>
              <a:t>c</a:t>
            </a:r>
            <a:r>
              <a:rPr lang="en-US" dirty="0" smtClean="0"/>
              <a:t>, per gram of protein. The mean and </a:t>
            </a:r>
            <a:r>
              <a:rPr lang="en-US" dirty="0" err="1" smtClean="0"/>
              <a:t>s.e.m</a:t>
            </a:r>
            <a:r>
              <a:rPr lang="en-US" dirty="0" smtClean="0"/>
              <a:t>. are shown for each case. </a:t>
            </a:r>
            <a:r>
              <a:rPr lang="en-US" dirty="0" smtClean="0">
                <a:hlinkClick r:id="rId3"/>
              </a:rPr>
              <a:t>Extended Data Tables 1</a:t>
            </a:r>
            <a:r>
              <a:rPr lang="en-US" dirty="0" smtClean="0"/>
              <a:t>, </a:t>
            </a:r>
            <a:r>
              <a:rPr lang="en-US" dirty="0" smtClean="0">
                <a:hlinkClick r:id="rId4"/>
              </a:rPr>
              <a:t>2</a:t>
            </a:r>
            <a:r>
              <a:rPr lang="en-US" dirty="0" smtClean="0"/>
              <a:t>, </a:t>
            </a:r>
            <a:r>
              <a:rPr lang="en-US" dirty="0" smtClean="0">
                <a:hlinkClick r:id="rId5"/>
              </a:rPr>
              <a:t>3</a:t>
            </a:r>
            <a:r>
              <a:rPr lang="en-US" dirty="0" smtClean="0"/>
              <a:t> list data sources, items included in each of the 22 food types and show the mean, </a:t>
            </a:r>
            <a:r>
              <a:rPr lang="en-US" dirty="0" err="1" smtClean="0"/>
              <a:t>s.e.m</a:t>
            </a:r>
            <a:r>
              <a:rPr lang="en-US" dirty="0" smtClean="0"/>
              <a:t>. and number of data points for each bar, respectively. NA, not applicable.</a:t>
            </a:r>
          </a:p>
          <a:p>
            <a:endParaRPr lang="en-US" dirty="0" smtClean="0"/>
          </a:p>
          <a:p>
            <a:endParaRPr lang="en-US" dirty="0" smtClean="0"/>
          </a:p>
          <a:p>
            <a:r>
              <a:rPr lang="en-US" dirty="0" smtClean="0"/>
              <a:t>Source: </a:t>
            </a:r>
            <a:r>
              <a:rPr lang="en-US" dirty="0" err="1" smtClean="0"/>
              <a:t>Tilman</a:t>
            </a:r>
            <a:r>
              <a:rPr lang="en-US" dirty="0" smtClean="0"/>
              <a:t>, David, and Michael Clark. "Global diets link environmental sustainability and human health." </a:t>
            </a:r>
            <a:r>
              <a:rPr lang="en-US" i="1" dirty="0" smtClean="0"/>
              <a:t>Nature</a:t>
            </a:r>
            <a:r>
              <a:rPr lang="en-US" dirty="0" smtClean="0"/>
              <a:t> 515.7528 (2014): 518-522.</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what</a:t>
            </a:r>
            <a:r>
              <a:rPr lang="en-US" baseline="0" dirty="0" smtClean="0"/>
              <a:t> else do you need to live and how would that effect this equation?</a:t>
            </a:r>
          </a:p>
          <a:p>
            <a:r>
              <a:rPr lang="en-US" baseline="0" dirty="0" smtClean="0"/>
              <a:t>Food, Energy, and Water are connected, but what else do we need?  </a:t>
            </a:r>
          </a:p>
          <a:p>
            <a:r>
              <a:rPr lang="en-US" baseline="0" dirty="0" smtClean="0"/>
              <a:t>Not only do we need to think about the impact of individual items, we need to think about their systematic/ life cycle impact</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considering ways to address the growing people, with growing needs, we can use the tools of green engineering</a:t>
            </a:r>
          </a:p>
          <a:p>
            <a:r>
              <a:rPr lang="en-US" baseline="0" dirty="0" smtClean="0"/>
              <a:t>What is the definition of green engineering</a:t>
            </a:r>
            <a:endParaRPr lang="en-US" dirty="0"/>
          </a:p>
        </p:txBody>
      </p:sp>
      <p:sp>
        <p:nvSpPr>
          <p:cNvPr id="4" name="Slide Number Placeholder 3"/>
          <p:cNvSpPr>
            <a:spLocks noGrp="1"/>
          </p:cNvSpPr>
          <p:nvPr>
            <p:ph type="sldNum" sz="quarter" idx="10"/>
          </p:nvPr>
        </p:nvSpPr>
        <p:spPr/>
        <p:txBody>
          <a:bodyPr/>
          <a:lstStyle/>
          <a:p>
            <a:fld id="{0697DE32-5741-42D1-B067-D7E2C88F9E6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Originally published in 2003, the principles of green engineering provide general design guidelines to try to minimize impact</a:t>
            </a:r>
          </a:p>
          <a:p>
            <a:endParaRPr lang="en-US" dirty="0" smtClean="0"/>
          </a:p>
          <a:p>
            <a:r>
              <a:rPr lang="en-US" dirty="0" err="1" smtClean="0"/>
              <a:t>Anastas</a:t>
            </a:r>
            <a:r>
              <a:rPr lang="en-US" dirty="0" smtClean="0"/>
              <a:t>, Paul T., and Julie B. Zimmerman. "Peer reviewed: design through the 12 principles of green engineering." </a:t>
            </a:r>
            <a:r>
              <a:rPr lang="en-US" i="1" dirty="0" smtClean="0"/>
              <a:t>Environmental science &amp; technology</a:t>
            </a:r>
            <a:r>
              <a:rPr lang="en-US" dirty="0" smtClean="0"/>
              <a:t> 37.5 (2003): 94A-101A.</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buFont typeface="Arial" pitchFamily="34" charset="0"/>
              <a:buChar char="•"/>
            </a:pPr>
            <a:r>
              <a:rPr lang="en-US" dirty="0" smtClean="0"/>
              <a:t>In order to determine if a solution is sustainable</a:t>
            </a:r>
            <a:r>
              <a:rPr lang="en-US" baseline="0" dirty="0" smtClean="0"/>
              <a:t> we need to consider certain metrics.  </a:t>
            </a:r>
            <a:endParaRPr lang="en-US" dirty="0" smtClean="0"/>
          </a:p>
          <a:p>
            <a:pPr defTabSz="924458">
              <a:buFont typeface="Arial" pitchFamily="34" charset="0"/>
              <a:buChar char="•"/>
            </a:pPr>
            <a:r>
              <a:rPr lang="en-US" dirty="0" smtClean="0"/>
              <a:t>Other frameworks also s</a:t>
            </a:r>
            <a:r>
              <a:rPr lang="en-US" dirty="0" smtClean="0"/>
              <a:t>eek to design human systems to eliminate conflicts between economic growth and environmental health.</a:t>
            </a:r>
            <a:endParaRPr lang="en-US" dirty="0" smtClean="0"/>
          </a:p>
          <a:p>
            <a:pPr defTabSz="924458">
              <a:buFont typeface="Arial" pitchFamily="34" charset="0"/>
              <a:buChar char="•"/>
            </a:pPr>
            <a:r>
              <a:rPr lang="en-US" dirty="0" smtClean="0"/>
              <a:t>For example the cradle to cradle design framework considers numerous environmental </a:t>
            </a:r>
            <a:r>
              <a:rPr lang="en-US" dirty="0" err="1" smtClean="0"/>
              <a:t>enpoints</a:t>
            </a:r>
            <a:r>
              <a:rPr lang="en-US" dirty="0" smtClean="0"/>
              <a:t> which also align with the grand challenges</a:t>
            </a:r>
            <a:endParaRPr lang="en-US" dirty="0" smtClean="0"/>
          </a:p>
          <a:p>
            <a:pPr defTabSz="924458"/>
            <a:endParaRPr lang="en-US" dirty="0" smtClean="0"/>
          </a:p>
          <a:p>
            <a:pPr defTabSz="924458"/>
            <a:r>
              <a:rPr lang="en-US" dirty="0" smtClean="0"/>
              <a:t>Source: </a:t>
            </a:r>
            <a:r>
              <a:rPr lang="en-US" dirty="0" smtClean="0"/>
              <a:t>McDonough, William, et al. "Peer reviewed: Applying the principles of green engineering to cradle-to-cradle design." (2003): 434A-441A.</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quantify the impacts, a systems perspective must be used to apply the 12 principles.  LCA is useful for determining better alternatives and finding gaps and places to innovate.</a:t>
            </a:r>
          </a:p>
          <a:p>
            <a:endParaRPr lang="en-US" dirty="0" smtClean="0"/>
          </a:p>
          <a:p>
            <a:r>
              <a:rPr lang="en-US" dirty="0" err="1" smtClean="0"/>
              <a:t>Hellweg</a:t>
            </a:r>
            <a:r>
              <a:rPr lang="en-US" dirty="0" smtClean="0"/>
              <a:t>, Stefanie, and </a:t>
            </a:r>
            <a:r>
              <a:rPr lang="en-US" dirty="0" err="1" smtClean="0"/>
              <a:t>Llorenç</a:t>
            </a:r>
            <a:r>
              <a:rPr lang="en-US" dirty="0" smtClean="0"/>
              <a:t> </a:t>
            </a:r>
            <a:r>
              <a:rPr lang="en-US" dirty="0" err="1" smtClean="0"/>
              <a:t>Milà</a:t>
            </a:r>
            <a:r>
              <a:rPr lang="en-US" dirty="0" smtClean="0"/>
              <a:t> </a:t>
            </a:r>
            <a:r>
              <a:rPr lang="en-US" dirty="0" err="1" smtClean="0"/>
              <a:t>i</a:t>
            </a:r>
            <a:r>
              <a:rPr lang="en-US" dirty="0" smtClean="0"/>
              <a:t> Canals. "Emerging approaches, challenges and opportunities in life cycle assessment." </a:t>
            </a:r>
            <a:r>
              <a:rPr lang="en-US" i="1" dirty="0" smtClean="0"/>
              <a:t>Science</a:t>
            </a:r>
            <a:r>
              <a:rPr lang="en-US" dirty="0" smtClean="0"/>
              <a:t> 344.6188 (2014): 1109-1113.</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class we will explore how the principles of green engineering apply to some of the grand challenges. We will see how each principle applies in various case studies having to do with energy, water, and pharmaceuticals.</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Specifically, we will</a:t>
            </a:r>
            <a:r>
              <a:rPr lang="en-US" baseline="0" dirty="0" smtClean="0"/>
              <a:t> look at innovations in the energy sector  for both traditional and alternative energy technologies, and what </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also explore the history of water, a vital resource, and see how the principles apply to providing and utilizing water.</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a:t>
            </a:r>
            <a:r>
              <a:rPr lang="en-US" baseline="0" dirty="0" err="1" smtClean="0"/>
              <a:t>pharma</a:t>
            </a:r>
            <a:r>
              <a:rPr lang="en-US" baseline="0" dirty="0" smtClean="0"/>
              <a:t> industry, one of the most inherently wasteful industries we will also explore how green engineering decreases waste production.  We will focus on the application of green solvents and how this emerging field can/has made an impact.</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Developed by the National Academy of Engineering</a:t>
            </a:r>
          </a:p>
          <a:p>
            <a:pPr>
              <a:buFont typeface="Arial" pitchFamily="34" charset="0"/>
              <a:buChar char="•"/>
            </a:pPr>
            <a:r>
              <a:rPr lang="en-US" dirty="0" smtClean="0"/>
              <a:t>Recognized as global </a:t>
            </a:r>
            <a:r>
              <a:rPr lang="en-US" dirty="0" smtClean="0"/>
              <a:t>challenges that span multiple disciplines</a:t>
            </a:r>
          </a:p>
          <a:p>
            <a:pPr>
              <a:buFont typeface="Arial" pitchFamily="34" charset="0"/>
              <a:buChar char="•"/>
            </a:pPr>
            <a:r>
              <a:rPr lang="en-US" dirty="0" smtClean="0"/>
              <a:t> Many</a:t>
            </a:r>
            <a:r>
              <a:rPr lang="en-US" baseline="0" dirty="0" smtClean="0"/>
              <a:t> are naturally aligned with designing a sustainable future (energy, resources, health, security) but others can be done and can enable a better quality future quality of life.</a:t>
            </a:r>
            <a:endParaRPr lang="en-US" dirty="0" smtClean="0"/>
          </a:p>
          <a:p>
            <a:pPr>
              <a:buFont typeface="Arial" pitchFamily="34" charset="0"/>
              <a:buChar char="•"/>
            </a:pPr>
            <a:r>
              <a:rPr lang="en-US" dirty="0" smtClean="0"/>
              <a:t>How do we </a:t>
            </a:r>
            <a:r>
              <a:rPr lang="en-US" dirty="0" smtClean="0"/>
              <a:t>tackle these challenges </a:t>
            </a:r>
            <a:r>
              <a:rPr lang="en-US" dirty="0" smtClean="0"/>
              <a:t>sustainably?</a:t>
            </a:r>
          </a:p>
          <a:p>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need to define sustainability:</a:t>
            </a:r>
          </a:p>
          <a:p>
            <a:r>
              <a:rPr lang="en-US" dirty="0" smtClean="0"/>
              <a:t>Typically ask the students to come up with their own definition</a:t>
            </a:r>
            <a:r>
              <a:rPr lang="en-US" baseline="0" dirty="0" smtClean="0"/>
              <a:t> before provide this one from the </a:t>
            </a:r>
            <a:r>
              <a:rPr lang="en-US" baseline="0" dirty="0" err="1" smtClean="0"/>
              <a:t>Brundtland</a:t>
            </a:r>
            <a:r>
              <a:rPr lang="en-US" baseline="0" dirty="0" smtClean="0"/>
              <a:t> report (WORLD </a:t>
            </a:r>
            <a:r>
              <a:rPr lang="en-US" baseline="0" dirty="0" smtClean="0"/>
              <a:t>COMMISSION ON ENVRIONMENT AND </a:t>
            </a:r>
            <a:r>
              <a:rPr lang="en-US" baseline="0" dirty="0" smtClean="0"/>
              <a:t>DEVELOPMENT)</a:t>
            </a:r>
            <a:endParaRPr lang="en-US" dirty="0"/>
          </a:p>
        </p:txBody>
      </p:sp>
      <p:sp>
        <p:nvSpPr>
          <p:cNvPr id="4" name="Slide Number Placeholder 3"/>
          <p:cNvSpPr>
            <a:spLocks noGrp="1"/>
          </p:cNvSpPr>
          <p:nvPr>
            <p:ph type="sldNum" sz="quarter" idx="10"/>
          </p:nvPr>
        </p:nvSpPr>
        <p:spPr/>
        <p:txBody>
          <a:bodyPr/>
          <a:lstStyle/>
          <a:p>
            <a:fld id="{0697DE32-5741-42D1-B067-D7E2C88F9E6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specific definition</a:t>
            </a:r>
            <a:r>
              <a:rPr lang="en-US" baseline="0" dirty="0" smtClean="0"/>
              <a:t> that can help to frame the course in the context of the grand challenges</a:t>
            </a:r>
          </a:p>
          <a:p>
            <a:r>
              <a:rPr lang="en-US" dirty="0" smtClean="0"/>
              <a:t>Point</a:t>
            </a:r>
            <a:r>
              <a:rPr lang="en-US" baseline="0" dirty="0" smtClean="0"/>
              <a:t> out connections to people, prosperity, and planet</a:t>
            </a:r>
            <a:endParaRPr lang="en-US" dirty="0" smtClean="0"/>
          </a:p>
          <a:p>
            <a:endParaRPr lang="en-US" dirty="0" smtClean="0"/>
          </a:p>
          <a:p>
            <a:r>
              <a:rPr lang="en-US" dirty="0" smtClean="0"/>
              <a:t>Source: J.R</a:t>
            </a:r>
            <a:r>
              <a:rPr lang="en-US" dirty="0" smtClean="0"/>
              <a:t>. Mihelcic, J.C. Crittenden, M.J. Small, D.R. </a:t>
            </a:r>
            <a:r>
              <a:rPr lang="en-US" dirty="0" err="1" smtClean="0"/>
              <a:t>Shonnard</a:t>
            </a:r>
            <a:r>
              <a:rPr lang="en-US" dirty="0" smtClean="0"/>
              <a:t>, D.R. </a:t>
            </a:r>
            <a:r>
              <a:rPr lang="en-US" dirty="0" err="1" smtClean="0"/>
              <a:t>Hokanson</a:t>
            </a:r>
            <a:r>
              <a:rPr lang="en-US" dirty="0" smtClean="0"/>
              <a:t>, Q. Zhang, H. Chen, S.A. </a:t>
            </a:r>
            <a:r>
              <a:rPr lang="en-US" dirty="0" err="1" smtClean="0"/>
              <a:t>Sorby</a:t>
            </a:r>
            <a:r>
              <a:rPr lang="en-US" dirty="0" smtClean="0"/>
              <a:t>, V.U. James, J.W. Sutherland, J.L. </a:t>
            </a:r>
            <a:r>
              <a:rPr lang="en-US" dirty="0" err="1" smtClean="0"/>
              <a:t>Schnoor</a:t>
            </a:r>
            <a:r>
              <a:rPr lang="en-US" dirty="0" smtClean="0"/>
              <a:t>, “</a:t>
            </a:r>
            <a:r>
              <a:rPr lang="en-US" dirty="0" err="1" smtClean="0"/>
              <a:t>Sustsainability</a:t>
            </a:r>
            <a:r>
              <a:rPr lang="en-US" dirty="0" smtClean="0"/>
              <a:t> Science and Engineering: The Emergence of a New </a:t>
            </a:r>
            <a:r>
              <a:rPr lang="en-US" dirty="0" err="1" smtClean="0"/>
              <a:t>Metadiscipline</a:t>
            </a:r>
            <a:r>
              <a:rPr lang="en-US" dirty="0" smtClean="0"/>
              <a:t>” </a:t>
            </a:r>
            <a:r>
              <a:rPr lang="en-US" dirty="0" err="1" smtClean="0"/>
              <a:t>Env</a:t>
            </a:r>
            <a:r>
              <a:rPr lang="en-US" dirty="0" smtClean="0"/>
              <a:t>. Sci. Tech. 2003, 37, 5314-5324. </a:t>
            </a:r>
            <a:endParaRPr lang="en-US" dirty="0"/>
          </a:p>
        </p:txBody>
      </p:sp>
      <p:sp>
        <p:nvSpPr>
          <p:cNvPr id="4" name="Slide Number Placeholder 3"/>
          <p:cNvSpPr>
            <a:spLocks noGrp="1"/>
          </p:cNvSpPr>
          <p:nvPr>
            <p:ph type="sldNum" sz="quarter" idx="10"/>
          </p:nvPr>
        </p:nvSpPr>
        <p:spPr/>
        <p:txBody>
          <a:bodyPr/>
          <a:lstStyle/>
          <a:p>
            <a:fld id="{0697DE32-5741-42D1-B067-D7E2C88F9E6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At</a:t>
            </a:r>
            <a:r>
              <a:rPr lang="en-US" baseline="0" dirty="0" smtClean="0"/>
              <a:t> </a:t>
            </a:r>
            <a:r>
              <a:rPr lang="en-US" baseline="0" dirty="0" smtClean="0"/>
              <a:t>the intersection of these </a:t>
            </a:r>
            <a:r>
              <a:rPr lang="en-US" baseline="0" dirty="0" smtClean="0"/>
              <a:t>lies </a:t>
            </a:r>
            <a:r>
              <a:rPr lang="en-US" baseline="0" dirty="0" smtClean="0"/>
              <a:t>a sustainable </a:t>
            </a:r>
            <a:r>
              <a:rPr lang="en-US" baseline="0" dirty="0" smtClean="0"/>
              <a:t>future</a:t>
            </a:r>
          </a:p>
          <a:p>
            <a:pPr>
              <a:buFont typeface="Arial" pitchFamily="34" charset="0"/>
              <a:buChar char="•"/>
            </a:pPr>
            <a:r>
              <a:rPr lang="en-US" baseline="0" dirty="0" smtClean="0"/>
              <a:t> This framework was defined through accounting to make sure that solutions not only provided an economic incentive but also took into account ethical considerations with regard to social and environmental outcomes.</a:t>
            </a:r>
          </a:p>
          <a:p>
            <a:pPr>
              <a:buFont typeface="Arial" pitchFamily="34" charset="0"/>
              <a:buChar char="•"/>
            </a:pPr>
            <a:endParaRPr lang="en-US" baseline="0" dirty="0" smtClean="0"/>
          </a:p>
          <a:p>
            <a:pPr>
              <a:buFont typeface="Arial" pitchFamily="34" charset="0"/>
              <a:buChar char="•"/>
            </a:pPr>
            <a:r>
              <a:rPr lang="en-US" baseline="0" dirty="0" smtClean="0"/>
              <a:t>Next: Let’s take a look at each of these three factors, how they are changing, and how they are interconnected</a:t>
            </a:r>
          </a:p>
          <a:p>
            <a:pPr>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E05B0F2-B9A5-4263-AA33-8CA80F177B8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population</a:t>
            </a:r>
            <a:r>
              <a:rPr lang="en-US" baseline="0" dirty="0" smtClean="0"/>
              <a:t> is growing exponentially and expected to reach upwards of 9-10 billion people (2017: 7.5 billion people)</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As the number of people increase, those people need to have resources in order to survive and thrive.</a:t>
            </a:r>
          </a:p>
          <a:p>
            <a:pPr>
              <a:buFont typeface="Arial" pitchFamily="34" charset="0"/>
              <a:buChar char="•"/>
            </a:pPr>
            <a:r>
              <a:rPr lang="en-US" dirty="0" smtClean="0"/>
              <a:t>This figure links life satisfaction with the gross domestic product per capita </a:t>
            </a:r>
            <a:endParaRPr lang="en-US" dirty="0" smtClean="0"/>
          </a:p>
          <a:p>
            <a:pPr>
              <a:buFont typeface="Arial" pitchFamily="34" charset="0"/>
              <a:buChar char="•"/>
            </a:pPr>
            <a:r>
              <a:rPr lang="en-US" dirty="0" smtClean="0"/>
              <a:t>The data is taken from surveys about life satisfaction and health</a:t>
            </a:r>
          </a:p>
          <a:p>
            <a:pPr>
              <a:buFont typeface="Arial" pitchFamily="34" charset="0"/>
              <a:buChar char="•"/>
            </a:pPr>
            <a:r>
              <a:rPr lang="en-US" dirty="0" smtClean="0"/>
              <a:t>The size</a:t>
            </a:r>
            <a:r>
              <a:rPr lang="en-US" baseline="0" dirty="0" smtClean="0"/>
              <a:t> of the bubble corresponds to the country’s population</a:t>
            </a:r>
            <a:endParaRPr lang="en-US" dirty="0" smtClean="0"/>
          </a:p>
          <a:p>
            <a:pPr>
              <a:buFont typeface="Arial" pitchFamily="34" charset="0"/>
              <a:buChar char="•"/>
            </a:pPr>
            <a:r>
              <a:rPr lang="en-US" dirty="0" smtClean="0"/>
              <a:t>Is there a threshold level of</a:t>
            </a:r>
            <a:r>
              <a:rPr lang="en-US" baseline="0" dirty="0" smtClean="0"/>
              <a:t> wealth that corresponds to sufficient life satisfaction – next plot on log scale</a:t>
            </a:r>
            <a:endParaRPr lang="en-US" dirty="0" smtClean="0"/>
          </a:p>
          <a:p>
            <a:endParaRPr lang="en-US" dirty="0" smtClean="0"/>
          </a:p>
          <a:p>
            <a:endParaRPr lang="en-US" dirty="0" smtClean="0"/>
          </a:p>
          <a:p>
            <a:r>
              <a:rPr lang="en-US" dirty="0" smtClean="0"/>
              <a:t>Source: Deaton, Angus. “Income, Health and Wellbeing Around the World: Evidence from the Gallup World Poll.” </a:t>
            </a:r>
            <a:r>
              <a:rPr lang="en-US" i="1" dirty="0" smtClean="0"/>
              <a:t>The journal of economic perspectives : a journal of the American Economic Association</a:t>
            </a:r>
            <a:r>
              <a:rPr lang="en-US" dirty="0" smtClean="0"/>
              <a:t> 22.2 (2008): 53–72. </a:t>
            </a:r>
            <a:r>
              <a:rPr lang="en-US" i="1" dirty="0" smtClean="0"/>
              <a:t>PMC</a:t>
            </a:r>
            <a:r>
              <a:rPr lang="en-US" dirty="0" smtClean="0"/>
              <a:t>. Web. 27 Dec. 2016.</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same data on a log scale shows</a:t>
            </a:r>
            <a:r>
              <a:rPr lang="en-US" baseline="0" dirty="0" smtClean="0"/>
              <a:t> even more closely, the linkage between GDP and life satisfaction.  </a:t>
            </a:r>
          </a:p>
          <a:p>
            <a:r>
              <a:rPr lang="en-US" baseline="0" dirty="0" smtClean="0"/>
              <a:t>Unanswerable questions: what is enough?</a:t>
            </a:r>
          </a:p>
          <a:p>
            <a:r>
              <a:rPr lang="en-US" baseline="0" dirty="0" smtClean="0"/>
              <a:t>As developing countries try to improve their life satisfaction, they must increase their GDP</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measure of health is how many and what type of calories that a population has access to.</a:t>
            </a:r>
            <a:endParaRPr lang="en-US" dirty="0" smtClean="0"/>
          </a:p>
          <a:p>
            <a:r>
              <a:rPr lang="en-US" dirty="0" smtClean="0"/>
              <a:t>As </a:t>
            </a:r>
            <a:r>
              <a:rPr lang="en-US" dirty="0" smtClean="0"/>
              <a:t>GDP increases, diets are changing.  </a:t>
            </a:r>
            <a:r>
              <a:rPr lang="en-US" dirty="0" smtClean="0"/>
              <a:t>Namely, one eats more protein and takes in more calories.  </a:t>
            </a:r>
          </a:p>
          <a:p>
            <a:r>
              <a:rPr lang="en-US" dirty="0" smtClean="0"/>
              <a:t>In order to produce more food and protein rich foods, this has a toll on the environment</a:t>
            </a:r>
          </a:p>
          <a:p>
            <a:endParaRPr lang="en-US" dirty="0" smtClean="0"/>
          </a:p>
          <a:p>
            <a:r>
              <a:rPr lang="en-US" dirty="0" smtClean="0"/>
              <a:t>Source: </a:t>
            </a:r>
            <a:r>
              <a:rPr lang="en-US" dirty="0" err="1" smtClean="0"/>
              <a:t>Tilman</a:t>
            </a:r>
            <a:r>
              <a:rPr lang="en-US" dirty="0" smtClean="0"/>
              <a:t>, David, and Michael Clark. "Global diets link environmental sustainability and human health." </a:t>
            </a:r>
            <a:r>
              <a:rPr lang="en-US" i="1" dirty="0" smtClean="0"/>
              <a:t>Nature</a:t>
            </a:r>
            <a:r>
              <a:rPr lang="en-US" dirty="0" smtClean="0"/>
              <a:t> 515.7528 (2014): 518-522.:</a:t>
            </a:r>
          </a:p>
          <a:p>
            <a:endParaRPr lang="en-US" dirty="0" smtClean="0"/>
          </a:p>
          <a:p>
            <a:r>
              <a:rPr lang="en-US" dirty="0" smtClean="0"/>
              <a:t>Caption: Dependence of per capita daily dietary demand for: </a:t>
            </a:r>
            <a:r>
              <a:rPr lang="en-US" b="1" dirty="0" smtClean="0"/>
              <a:t>a</a:t>
            </a:r>
            <a:r>
              <a:rPr lang="en-US" dirty="0" smtClean="0"/>
              <a:t>, meat protein; </a:t>
            </a:r>
            <a:r>
              <a:rPr lang="en-US" b="1" dirty="0" smtClean="0"/>
              <a:t>b</a:t>
            </a:r>
            <a:r>
              <a:rPr lang="en-US" dirty="0" smtClean="0"/>
              <a:t>, refined </a:t>
            </a:r>
            <a:r>
              <a:rPr lang="en-US" dirty="0" err="1" smtClean="0"/>
              <a:t>sugars+refined</a:t>
            </a:r>
            <a:r>
              <a:rPr lang="en-US" dirty="0" smtClean="0"/>
              <a:t> animal </a:t>
            </a:r>
            <a:r>
              <a:rPr lang="en-US" dirty="0" err="1" smtClean="0"/>
              <a:t>fats+oils+alcohol</a:t>
            </a:r>
            <a:r>
              <a:rPr lang="en-US" dirty="0" smtClean="0"/>
              <a:t>; and </a:t>
            </a:r>
            <a:r>
              <a:rPr lang="en-US" b="1" dirty="0" smtClean="0"/>
              <a:t>c</a:t>
            </a:r>
            <a:r>
              <a:rPr lang="en-US" dirty="0" smtClean="0"/>
              <a:t>, calories on per capita gross domestic product (GDP measured in 1990 International Dollars). Each point is an annual datum for 1961 to 2009 for India, China, and six economic groups containing 98 other nations (</a:t>
            </a:r>
            <a:r>
              <a:rPr lang="en-US" dirty="0" smtClean="0">
                <a:hlinkClick r:id="rId3"/>
              </a:rPr>
              <a:t>Extended Data Table 4</a:t>
            </a:r>
            <a:r>
              <a:rPr lang="en-US" dirty="0" smtClean="0"/>
              <a:t>). Fitted curves were used to forecast 2050 income-dependent demand.</a:t>
            </a:r>
            <a:endParaRPr lang="en-US" dirty="0"/>
          </a:p>
        </p:txBody>
      </p:sp>
      <p:sp>
        <p:nvSpPr>
          <p:cNvPr id="4" name="Slide Number Placeholder 3"/>
          <p:cNvSpPr>
            <a:spLocks noGrp="1"/>
          </p:cNvSpPr>
          <p:nvPr>
            <p:ph type="sldNum" sz="quarter" idx="10"/>
          </p:nvPr>
        </p:nvSpPr>
        <p:spPr/>
        <p:txBody>
          <a:bodyPr/>
          <a:lstStyle/>
          <a:p>
            <a:fld id="{AE05B0F2-B9A5-4263-AA33-8CA80F177B8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cxnSp>
        <p:nvCxnSpPr>
          <p:cNvPr id="8" name="Straight Connector 7"/>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C406F-A7E7-47DA-9FE1-6771CEBB572B}"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8704B-88A3-4061-B4A3-57E438D2F1A5}"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08704B-88A3-4061-B4A3-57E438D2F1A5}" type="datetimeFigureOut">
              <a:rPr lang="en-US" smtClean="0"/>
              <a:pPr/>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08704B-88A3-4061-B4A3-57E438D2F1A5}" type="datetimeFigureOut">
              <a:rPr lang="en-US" smtClean="0"/>
              <a:pPr/>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pPr/>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cxnSp>
        <p:nvCxnSpPr>
          <p:cNvPr id="7" name="Straight Connector 6"/>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8704B-88A3-4061-B4A3-57E438D2F1A5}"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0D17E-168C-40BF-9C7B-F76E719751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1400"/>
            <a:ext cx="7772400" cy="1362075"/>
          </a:xfrm>
        </p:spPr>
        <p:txBody>
          <a:bodyPr anchor="t"/>
          <a:lstStyle>
            <a:lvl1pPr algn="l">
              <a:defRPr sz="4000" b="1"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057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906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3C406F-A7E7-47DA-9FE1-6771CEBB572B}"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cxnSp>
        <p:nvCxnSpPr>
          <p:cNvPr id="9" name="Straight Connector 8"/>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3C406F-A7E7-47DA-9FE1-6771CEBB572B}" type="datetimeFigureOut">
              <a:rPr lang="en-US" smtClean="0"/>
              <a:pPr/>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a:p>
        </p:txBody>
      </p:sp>
      <p:cxnSp>
        <p:nvCxnSpPr>
          <p:cNvPr id="11" name="Straight Connector 10"/>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8229600" cy="792162"/>
          </a:xfrm>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pPr/>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a:p>
        </p:txBody>
      </p:sp>
      <p:cxnSp>
        <p:nvCxnSpPr>
          <p:cNvPr id="7" name="Straight Connector 6"/>
          <p:cNvCxnSpPr/>
          <p:nvPr userDrawn="1"/>
        </p:nvCxnSpPr>
        <p:spPr>
          <a:xfrm>
            <a:off x="0" y="838200"/>
            <a:ext cx="82296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C406F-A7E7-47DA-9FE1-6771CEBB572B}" type="datetimeFigureOut">
              <a:rPr lang="en-US" smtClean="0"/>
              <a:pPr/>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ndara" pitchFamily="34" charset="0"/>
                <a:cs typeface="Times New Roman" pitchFamily="18" charset="0"/>
              </a:defRPr>
            </a:lvl1pPr>
          </a:lstStyle>
          <a:p>
            <a:fld id="{D53C406F-A7E7-47DA-9FE1-6771CEBB572B}" type="datetimeFigureOut">
              <a:rPr lang="en-US" smtClean="0"/>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ndara" pitchFamily="34" charset="0"/>
                <a:cs typeface="Times New Roman" pitchFamily="18" charset="0"/>
              </a:defRPr>
            </a:lvl1pPr>
          </a:lstStyle>
          <a:p>
            <a:fld id="{EFD3DF5A-C6FD-4BDF-B09A-C1AC5AC728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0070C0"/>
          </a:solidFill>
          <a:latin typeface="Corbel"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orbel"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orbel"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rbel"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orbel"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orbel"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ndara" pitchFamily="34" charset="0"/>
              </a:defRPr>
            </a:lvl1pPr>
          </a:lstStyle>
          <a:p>
            <a:fld id="{EC08704B-88A3-4061-B4A3-57E438D2F1A5}" type="datetimeFigureOut">
              <a:rPr lang="en-US" smtClean="0"/>
              <a:pPr/>
              <a:t>1/31/2017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ndar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ndara" pitchFamily="34" charset="0"/>
              </a:defRPr>
            </a:lvl1pPr>
          </a:lstStyle>
          <a:p>
            <a:fld id="{D7E0D17E-168C-40BF-9C7B-F76E719751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normAutofit/>
          </a:bodyPr>
          <a:lstStyle/>
          <a:p>
            <a:r>
              <a:rPr lang="en-US" dirty="0" smtClean="0"/>
              <a:t>The Engineering Grand Challenges and Green Engineering</a:t>
            </a:r>
            <a:endParaRPr lang="en-US" dirty="0"/>
          </a:p>
        </p:txBody>
      </p:sp>
      <p:sp>
        <p:nvSpPr>
          <p:cNvPr id="3" name="Subtitle 2"/>
          <p:cNvSpPr>
            <a:spLocks noGrp="1"/>
          </p:cNvSpPr>
          <p:nvPr>
            <p:ph type="subTitle" idx="1"/>
          </p:nvPr>
        </p:nvSpPr>
        <p:spPr>
          <a:xfrm>
            <a:off x="1371600" y="5562600"/>
            <a:ext cx="6400800" cy="1752600"/>
          </a:xfrm>
        </p:spPr>
        <p:txBody>
          <a:bodyPr/>
          <a:lstStyle/>
          <a:p>
            <a:r>
              <a:rPr lang="en-US" dirty="0" smtClean="0"/>
              <a:t>February 1, </a:t>
            </a:r>
            <a:r>
              <a:rPr lang="en-US" dirty="0" smtClean="0"/>
              <a:t>2017</a:t>
            </a:r>
            <a:endParaRPr lang="en-US" dirty="0"/>
          </a:p>
        </p:txBody>
      </p:sp>
      <p:pic>
        <p:nvPicPr>
          <p:cNvPr id="1028" name="Picture 4"/>
          <p:cNvPicPr>
            <a:picLocks noChangeAspect="1" noChangeArrowheads="1"/>
          </p:cNvPicPr>
          <p:nvPr/>
        </p:nvPicPr>
        <p:blipFill>
          <a:blip r:embed="rId3" cstate="print"/>
          <a:srcRect l="21742" t="40625" r="16026" b="39584"/>
          <a:stretch>
            <a:fillRect/>
          </a:stretch>
        </p:blipFill>
        <p:spPr bwMode="auto">
          <a:xfrm>
            <a:off x="0" y="3733800"/>
            <a:ext cx="9144000" cy="163500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20000"/>
          <a:stretch>
            <a:fillRect/>
          </a:stretch>
        </p:blipFill>
        <p:spPr bwMode="auto">
          <a:xfrm>
            <a:off x="3657600" y="457200"/>
            <a:ext cx="1828800" cy="1759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038"/>
            <a:ext cx="3352800" cy="792162"/>
          </a:xfrm>
        </p:spPr>
        <p:txBody>
          <a:bodyPr>
            <a:normAutofit fontScale="90000"/>
          </a:bodyPr>
          <a:lstStyle/>
          <a:p>
            <a:r>
              <a:rPr lang="en-US" dirty="0" smtClean="0"/>
              <a:t>People and </a:t>
            </a:r>
            <a:r>
              <a:rPr lang="en-US" dirty="0" smtClean="0"/>
              <a:t>Planet</a:t>
            </a:r>
            <a:endParaRPr lang="en-US" dirty="0"/>
          </a:p>
        </p:txBody>
      </p:sp>
      <p:pic>
        <p:nvPicPr>
          <p:cNvPr id="45060" name="Picture 4" descr="Lifecycle GHG emissions (CO2-Ceq) for 22 different food types."/>
          <p:cNvPicPr>
            <a:picLocks noChangeAspect="1" noChangeArrowheads="1"/>
          </p:cNvPicPr>
          <p:nvPr/>
        </p:nvPicPr>
        <p:blipFill>
          <a:blip r:embed="rId3" cstate="print"/>
          <a:srcRect t="57761"/>
          <a:stretch>
            <a:fillRect/>
          </a:stretch>
        </p:blipFill>
        <p:spPr bwMode="auto">
          <a:xfrm>
            <a:off x="3505200" y="2743200"/>
            <a:ext cx="5355502" cy="3677738"/>
          </a:xfrm>
          <a:prstGeom prst="rect">
            <a:avLst/>
          </a:prstGeom>
          <a:noFill/>
        </p:spPr>
      </p:pic>
      <p:sp>
        <p:nvSpPr>
          <p:cNvPr id="5" name="TextBox 4"/>
          <p:cNvSpPr txBox="1"/>
          <p:nvPr/>
        </p:nvSpPr>
        <p:spPr>
          <a:xfrm>
            <a:off x="152400" y="6336268"/>
            <a:ext cx="5867400" cy="369332"/>
          </a:xfrm>
          <a:prstGeom prst="rect">
            <a:avLst/>
          </a:prstGeom>
          <a:noFill/>
        </p:spPr>
        <p:txBody>
          <a:bodyPr wrap="square" rtlCol="0">
            <a:spAutoFit/>
          </a:bodyPr>
          <a:lstStyle/>
          <a:p>
            <a:r>
              <a:rPr lang="en-US" dirty="0" err="1" smtClean="0">
                <a:solidFill>
                  <a:schemeClr val="tx1">
                    <a:lumMod val="50000"/>
                    <a:lumOff val="50000"/>
                  </a:schemeClr>
                </a:solidFill>
                <a:latin typeface="Corbel" pitchFamily="34" charset="0"/>
              </a:rPr>
              <a:t>Tilman</a:t>
            </a:r>
            <a:r>
              <a:rPr lang="en-US" dirty="0" smtClean="0">
                <a:solidFill>
                  <a:schemeClr val="tx1">
                    <a:lumMod val="50000"/>
                    <a:lumOff val="50000"/>
                  </a:schemeClr>
                </a:solidFill>
                <a:latin typeface="Corbel" pitchFamily="34" charset="0"/>
              </a:rPr>
              <a:t>  and Clark. </a:t>
            </a:r>
            <a:r>
              <a:rPr lang="en-US" i="1" dirty="0" smtClean="0">
                <a:solidFill>
                  <a:schemeClr val="tx1">
                    <a:lumMod val="50000"/>
                    <a:lumOff val="50000"/>
                  </a:schemeClr>
                </a:solidFill>
                <a:latin typeface="Corbel" pitchFamily="34" charset="0"/>
              </a:rPr>
              <a:t>Nature</a:t>
            </a:r>
            <a:r>
              <a:rPr lang="en-US" dirty="0" smtClean="0">
                <a:solidFill>
                  <a:schemeClr val="tx1">
                    <a:lumMod val="50000"/>
                    <a:lumOff val="50000"/>
                  </a:schemeClr>
                </a:solidFill>
                <a:latin typeface="Corbel" pitchFamily="34" charset="0"/>
              </a:rPr>
              <a:t>. 2014</a:t>
            </a:r>
            <a:endParaRPr lang="en-US" dirty="0">
              <a:solidFill>
                <a:schemeClr val="tx1">
                  <a:lumMod val="50000"/>
                  <a:lumOff val="50000"/>
                </a:schemeClr>
              </a:solidFill>
              <a:latin typeface="Corbel" pitchFamily="34" charset="0"/>
            </a:endParaRPr>
          </a:p>
        </p:txBody>
      </p:sp>
      <p:pic>
        <p:nvPicPr>
          <p:cNvPr id="6" name="Picture 4" descr="Lifecycle GHG emissions (CO2-Ceq) for 22 different food types."/>
          <p:cNvPicPr>
            <a:picLocks noChangeAspect="1" noChangeArrowheads="1"/>
          </p:cNvPicPr>
          <p:nvPr/>
        </p:nvPicPr>
        <p:blipFill>
          <a:blip r:embed="rId3" cstate="print"/>
          <a:srcRect b="71120"/>
          <a:stretch>
            <a:fillRect/>
          </a:stretch>
        </p:blipFill>
        <p:spPr bwMode="auto">
          <a:xfrm>
            <a:off x="3483698" y="152400"/>
            <a:ext cx="5355502"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do we need?</a:t>
            </a:r>
            <a:endParaRPr lang="en-US" dirty="0"/>
          </a:p>
        </p:txBody>
      </p:sp>
      <p:sp>
        <p:nvSpPr>
          <p:cNvPr id="4" name="TextBox 3"/>
          <p:cNvSpPr txBox="1"/>
          <p:nvPr/>
        </p:nvSpPr>
        <p:spPr>
          <a:xfrm>
            <a:off x="304800" y="6248400"/>
            <a:ext cx="2743200" cy="369332"/>
          </a:xfrm>
          <a:prstGeom prst="rect">
            <a:avLst/>
          </a:prstGeom>
          <a:noFill/>
        </p:spPr>
        <p:txBody>
          <a:bodyPr wrap="square" rtlCol="0">
            <a:spAutoFit/>
          </a:bodyPr>
          <a:lstStyle/>
          <a:p>
            <a:r>
              <a:rPr lang="en-US" dirty="0" smtClean="0">
                <a:latin typeface="Corbel" pitchFamily="34" charset="0"/>
              </a:rPr>
              <a:t>epa.gov</a:t>
            </a:r>
            <a:endParaRPr lang="en-US" dirty="0">
              <a:latin typeface="Corbel" pitchFamily="34" charset="0"/>
            </a:endParaRPr>
          </a:p>
        </p:txBody>
      </p:sp>
      <p:sp>
        <p:nvSpPr>
          <p:cNvPr id="5" name="TextBox 4"/>
          <p:cNvSpPr txBox="1"/>
          <p:nvPr/>
        </p:nvSpPr>
        <p:spPr>
          <a:xfrm>
            <a:off x="1752600" y="2999601"/>
            <a:ext cx="1447800" cy="553998"/>
          </a:xfrm>
          <a:prstGeom prst="rect">
            <a:avLst/>
          </a:prstGeom>
          <a:noFill/>
        </p:spPr>
        <p:txBody>
          <a:bodyPr wrap="square" rtlCol="0">
            <a:spAutoFit/>
          </a:bodyPr>
          <a:lstStyle/>
          <a:p>
            <a:r>
              <a:rPr lang="en-US" sz="3000" b="1" dirty="0" smtClean="0">
                <a:solidFill>
                  <a:schemeClr val="accent4">
                    <a:lumMod val="75000"/>
                  </a:schemeClr>
                </a:solidFill>
                <a:latin typeface="Corbel" pitchFamily="34" charset="0"/>
              </a:rPr>
              <a:t>Food</a:t>
            </a:r>
            <a:endParaRPr lang="en-US" sz="3000" b="1" dirty="0">
              <a:solidFill>
                <a:schemeClr val="accent4">
                  <a:lumMod val="75000"/>
                </a:schemeClr>
              </a:solidFill>
              <a:latin typeface="Corbel" pitchFamily="34" charset="0"/>
            </a:endParaRPr>
          </a:p>
        </p:txBody>
      </p:sp>
      <p:sp>
        <p:nvSpPr>
          <p:cNvPr id="6" name="TextBox 5"/>
          <p:cNvSpPr txBox="1"/>
          <p:nvPr/>
        </p:nvSpPr>
        <p:spPr>
          <a:xfrm>
            <a:off x="3962400" y="1295400"/>
            <a:ext cx="1447800" cy="553998"/>
          </a:xfrm>
          <a:prstGeom prst="rect">
            <a:avLst/>
          </a:prstGeom>
          <a:noFill/>
        </p:spPr>
        <p:txBody>
          <a:bodyPr wrap="square" rtlCol="0">
            <a:spAutoFit/>
          </a:bodyPr>
          <a:lstStyle/>
          <a:p>
            <a:r>
              <a:rPr lang="en-US" sz="3000" b="1" dirty="0" smtClean="0">
                <a:solidFill>
                  <a:schemeClr val="accent6">
                    <a:lumMod val="75000"/>
                  </a:schemeClr>
                </a:solidFill>
                <a:latin typeface="Corbel" pitchFamily="34" charset="0"/>
              </a:rPr>
              <a:t>Energy</a:t>
            </a:r>
            <a:endParaRPr lang="en-US" sz="3000" b="1" dirty="0">
              <a:solidFill>
                <a:schemeClr val="accent6">
                  <a:lumMod val="75000"/>
                </a:schemeClr>
              </a:solidFill>
              <a:latin typeface="Corbel" pitchFamily="34" charset="0"/>
            </a:endParaRPr>
          </a:p>
        </p:txBody>
      </p:sp>
      <p:sp>
        <p:nvSpPr>
          <p:cNvPr id="7" name="TextBox 6"/>
          <p:cNvSpPr txBox="1"/>
          <p:nvPr/>
        </p:nvSpPr>
        <p:spPr>
          <a:xfrm>
            <a:off x="5486400" y="2907268"/>
            <a:ext cx="1447800" cy="553998"/>
          </a:xfrm>
          <a:prstGeom prst="rect">
            <a:avLst/>
          </a:prstGeom>
          <a:noFill/>
        </p:spPr>
        <p:txBody>
          <a:bodyPr wrap="square" rtlCol="0">
            <a:spAutoFit/>
          </a:bodyPr>
          <a:lstStyle/>
          <a:p>
            <a:r>
              <a:rPr lang="en-US" sz="3000" b="1" dirty="0" smtClean="0">
                <a:solidFill>
                  <a:srgbClr val="0070C0"/>
                </a:solidFill>
                <a:latin typeface="Corbel" pitchFamily="34" charset="0"/>
              </a:rPr>
              <a:t>Water</a:t>
            </a:r>
            <a:endParaRPr lang="en-US" sz="3000" b="1" dirty="0">
              <a:solidFill>
                <a:srgbClr val="0070C0"/>
              </a:solidFill>
              <a:latin typeface="Corbel" pitchFamily="34" charset="0"/>
            </a:endParaRPr>
          </a:p>
        </p:txBody>
      </p:sp>
      <p:sp>
        <p:nvSpPr>
          <p:cNvPr id="8" name="Lightning Bolt 7"/>
          <p:cNvSpPr/>
          <p:nvPr/>
        </p:nvSpPr>
        <p:spPr>
          <a:xfrm>
            <a:off x="4191000" y="1752600"/>
            <a:ext cx="495300" cy="609600"/>
          </a:xfrm>
          <a:prstGeom prst="lightningBol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clipart water"/>
          <p:cNvPicPr>
            <a:picLocks noChangeAspect="1" noChangeArrowheads="1"/>
          </p:cNvPicPr>
          <p:nvPr/>
        </p:nvPicPr>
        <p:blipFill>
          <a:blip r:embed="rId3" cstate="print"/>
          <a:srcRect/>
          <a:stretch>
            <a:fillRect/>
          </a:stretch>
        </p:blipFill>
        <p:spPr bwMode="auto">
          <a:xfrm>
            <a:off x="6781800" y="2933700"/>
            <a:ext cx="685800" cy="685800"/>
          </a:xfrm>
          <a:prstGeom prst="rect">
            <a:avLst/>
          </a:prstGeom>
          <a:noFill/>
        </p:spPr>
      </p:pic>
      <p:pic>
        <p:nvPicPr>
          <p:cNvPr id="1030" name="Picture 6" descr="Image result for food water"/>
          <p:cNvPicPr>
            <a:picLocks noChangeAspect="1" noChangeArrowheads="1"/>
          </p:cNvPicPr>
          <p:nvPr/>
        </p:nvPicPr>
        <p:blipFill>
          <a:blip r:embed="rId4" cstate="print"/>
          <a:srcRect l="52000" t="38000" r="9333" b="8667"/>
          <a:stretch>
            <a:fillRect/>
          </a:stretch>
        </p:blipFill>
        <p:spPr bwMode="auto">
          <a:xfrm>
            <a:off x="2895600" y="2912679"/>
            <a:ext cx="527685" cy="727841"/>
          </a:xfrm>
          <a:prstGeom prst="rect">
            <a:avLst/>
          </a:prstGeom>
          <a:noFill/>
        </p:spPr>
      </p:pic>
      <p:sp>
        <p:nvSpPr>
          <p:cNvPr id="11" name="TextBox 10"/>
          <p:cNvSpPr txBox="1"/>
          <p:nvPr/>
        </p:nvSpPr>
        <p:spPr>
          <a:xfrm>
            <a:off x="2895600" y="3811012"/>
            <a:ext cx="3314700" cy="3046988"/>
          </a:xfrm>
          <a:prstGeom prst="rect">
            <a:avLst/>
          </a:prstGeom>
          <a:noFill/>
        </p:spPr>
        <p:txBody>
          <a:bodyPr wrap="square" rtlCol="0">
            <a:spAutoFit/>
          </a:bodyPr>
          <a:lstStyle/>
          <a:p>
            <a:pPr algn="ctr"/>
            <a:r>
              <a:rPr lang="en-US" sz="2400" b="1" dirty="0" smtClean="0">
                <a:solidFill>
                  <a:srgbClr val="00B050"/>
                </a:solidFill>
                <a:latin typeface="Corbel" pitchFamily="34" charset="0"/>
              </a:rPr>
              <a:t>Land?</a:t>
            </a:r>
          </a:p>
          <a:p>
            <a:pPr algn="ctr"/>
            <a:r>
              <a:rPr lang="en-US" sz="2400" b="1" dirty="0" smtClean="0">
                <a:solidFill>
                  <a:srgbClr val="00B050"/>
                </a:solidFill>
                <a:latin typeface="Corbel" pitchFamily="34" charset="0"/>
              </a:rPr>
              <a:t>Transportation?</a:t>
            </a:r>
          </a:p>
          <a:p>
            <a:pPr algn="ctr"/>
            <a:r>
              <a:rPr lang="en-US" sz="2400" b="1" dirty="0" smtClean="0">
                <a:solidFill>
                  <a:srgbClr val="00B050"/>
                </a:solidFill>
                <a:latin typeface="Corbel" pitchFamily="34" charset="0"/>
              </a:rPr>
              <a:t>Air?</a:t>
            </a:r>
          </a:p>
          <a:p>
            <a:pPr algn="ctr"/>
            <a:r>
              <a:rPr lang="en-US" sz="2400" b="1" dirty="0" smtClean="0">
                <a:solidFill>
                  <a:srgbClr val="00B050"/>
                </a:solidFill>
                <a:latin typeface="Corbel" pitchFamily="34" charset="0"/>
              </a:rPr>
              <a:t>Environment?</a:t>
            </a:r>
          </a:p>
          <a:p>
            <a:pPr algn="ctr"/>
            <a:r>
              <a:rPr lang="en-US" sz="2400" b="1" dirty="0" smtClean="0">
                <a:solidFill>
                  <a:srgbClr val="00B050"/>
                </a:solidFill>
                <a:latin typeface="Corbel" pitchFamily="34" charset="0"/>
              </a:rPr>
              <a:t>Medicines?</a:t>
            </a:r>
          </a:p>
          <a:p>
            <a:pPr algn="ctr"/>
            <a:r>
              <a:rPr lang="en-US" sz="2400" b="1" dirty="0" smtClean="0">
                <a:solidFill>
                  <a:srgbClr val="00B050"/>
                </a:solidFill>
                <a:latin typeface="Corbel" pitchFamily="34" charset="0"/>
              </a:rPr>
              <a:t>Health?</a:t>
            </a:r>
          </a:p>
          <a:p>
            <a:pPr algn="ctr"/>
            <a:endParaRPr lang="en-US" sz="2400" b="1" dirty="0" smtClean="0">
              <a:solidFill>
                <a:srgbClr val="00B050"/>
              </a:solidFill>
              <a:latin typeface="Corbel" pitchFamily="34" charset="0"/>
            </a:endParaRPr>
          </a:p>
          <a:p>
            <a:pPr algn="ctr"/>
            <a:endParaRPr lang="en-US" sz="2400" b="1" dirty="0">
              <a:solidFill>
                <a:srgbClr val="00B050"/>
              </a:solidFill>
              <a:latin typeface="Corbel" pitchFamily="34" charset="0"/>
            </a:endParaRPr>
          </a:p>
        </p:txBody>
      </p:sp>
      <p:cxnSp>
        <p:nvCxnSpPr>
          <p:cNvPr id="13" name="Straight Arrow Connector 12"/>
          <p:cNvCxnSpPr/>
          <p:nvPr/>
        </p:nvCxnSpPr>
        <p:spPr>
          <a:xfrm flipV="1">
            <a:off x="2667000" y="1981200"/>
            <a:ext cx="990600" cy="7620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81600" y="1905000"/>
            <a:ext cx="1066800" cy="8382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86200" y="3505200"/>
            <a:ext cx="1371600"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2438400" y="3886200"/>
            <a:ext cx="990600" cy="8382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791200" y="3962400"/>
            <a:ext cx="914400" cy="91440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5" cstate="print"/>
          <a:srcRect l="21742" t="40625" r="16026" b="39584"/>
          <a:stretch>
            <a:fillRect/>
          </a:stretch>
        </p:blipFill>
        <p:spPr bwMode="auto">
          <a:xfrm>
            <a:off x="0" y="2611499"/>
            <a:ext cx="9144000" cy="16350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30763"/>
          </a:xfrm>
        </p:spPr>
        <p:txBody>
          <a:bodyPr>
            <a:normAutofit/>
          </a:bodyPr>
          <a:lstStyle/>
          <a:p>
            <a:pPr marL="381000" indent="-381000" algn="ctr" eaLnBrk="0" hangingPunct="0">
              <a:lnSpc>
                <a:spcPct val="125000"/>
              </a:lnSpc>
              <a:spcBef>
                <a:spcPct val="0"/>
              </a:spcBef>
              <a:buClr>
                <a:schemeClr val="tx1"/>
              </a:buClr>
              <a:buFontTx/>
              <a:buNone/>
            </a:pPr>
            <a:r>
              <a:rPr lang="en-US" b="1" dirty="0" smtClean="0">
                <a:solidFill>
                  <a:schemeClr val="tx1">
                    <a:lumMod val="65000"/>
                    <a:lumOff val="35000"/>
                  </a:schemeClr>
                </a:solidFill>
              </a:rPr>
              <a:t>Design, commercialization, and use of processes and products that are </a:t>
            </a:r>
            <a:r>
              <a:rPr lang="en-US" b="1" i="1" dirty="0" smtClean="0">
                <a:solidFill>
                  <a:srgbClr val="00B0F0"/>
                </a:solidFill>
              </a:rPr>
              <a:t>feasible</a:t>
            </a:r>
            <a:r>
              <a:rPr lang="en-US" b="1" dirty="0" smtClean="0">
                <a:solidFill>
                  <a:srgbClr val="00B0F0"/>
                </a:solidFill>
              </a:rPr>
              <a:t> </a:t>
            </a:r>
            <a:r>
              <a:rPr lang="en-US" b="1" dirty="0" smtClean="0">
                <a:solidFill>
                  <a:schemeClr val="tx1">
                    <a:lumMod val="65000"/>
                    <a:lumOff val="35000"/>
                  </a:schemeClr>
                </a:solidFill>
              </a:rPr>
              <a:t>and</a:t>
            </a:r>
            <a:r>
              <a:rPr lang="en-US" b="1" dirty="0" smtClean="0">
                <a:solidFill>
                  <a:schemeClr val="bg1">
                    <a:lumMod val="85000"/>
                  </a:schemeClr>
                </a:solidFill>
              </a:rPr>
              <a:t> </a:t>
            </a:r>
            <a:r>
              <a:rPr lang="en-US" b="1" i="1" dirty="0" smtClean="0">
                <a:solidFill>
                  <a:srgbClr val="00B0F0"/>
                </a:solidFill>
              </a:rPr>
              <a:t>economical</a:t>
            </a:r>
            <a:r>
              <a:rPr lang="en-US" b="1" dirty="0" smtClean="0">
                <a:solidFill>
                  <a:schemeClr val="bg1">
                    <a:lumMod val="85000"/>
                  </a:schemeClr>
                </a:solidFill>
              </a:rPr>
              <a:t> </a:t>
            </a:r>
            <a:r>
              <a:rPr lang="en-US" b="1" dirty="0" smtClean="0">
                <a:solidFill>
                  <a:schemeClr val="tx1">
                    <a:lumMod val="65000"/>
                    <a:lumOff val="35000"/>
                  </a:schemeClr>
                </a:solidFill>
              </a:rPr>
              <a:t>while minimizing:</a:t>
            </a:r>
          </a:p>
          <a:p>
            <a:pPr marL="381000" indent="-381000" algn="ctr" eaLnBrk="0" hangingPunct="0">
              <a:spcBef>
                <a:spcPct val="0"/>
              </a:spcBef>
            </a:pPr>
            <a:endParaRPr lang="en-US" b="1" dirty="0" smtClean="0">
              <a:solidFill>
                <a:schemeClr val="bg1">
                  <a:lumMod val="85000"/>
                </a:schemeClr>
              </a:solidFill>
            </a:endParaRPr>
          </a:p>
          <a:p>
            <a:pPr marL="381000" indent="-381000" algn="ctr" eaLnBrk="0" hangingPunct="0">
              <a:spcBef>
                <a:spcPct val="0"/>
              </a:spcBef>
              <a:buSzPct val="140000"/>
              <a:buNone/>
            </a:pPr>
            <a:r>
              <a:rPr lang="en-US" b="1" dirty="0" smtClean="0">
                <a:solidFill>
                  <a:srgbClr val="FFC000"/>
                </a:solidFill>
              </a:rPr>
              <a:t>Risk </a:t>
            </a:r>
            <a:r>
              <a:rPr lang="en-US" b="1" dirty="0" smtClean="0">
                <a:solidFill>
                  <a:schemeClr val="tx1">
                    <a:lumMod val="65000"/>
                    <a:lumOff val="35000"/>
                  </a:schemeClr>
                </a:solidFill>
              </a:rPr>
              <a:t>to human health and the environment</a:t>
            </a:r>
          </a:p>
          <a:p>
            <a:pPr marL="381000" indent="-381000" algn="ctr" eaLnBrk="0" hangingPunct="0">
              <a:spcBef>
                <a:spcPct val="0"/>
              </a:spcBef>
              <a:buSzPct val="140000"/>
              <a:buNone/>
            </a:pPr>
            <a:endParaRPr lang="en-US" b="1" dirty="0" smtClean="0">
              <a:solidFill>
                <a:schemeClr val="tx1">
                  <a:lumMod val="65000"/>
                  <a:lumOff val="35000"/>
                </a:schemeClr>
              </a:solidFill>
            </a:endParaRPr>
          </a:p>
          <a:p>
            <a:pPr marL="381000" indent="-381000" algn="ctr" eaLnBrk="0" hangingPunct="0">
              <a:spcBef>
                <a:spcPct val="0"/>
              </a:spcBef>
              <a:buSzPct val="140000"/>
              <a:buNone/>
            </a:pPr>
            <a:r>
              <a:rPr lang="en-US" b="1" dirty="0" smtClean="0">
                <a:solidFill>
                  <a:schemeClr val="tx1">
                    <a:lumMod val="65000"/>
                    <a:lumOff val="35000"/>
                  </a:schemeClr>
                </a:solidFill>
              </a:rPr>
              <a:t>Generation of </a:t>
            </a:r>
            <a:r>
              <a:rPr lang="en-US" b="1" dirty="0" smtClean="0">
                <a:solidFill>
                  <a:srgbClr val="FFC000"/>
                </a:solidFill>
              </a:rPr>
              <a:t>pollution</a:t>
            </a:r>
            <a:r>
              <a:rPr lang="en-US" b="1" dirty="0" smtClean="0">
                <a:solidFill>
                  <a:schemeClr val="bg1">
                    <a:lumMod val="85000"/>
                  </a:schemeClr>
                </a:solidFill>
              </a:rPr>
              <a:t> </a:t>
            </a:r>
            <a:r>
              <a:rPr lang="en-US" b="1" dirty="0" smtClean="0">
                <a:solidFill>
                  <a:schemeClr val="tx1">
                    <a:lumMod val="65000"/>
                    <a:lumOff val="35000"/>
                  </a:schemeClr>
                </a:solidFill>
              </a:rPr>
              <a:t>at the source</a:t>
            </a:r>
            <a:endParaRPr lang="en-US" b="1" i="1" dirty="0">
              <a:solidFill>
                <a:schemeClr val="tx1">
                  <a:lumMod val="65000"/>
                  <a:lumOff val="35000"/>
                </a:schemeClr>
              </a:solidFill>
            </a:endParaRPr>
          </a:p>
        </p:txBody>
      </p:sp>
      <p:sp>
        <p:nvSpPr>
          <p:cNvPr id="6" name="Text Box 4"/>
          <p:cNvSpPr txBox="1">
            <a:spLocks noChangeArrowheads="1"/>
          </p:cNvSpPr>
          <p:nvPr/>
        </p:nvSpPr>
        <p:spPr bwMode="auto">
          <a:xfrm>
            <a:off x="152400" y="6400800"/>
            <a:ext cx="5364162" cy="274638"/>
          </a:xfrm>
          <a:prstGeom prst="rect">
            <a:avLst/>
          </a:prstGeom>
          <a:noFill/>
          <a:ln w="12700">
            <a:noFill/>
            <a:miter lim="800000"/>
            <a:headEnd/>
            <a:tailEnd/>
          </a:ln>
          <a:effectLst/>
        </p:spPr>
        <p:txBody>
          <a:bodyPr wrap="none">
            <a:spAutoFit/>
          </a:bodyPr>
          <a:lstStyle/>
          <a:p>
            <a:pPr eaLnBrk="0" hangingPunct="0"/>
            <a:r>
              <a:rPr lang="en-US" altLang="en-US" sz="1200" b="0" i="1" dirty="0">
                <a:solidFill>
                  <a:schemeClr val="bg1">
                    <a:lumMod val="50000"/>
                  </a:schemeClr>
                </a:solidFill>
                <a:latin typeface="Arial" pitchFamily="34" charset="0"/>
              </a:rPr>
              <a:t>US EPA, OPPT, Chemical Engineering Branch, Green Engineering Program </a:t>
            </a:r>
            <a:endParaRPr lang="en-US" altLang="en-US" sz="1200" b="0" i="1" dirty="0">
              <a:solidFill>
                <a:schemeClr val="bg1">
                  <a:lumMod val="50000"/>
                </a:schemeClr>
              </a:solidFill>
            </a:endParaRPr>
          </a:p>
        </p:txBody>
      </p:sp>
      <p:sp>
        <p:nvSpPr>
          <p:cNvPr id="7" name="Title 6"/>
          <p:cNvSpPr>
            <a:spLocks noGrp="1"/>
          </p:cNvSpPr>
          <p:nvPr>
            <p:ph type="title"/>
          </p:nvPr>
        </p:nvSpPr>
        <p:spPr/>
        <p:txBody>
          <a:bodyPr/>
          <a:lstStyle/>
          <a:p>
            <a:r>
              <a:rPr lang="en-US" dirty="0" smtClean="0"/>
              <a:t>Green Engineering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engineering</a:t>
            </a:r>
            <a:endParaRPr lang="en-US" dirty="0"/>
          </a:p>
        </p:txBody>
      </p:sp>
      <p:sp>
        <p:nvSpPr>
          <p:cNvPr id="3" name="Content Placeholder 2"/>
          <p:cNvSpPr>
            <a:spLocks noGrp="1"/>
          </p:cNvSpPr>
          <p:nvPr>
            <p:ph idx="1"/>
          </p:nvPr>
        </p:nvSpPr>
        <p:spPr>
          <a:xfrm>
            <a:off x="304800" y="914400"/>
            <a:ext cx="3886200" cy="5211763"/>
          </a:xfrm>
        </p:spPr>
        <p:txBody>
          <a:bodyPr/>
          <a:lstStyle/>
          <a:p>
            <a:pPr>
              <a:buNone/>
            </a:pPr>
            <a:endParaRPr lang="en-US" dirty="0"/>
          </a:p>
        </p:txBody>
      </p:sp>
      <p:pic>
        <p:nvPicPr>
          <p:cNvPr id="30722" name="Picture 2"/>
          <p:cNvPicPr>
            <a:picLocks noChangeAspect="1" noChangeArrowheads="1"/>
          </p:cNvPicPr>
          <p:nvPr/>
        </p:nvPicPr>
        <p:blipFill>
          <a:blip r:embed="rId3" cstate="print"/>
          <a:srcRect/>
          <a:stretch>
            <a:fillRect/>
          </a:stretch>
        </p:blipFill>
        <p:spPr bwMode="auto">
          <a:xfrm>
            <a:off x="4267200" y="228600"/>
            <a:ext cx="4648200" cy="6607853"/>
          </a:xfrm>
          <a:prstGeom prst="rect">
            <a:avLst/>
          </a:prstGeom>
          <a:noFill/>
          <a:ln w="9525">
            <a:noFill/>
            <a:miter lim="800000"/>
            <a:headEnd/>
            <a:tailEnd/>
          </a:ln>
        </p:spPr>
      </p:pic>
      <p:sp>
        <p:nvSpPr>
          <p:cNvPr id="5" name="TextBox 4"/>
          <p:cNvSpPr txBox="1"/>
          <p:nvPr/>
        </p:nvSpPr>
        <p:spPr>
          <a:xfrm>
            <a:off x="152400" y="6336268"/>
            <a:ext cx="5867400" cy="369332"/>
          </a:xfrm>
          <a:prstGeom prst="rect">
            <a:avLst/>
          </a:prstGeom>
          <a:noFill/>
        </p:spPr>
        <p:txBody>
          <a:bodyPr wrap="square" rtlCol="0">
            <a:spAutoFit/>
          </a:bodyPr>
          <a:lstStyle/>
          <a:p>
            <a:r>
              <a:rPr lang="en-US" dirty="0" err="1" smtClean="0">
                <a:solidFill>
                  <a:schemeClr val="tx1">
                    <a:lumMod val="50000"/>
                    <a:lumOff val="50000"/>
                  </a:schemeClr>
                </a:solidFill>
                <a:latin typeface="Corbel" pitchFamily="34" charset="0"/>
              </a:rPr>
              <a:t>Anastas</a:t>
            </a:r>
            <a:r>
              <a:rPr lang="en-US" dirty="0" smtClean="0">
                <a:solidFill>
                  <a:schemeClr val="tx1">
                    <a:lumMod val="50000"/>
                    <a:lumOff val="50000"/>
                  </a:schemeClr>
                </a:solidFill>
                <a:latin typeface="Corbel" pitchFamily="34" charset="0"/>
              </a:rPr>
              <a:t> and Zimmerman. ES&amp;T 2003</a:t>
            </a:r>
            <a:endParaRPr lang="en-US"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Cradle-to-cradle design</a:t>
            </a:r>
            <a:endParaRPr lang="en-US" dirty="0"/>
          </a:p>
        </p:txBody>
      </p:sp>
      <p:sp>
        <p:nvSpPr>
          <p:cNvPr id="3" name="Content Placeholder 2"/>
          <p:cNvSpPr>
            <a:spLocks noGrp="1"/>
          </p:cNvSpPr>
          <p:nvPr>
            <p:ph idx="1"/>
          </p:nvPr>
        </p:nvSpPr>
        <p:spPr>
          <a:xfrm>
            <a:off x="457200" y="914400"/>
            <a:ext cx="8229600" cy="2133600"/>
          </a:xfrm>
        </p:spPr>
        <p:txBody>
          <a:bodyPr>
            <a:normAutofit/>
          </a:bodyPr>
          <a:lstStyle/>
          <a:p>
            <a:pPr marL="0" indent="0" algn="ctr">
              <a:buNone/>
            </a:pPr>
            <a:r>
              <a:rPr lang="en-US" sz="2000" dirty="0" smtClean="0"/>
              <a:t>Parameters </a:t>
            </a:r>
            <a:r>
              <a:rPr lang="en-US" sz="2000" dirty="0" smtClean="0"/>
              <a:t>for McDonough </a:t>
            </a:r>
            <a:r>
              <a:rPr lang="en-US" sz="2000" dirty="0" err="1" smtClean="0"/>
              <a:t>Braungart</a:t>
            </a:r>
            <a:r>
              <a:rPr lang="en-US" sz="2000" dirty="0" smtClean="0"/>
              <a:t> Design Chemistry’s materials assessment protocol</a:t>
            </a:r>
            <a:endParaRPr lang="en-US" sz="2000" dirty="0"/>
          </a:p>
        </p:txBody>
      </p:sp>
      <p:pic>
        <p:nvPicPr>
          <p:cNvPr id="1028" name="Picture 4"/>
          <p:cNvPicPr>
            <a:picLocks noChangeAspect="1" noChangeArrowheads="1"/>
          </p:cNvPicPr>
          <p:nvPr/>
        </p:nvPicPr>
        <p:blipFill>
          <a:blip r:embed="rId3" cstate="print">
            <a:clrChange>
              <a:clrFrom>
                <a:srgbClr val="FFECD3"/>
              </a:clrFrom>
              <a:clrTo>
                <a:srgbClr val="FFECD3">
                  <a:alpha val="0"/>
                </a:srgbClr>
              </a:clrTo>
            </a:clrChange>
          </a:blip>
          <a:srcRect t="17242"/>
          <a:stretch>
            <a:fillRect/>
          </a:stretch>
        </p:blipFill>
        <p:spPr bwMode="auto">
          <a:xfrm>
            <a:off x="1788318" y="1828800"/>
            <a:ext cx="5567363" cy="3810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Assessment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96292" y="1140602"/>
            <a:ext cx="8971508" cy="4726798"/>
          </a:xfrm>
          <a:prstGeom prst="rect">
            <a:avLst/>
          </a:prstGeom>
          <a:noFill/>
          <a:ln w="9525">
            <a:noFill/>
            <a:miter lim="800000"/>
            <a:headEnd/>
            <a:tailEnd/>
          </a:ln>
        </p:spPr>
      </p:pic>
      <p:sp>
        <p:nvSpPr>
          <p:cNvPr id="5" name="TextBox 4"/>
          <p:cNvSpPr txBox="1"/>
          <p:nvPr/>
        </p:nvSpPr>
        <p:spPr>
          <a:xfrm>
            <a:off x="152400" y="6336268"/>
            <a:ext cx="5867400" cy="369332"/>
          </a:xfrm>
          <a:prstGeom prst="rect">
            <a:avLst/>
          </a:prstGeom>
          <a:noFill/>
        </p:spPr>
        <p:txBody>
          <a:bodyPr wrap="square" rtlCol="0">
            <a:spAutoFit/>
          </a:bodyPr>
          <a:lstStyle/>
          <a:p>
            <a:r>
              <a:rPr lang="en-US" dirty="0" err="1" smtClean="0">
                <a:solidFill>
                  <a:schemeClr val="tx1">
                    <a:lumMod val="50000"/>
                    <a:lumOff val="50000"/>
                  </a:schemeClr>
                </a:solidFill>
                <a:latin typeface="Corbel" pitchFamily="34" charset="0"/>
              </a:rPr>
              <a:t>Hellweg</a:t>
            </a:r>
            <a:r>
              <a:rPr lang="en-US" dirty="0" smtClean="0">
                <a:solidFill>
                  <a:schemeClr val="tx1">
                    <a:lumMod val="50000"/>
                    <a:lumOff val="50000"/>
                  </a:schemeClr>
                </a:solidFill>
                <a:latin typeface="Corbel" pitchFamily="34" charset="0"/>
              </a:rPr>
              <a:t> and Canals. </a:t>
            </a:r>
            <a:r>
              <a:rPr lang="en-US" i="1" dirty="0" smtClean="0">
                <a:solidFill>
                  <a:schemeClr val="tx1">
                    <a:lumMod val="50000"/>
                    <a:lumOff val="50000"/>
                  </a:schemeClr>
                </a:solidFill>
                <a:latin typeface="Corbel" pitchFamily="34" charset="0"/>
              </a:rPr>
              <a:t>Science</a:t>
            </a:r>
            <a:r>
              <a:rPr lang="en-US" dirty="0" smtClean="0">
                <a:solidFill>
                  <a:schemeClr val="tx1">
                    <a:lumMod val="50000"/>
                    <a:lumOff val="50000"/>
                  </a:schemeClr>
                </a:solidFill>
                <a:latin typeface="Corbel" pitchFamily="34" charset="0"/>
              </a:rPr>
              <a:t> 2014</a:t>
            </a:r>
            <a:endParaRPr lang="en-US"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pPr>
              <a:buNone/>
            </a:pPr>
            <a:r>
              <a:rPr lang="en-US" dirty="0" smtClean="0"/>
              <a:t>Energy</a:t>
            </a:r>
          </a:p>
          <a:p>
            <a:pPr>
              <a:buNone/>
            </a:pPr>
            <a:endParaRPr lang="en-US" dirty="0" smtClean="0"/>
          </a:p>
          <a:p>
            <a:pPr>
              <a:buNone/>
            </a:pPr>
            <a:endParaRPr lang="en-US" sz="3600" dirty="0" smtClean="0"/>
          </a:p>
          <a:p>
            <a:pPr>
              <a:buNone/>
            </a:pPr>
            <a:r>
              <a:rPr lang="en-US" dirty="0" smtClean="0"/>
              <a:t>Water</a:t>
            </a:r>
          </a:p>
          <a:p>
            <a:pPr>
              <a:buNone/>
            </a:pPr>
            <a:endParaRPr lang="en-US" dirty="0" smtClean="0"/>
          </a:p>
          <a:p>
            <a:pPr>
              <a:buNone/>
            </a:pPr>
            <a:endParaRPr lang="en-US" dirty="0" smtClean="0"/>
          </a:p>
          <a:p>
            <a:pPr>
              <a:buNone/>
            </a:pPr>
            <a:endParaRPr lang="en-US" sz="1400" dirty="0" smtClean="0"/>
          </a:p>
          <a:p>
            <a:pPr>
              <a:buNone/>
            </a:pPr>
            <a:r>
              <a:rPr lang="en-US" dirty="0" smtClean="0"/>
              <a:t>Pharmaceuticals</a:t>
            </a:r>
          </a:p>
          <a:p>
            <a:pPr>
              <a:buNone/>
            </a:pPr>
            <a:endParaRPr lang="en-US" dirty="0"/>
          </a:p>
        </p:txBody>
      </p:sp>
      <p:pic>
        <p:nvPicPr>
          <p:cNvPr id="5" name="Picture 2" descr="Image result for what are the nae grand challenges"/>
          <p:cNvPicPr>
            <a:picLocks noChangeAspect="1" noChangeArrowheads="1"/>
          </p:cNvPicPr>
          <p:nvPr/>
        </p:nvPicPr>
        <p:blipFill>
          <a:blip r:embed="rId3" cstate="print"/>
          <a:srcRect l="9167" t="25556" r="62362" b="59654"/>
          <a:stretch>
            <a:fillRect/>
          </a:stretch>
        </p:blipFill>
        <p:spPr bwMode="auto">
          <a:xfrm>
            <a:off x="304800" y="1371600"/>
            <a:ext cx="2933700" cy="1143000"/>
          </a:xfrm>
          <a:prstGeom prst="rect">
            <a:avLst/>
          </a:prstGeom>
          <a:noFill/>
        </p:spPr>
      </p:pic>
      <p:pic>
        <p:nvPicPr>
          <p:cNvPr id="6" name="Picture 2" descr="Image result for what are the nae grand challenges"/>
          <p:cNvPicPr>
            <a:picLocks noChangeAspect="1" noChangeArrowheads="1"/>
          </p:cNvPicPr>
          <p:nvPr/>
        </p:nvPicPr>
        <p:blipFill>
          <a:blip r:embed="rId3" cstate="print"/>
          <a:srcRect l="38378" t="25556" r="35000" b="58668"/>
          <a:stretch>
            <a:fillRect/>
          </a:stretch>
        </p:blipFill>
        <p:spPr bwMode="auto">
          <a:xfrm>
            <a:off x="3200400" y="1295400"/>
            <a:ext cx="2743200" cy="1219200"/>
          </a:xfrm>
          <a:prstGeom prst="rect">
            <a:avLst/>
          </a:prstGeom>
          <a:noFill/>
        </p:spPr>
      </p:pic>
      <p:pic>
        <p:nvPicPr>
          <p:cNvPr id="7" name="Picture 2" descr="Image result for what are the nae grand challenges"/>
          <p:cNvPicPr>
            <a:picLocks noChangeAspect="1" noChangeArrowheads="1"/>
          </p:cNvPicPr>
          <p:nvPr/>
        </p:nvPicPr>
        <p:blipFill>
          <a:blip r:embed="rId3" cstate="print"/>
          <a:srcRect l="64261" t="25556" r="7268" b="58668"/>
          <a:stretch>
            <a:fillRect/>
          </a:stretch>
        </p:blipFill>
        <p:spPr bwMode="auto">
          <a:xfrm>
            <a:off x="5715000" y="1295400"/>
            <a:ext cx="2933700" cy="1219200"/>
          </a:xfrm>
          <a:prstGeom prst="rect">
            <a:avLst/>
          </a:prstGeom>
          <a:noFill/>
        </p:spPr>
      </p:pic>
      <p:pic>
        <p:nvPicPr>
          <p:cNvPr id="8" name="Picture 2" descr="Image result for what are the nae grand challenges"/>
          <p:cNvPicPr>
            <a:picLocks noChangeAspect="1" noChangeArrowheads="1"/>
          </p:cNvPicPr>
          <p:nvPr/>
        </p:nvPicPr>
        <p:blipFill>
          <a:blip r:embed="rId3" cstate="print"/>
          <a:srcRect l="37638" t="40346" r="35000" b="44864"/>
          <a:stretch>
            <a:fillRect/>
          </a:stretch>
        </p:blipFill>
        <p:spPr bwMode="auto">
          <a:xfrm>
            <a:off x="457200" y="3124200"/>
            <a:ext cx="2819400" cy="1143000"/>
          </a:xfrm>
          <a:prstGeom prst="rect">
            <a:avLst/>
          </a:prstGeom>
          <a:noFill/>
        </p:spPr>
      </p:pic>
      <p:pic>
        <p:nvPicPr>
          <p:cNvPr id="9" name="Picture 2" descr="Image result for what are the nae grand challenges"/>
          <p:cNvPicPr>
            <a:picLocks noChangeAspect="1" noChangeArrowheads="1"/>
          </p:cNvPicPr>
          <p:nvPr/>
        </p:nvPicPr>
        <p:blipFill>
          <a:blip r:embed="rId3" cstate="print"/>
          <a:srcRect l="37638" t="56122" r="36479" b="30074"/>
          <a:stretch>
            <a:fillRect/>
          </a:stretch>
        </p:blipFill>
        <p:spPr bwMode="auto">
          <a:xfrm>
            <a:off x="457200" y="4953000"/>
            <a:ext cx="2667000" cy="1066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pic>
        <p:nvPicPr>
          <p:cNvPr id="4" name="Picture 3"/>
          <p:cNvPicPr>
            <a:picLocks noChangeAspect="1"/>
          </p:cNvPicPr>
          <p:nvPr/>
        </p:nvPicPr>
        <p:blipFill>
          <a:blip r:embed="rId3" cstate="print"/>
          <a:stretch>
            <a:fillRect/>
          </a:stretch>
        </p:blipFill>
        <p:spPr>
          <a:xfrm>
            <a:off x="228599" y="2971800"/>
            <a:ext cx="5671121" cy="3136587"/>
          </a:xfrm>
          <a:prstGeom prst="rect">
            <a:avLst/>
          </a:prstGeom>
        </p:spPr>
      </p:pic>
      <p:sp>
        <p:nvSpPr>
          <p:cNvPr id="5" name="TextBox 4"/>
          <p:cNvSpPr txBox="1"/>
          <p:nvPr/>
        </p:nvSpPr>
        <p:spPr>
          <a:xfrm>
            <a:off x="152400" y="6400800"/>
            <a:ext cx="8229600" cy="338554"/>
          </a:xfrm>
          <a:prstGeom prst="rect">
            <a:avLst/>
          </a:prstGeom>
          <a:noFill/>
        </p:spPr>
        <p:txBody>
          <a:bodyPr wrap="square" rtlCol="0">
            <a:spAutoFit/>
          </a:bodyPr>
          <a:lstStyle/>
          <a:p>
            <a:r>
              <a:rPr lang="en-US" sz="1600" dirty="0" smtClean="0">
                <a:solidFill>
                  <a:schemeClr val="tx1">
                    <a:lumMod val="50000"/>
                    <a:lumOff val="50000"/>
                  </a:schemeClr>
                </a:solidFill>
                <a:latin typeface="Corbel" pitchFamily="34" charset="0"/>
              </a:rPr>
              <a:t>Source</a:t>
            </a:r>
            <a:r>
              <a:rPr lang="en-US" sz="1600" dirty="0">
                <a:solidFill>
                  <a:schemeClr val="tx1">
                    <a:lumMod val="50000"/>
                    <a:lumOff val="50000"/>
                  </a:schemeClr>
                </a:solidFill>
                <a:latin typeface="Corbel" pitchFamily="34" charset="0"/>
              </a:rPr>
              <a:t>: IEA Energy Technology Perspectives</a:t>
            </a:r>
          </a:p>
        </p:txBody>
      </p:sp>
      <p:sp>
        <p:nvSpPr>
          <p:cNvPr id="3" name="Content Placeholder 2"/>
          <p:cNvSpPr>
            <a:spLocks noGrp="1"/>
          </p:cNvSpPr>
          <p:nvPr>
            <p:ph idx="1"/>
          </p:nvPr>
        </p:nvSpPr>
        <p:spPr>
          <a:xfrm>
            <a:off x="457200" y="914401"/>
            <a:ext cx="8382000" cy="2057400"/>
          </a:xfrm>
        </p:spPr>
        <p:txBody>
          <a:bodyPr>
            <a:normAutofit fontScale="92500"/>
          </a:bodyPr>
          <a:lstStyle/>
          <a:p>
            <a:r>
              <a:rPr lang="en-US" dirty="0" smtClean="0"/>
              <a:t>Principle 4: Maximize mass, energy, space, time efficiency</a:t>
            </a:r>
          </a:p>
          <a:p>
            <a:r>
              <a:rPr lang="en-US" dirty="0" smtClean="0"/>
              <a:t>Principle 12: Renewable rather than depleting</a:t>
            </a:r>
          </a:p>
          <a:p>
            <a:r>
              <a:rPr lang="en-US" dirty="0" smtClean="0"/>
              <a:t>Principle 7: Targeted durability</a:t>
            </a:r>
          </a:p>
          <a:p>
            <a:r>
              <a:rPr lang="en-US" dirty="0" smtClean="0"/>
              <a:t>Principle 6: Conserve complexity</a:t>
            </a:r>
          </a:p>
          <a:p>
            <a:endParaRPr lang="en-US" dirty="0"/>
          </a:p>
        </p:txBody>
      </p:sp>
      <p:pic>
        <p:nvPicPr>
          <p:cNvPr id="6" name="Picture 2" descr="http://www.neo.ne.gov/statshtml/images/153.png"/>
          <p:cNvPicPr>
            <a:picLocks noChangeAspect="1" noChangeArrowheads="1"/>
          </p:cNvPicPr>
          <p:nvPr/>
        </p:nvPicPr>
        <p:blipFill>
          <a:blip r:embed="rId4" cstate="print">
            <a:clrChange>
              <a:clrFrom>
                <a:srgbClr val="FFFFFF"/>
              </a:clrFrom>
              <a:clrTo>
                <a:srgbClr val="FFFFFF">
                  <a:alpha val="0"/>
                </a:srgbClr>
              </a:clrTo>
            </a:clrChange>
          </a:blip>
          <a:srcRect b="5764"/>
          <a:stretch>
            <a:fillRect/>
          </a:stretch>
        </p:blipFill>
        <p:spPr bwMode="auto">
          <a:xfrm>
            <a:off x="5867400" y="2971800"/>
            <a:ext cx="3488177" cy="328710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pic>
        <p:nvPicPr>
          <p:cNvPr id="4" name="Picture 2" descr="History of drinking water: A fluid timeline (Photo by )"/>
          <p:cNvPicPr>
            <a:picLocks noChangeAspect="1" noChangeArrowheads="1"/>
          </p:cNvPicPr>
          <p:nvPr/>
        </p:nvPicPr>
        <p:blipFill>
          <a:blip r:embed="rId3" cstate="print"/>
          <a:srcRect t="17671" b="4483"/>
          <a:stretch>
            <a:fillRect/>
          </a:stretch>
        </p:blipFill>
        <p:spPr bwMode="auto">
          <a:xfrm>
            <a:off x="6278732" y="0"/>
            <a:ext cx="2941468" cy="6858000"/>
          </a:xfrm>
          <a:prstGeom prst="rect">
            <a:avLst/>
          </a:prstGeom>
          <a:noFill/>
        </p:spPr>
      </p:pic>
      <p:sp>
        <p:nvSpPr>
          <p:cNvPr id="5" name="Content Placeholder 2"/>
          <p:cNvSpPr>
            <a:spLocks noGrp="1"/>
          </p:cNvSpPr>
          <p:nvPr>
            <p:ph idx="1"/>
          </p:nvPr>
        </p:nvSpPr>
        <p:spPr>
          <a:xfrm>
            <a:off x="457200" y="914401"/>
            <a:ext cx="5638800" cy="3200399"/>
          </a:xfrm>
        </p:spPr>
        <p:txBody>
          <a:bodyPr>
            <a:normAutofit fontScale="92500" lnSpcReduction="20000"/>
          </a:bodyPr>
          <a:lstStyle/>
          <a:p>
            <a:r>
              <a:rPr lang="en-US" dirty="0" smtClean="0"/>
              <a:t>Principle 8: Meet need, minimize excess (avoid one-size fits all solutions)</a:t>
            </a:r>
          </a:p>
          <a:p>
            <a:r>
              <a:rPr lang="en-US" dirty="0" smtClean="0"/>
              <a:t>Principle 2: Prevention instead of treatment</a:t>
            </a:r>
          </a:p>
          <a:p>
            <a:r>
              <a:rPr lang="en-US" dirty="0" smtClean="0"/>
              <a:t>Principle 11: Design for commercial “afterlife”</a:t>
            </a:r>
          </a:p>
          <a:p>
            <a:r>
              <a:rPr lang="en-US" dirty="0" smtClean="0"/>
              <a:t>Principle 10: Integrate material &amp; energy flows</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600200" y="2514600"/>
            <a:ext cx="5867400" cy="397440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Pharmaceuticals</a:t>
            </a:r>
            <a:endParaRPr lang="en-US" dirty="0"/>
          </a:p>
        </p:txBody>
      </p:sp>
      <p:sp>
        <p:nvSpPr>
          <p:cNvPr id="3" name="Content Placeholder 2"/>
          <p:cNvSpPr>
            <a:spLocks noGrp="1"/>
          </p:cNvSpPr>
          <p:nvPr>
            <p:ph idx="1"/>
          </p:nvPr>
        </p:nvSpPr>
        <p:spPr>
          <a:xfrm>
            <a:off x="457200" y="914401"/>
            <a:ext cx="8229600" cy="1828800"/>
          </a:xfrm>
        </p:spPr>
        <p:txBody>
          <a:bodyPr>
            <a:normAutofit fontScale="92500" lnSpcReduction="10000"/>
          </a:bodyPr>
          <a:lstStyle/>
          <a:p>
            <a:r>
              <a:rPr lang="en-US" dirty="0" smtClean="0"/>
              <a:t>Principle 3: Design for separation</a:t>
            </a:r>
          </a:p>
          <a:p>
            <a:r>
              <a:rPr lang="en-US" dirty="0" smtClean="0"/>
              <a:t>Principle 9: Minimize material diversity</a:t>
            </a:r>
          </a:p>
          <a:p>
            <a:r>
              <a:rPr lang="en-US" dirty="0" smtClean="0"/>
              <a:t>Principle 1: Inherent rather than circumstantial</a:t>
            </a:r>
          </a:p>
          <a:p>
            <a:r>
              <a:rPr lang="en-US" dirty="0" smtClean="0"/>
              <a:t>Principle 5: “Output-pulled” rather than “input-pushed”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Grand Challenges for Engineering</a:t>
            </a:r>
            <a:endParaRPr lang="en-US" dirty="0"/>
          </a:p>
        </p:txBody>
      </p:sp>
      <p:pic>
        <p:nvPicPr>
          <p:cNvPr id="15362" name="Picture 2" descr="Image result for what are the nae grand challenges"/>
          <p:cNvPicPr>
            <a:picLocks noChangeAspect="1" noChangeArrowheads="1"/>
          </p:cNvPicPr>
          <p:nvPr/>
        </p:nvPicPr>
        <p:blipFill>
          <a:blip r:embed="rId3" cstate="print"/>
          <a:srcRect l="9167" t="25556" r="7268"/>
          <a:stretch>
            <a:fillRect/>
          </a:stretch>
        </p:blipFill>
        <p:spPr bwMode="auto">
          <a:xfrm>
            <a:off x="228600" y="914400"/>
            <a:ext cx="8610600" cy="57531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and course format	</a:t>
            </a:r>
            <a:endParaRPr lang="en-US" dirty="0"/>
          </a:p>
        </p:txBody>
      </p:sp>
      <p:graphicFrame>
        <p:nvGraphicFramePr>
          <p:cNvPr id="6" name="Content Placeholder 5"/>
          <p:cNvGraphicFramePr>
            <a:graphicFrameLocks noGrp="1"/>
          </p:cNvGraphicFramePr>
          <p:nvPr>
            <p:ph idx="1"/>
          </p:nvPr>
        </p:nvGraphicFramePr>
        <p:xfrm>
          <a:off x="913209" y="1295400"/>
          <a:ext cx="7317581" cy="4732020"/>
        </p:xfrm>
        <a:graphic>
          <a:graphicData uri="http://schemas.openxmlformats.org/drawingml/2006/table">
            <a:tbl>
              <a:tblPr/>
              <a:tblGrid>
                <a:gridCol w="1095355"/>
                <a:gridCol w="4305355"/>
                <a:gridCol w="1916871"/>
              </a:tblGrid>
              <a:tr h="200025">
                <a:tc>
                  <a:txBody>
                    <a:bodyPr/>
                    <a:lstStyle/>
                    <a:p>
                      <a:pPr marL="0" marR="0" algn="ctr">
                        <a:lnSpc>
                          <a:spcPct val="115000"/>
                        </a:lnSpc>
                        <a:spcBef>
                          <a:spcPts val="0"/>
                        </a:spcBef>
                        <a:spcAft>
                          <a:spcPts val="0"/>
                        </a:spcAft>
                      </a:pPr>
                      <a:r>
                        <a:rPr lang="en-US" sz="1800" b="1">
                          <a:solidFill>
                            <a:srgbClr val="000000"/>
                          </a:solidFill>
                          <a:latin typeface="Corbel"/>
                          <a:ea typeface="Calibri"/>
                          <a:cs typeface="Times New Roman"/>
                        </a:rPr>
                        <a:t>Week</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latin typeface="Corbel"/>
                          <a:ea typeface="Calibri"/>
                          <a:cs typeface="Times New Roman"/>
                        </a:rPr>
                        <a:t>Topic</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solidFill>
                            <a:srgbClr val="000000"/>
                          </a:solidFill>
                          <a:latin typeface="Corbel"/>
                          <a:ea typeface="Calibri"/>
                          <a:cs typeface="Times New Roman"/>
                        </a:rPr>
                        <a:t>Deliverables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390">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Administration</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2</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Introduction</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3</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Energy</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4</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Water – Chose Groups and Tentative Topics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5</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Brainstorming and Project Topics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6</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Pharmaceuticals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Project Outline</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7</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Discussion/Guest lecture</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8</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Team meetings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Project Update 1</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9</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Discussion/Guest lecture</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10</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Team meetings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Project Update 2</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11</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Discussion/Guest lecture</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12</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Team meetings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Project Update 3</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13</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Team meetings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800">
                        <a:latin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800">
                          <a:solidFill>
                            <a:srgbClr val="000000"/>
                          </a:solidFill>
                          <a:latin typeface="Corbel"/>
                          <a:ea typeface="Calibri"/>
                          <a:cs typeface="Times New Roman"/>
                        </a:rPr>
                        <a:t>14</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orbel"/>
                          <a:ea typeface="Calibri"/>
                          <a:cs typeface="Times New Roman"/>
                        </a:rPr>
                        <a:t>Final Presentations</a:t>
                      </a:r>
                      <a:endParaRPr lang="en-US" sz="180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solidFill>
                            <a:srgbClr val="000000"/>
                          </a:solidFill>
                          <a:latin typeface="Corbel"/>
                          <a:ea typeface="Calibri"/>
                          <a:cs typeface="Times New Roman"/>
                        </a:rPr>
                        <a:t>Final Report</a:t>
                      </a:r>
                      <a:endParaRPr lang="en-US" sz="1800" dirty="0">
                        <a:latin typeface="Times New Roman"/>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668963"/>
          </a:xfrm>
        </p:spPr>
        <p:txBody>
          <a:bodyPr>
            <a:normAutofit/>
          </a:bodyPr>
          <a:lstStyle/>
          <a:p>
            <a:pPr marL="0" indent="0" algn="ctr">
              <a:buNone/>
            </a:pPr>
            <a:r>
              <a:rPr lang="en-US" sz="3200" b="1" dirty="0" smtClean="0">
                <a:solidFill>
                  <a:schemeClr val="tx1">
                    <a:lumMod val="85000"/>
                    <a:lumOff val="15000"/>
                  </a:schemeClr>
                </a:solidFill>
              </a:rPr>
              <a:t>“The development which meets the needs of current generations without compromising the ability of future generations to meet their own needs”</a:t>
            </a:r>
          </a:p>
          <a:p>
            <a:pPr marL="0" indent="0" algn="ctr">
              <a:buNone/>
            </a:pPr>
            <a:endParaRPr lang="en-US" sz="3200" b="1" dirty="0" smtClean="0">
              <a:solidFill>
                <a:schemeClr val="tx1">
                  <a:lumMod val="85000"/>
                  <a:lumOff val="15000"/>
                </a:schemeClr>
              </a:solidFill>
            </a:endParaRPr>
          </a:p>
          <a:p>
            <a:pPr marL="0" indent="0" algn="ctr">
              <a:buNone/>
            </a:pPr>
            <a:r>
              <a:rPr lang="en-US" dirty="0" smtClean="0">
                <a:solidFill>
                  <a:schemeClr val="tx1">
                    <a:lumMod val="85000"/>
                    <a:lumOff val="15000"/>
                  </a:schemeClr>
                </a:solidFill>
              </a:rPr>
              <a:t>-- </a:t>
            </a:r>
            <a:r>
              <a:rPr lang="en-US" dirty="0" err="1" smtClean="0">
                <a:solidFill>
                  <a:schemeClr val="tx1">
                    <a:lumMod val="85000"/>
                    <a:lumOff val="15000"/>
                  </a:schemeClr>
                </a:solidFill>
              </a:rPr>
              <a:t>Brundtland</a:t>
            </a:r>
            <a:r>
              <a:rPr lang="en-US" dirty="0" smtClean="0">
                <a:solidFill>
                  <a:schemeClr val="tx1">
                    <a:lumMod val="85000"/>
                    <a:lumOff val="15000"/>
                  </a:schemeClr>
                </a:solidFill>
              </a:rPr>
              <a:t> Commission Report (1987)</a:t>
            </a:r>
          </a:p>
        </p:txBody>
      </p:sp>
      <p:sp>
        <p:nvSpPr>
          <p:cNvPr id="5" name="Title 4"/>
          <p:cNvSpPr>
            <a:spLocks noGrp="1"/>
          </p:cNvSpPr>
          <p:nvPr>
            <p:ph type="title"/>
          </p:nvPr>
        </p:nvSpPr>
        <p:spPr/>
        <p:txBody>
          <a:bodyPr/>
          <a:lstStyle/>
          <a:p>
            <a:r>
              <a:rPr lang="en-US" dirty="0" smtClean="0"/>
              <a:t>Sustainability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Sustainability: Working Definition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1800" b="1" dirty="0" smtClean="0">
              <a:solidFill>
                <a:srgbClr val="92D050"/>
              </a:solidFill>
            </a:endParaRPr>
          </a:p>
          <a:p>
            <a:pPr marL="0" indent="0" algn="ctr">
              <a:buNone/>
            </a:pPr>
            <a:endParaRPr lang="en-US" sz="1400" b="1" dirty="0" smtClean="0">
              <a:solidFill>
                <a:schemeClr val="tx1">
                  <a:lumMod val="85000"/>
                  <a:lumOff val="15000"/>
                </a:schemeClr>
              </a:solidFill>
            </a:endParaRPr>
          </a:p>
          <a:p>
            <a:pPr marL="0" indent="0" algn="ctr">
              <a:buNone/>
            </a:pPr>
            <a:r>
              <a:rPr lang="en-US" b="1" dirty="0" smtClean="0">
                <a:solidFill>
                  <a:schemeClr val="tx1">
                    <a:lumMod val="85000"/>
                    <a:lumOff val="15000"/>
                  </a:schemeClr>
                </a:solidFill>
              </a:rPr>
              <a:t>the design of human and industrial systems to</a:t>
            </a:r>
          </a:p>
          <a:p>
            <a:pPr marL="0" indent="0" algn="ctr">
              <a:buNone/>
            </a:pPr>
            <a:r>
              <a:rPr lang="en-US" b="1" dirty="0" smtClean="0">
                <a:solidFill>
                  <a:schemeClr val="tx1">
                    <a:lumMod val="85000"/>
                    <a:lumOff val="15000"/>
                  </a:schemeClr>
                </a:solidFill>
              </a:rPr>
              <a:t>ensure that mankind’s use of natural resources</a:t>
            </a:r>
          </a:p>
          <a:p>
            <a:pPr marL="0" indent="0" algn="ctr">
              <a:buNone/>
            </a:pPr>
            <a:r>
              <a:rPr lang="en-US" b="1" dirty="0" smtClean="0">
                <a:solidFill>
                  <a:schemeClr val="tx1">
                    <a:lumMod val="85000"/>
                    <a:lumOff val="15000"/>
                  </a:schemeClr>
                </a:solidFill>
              </a:rPr>
              <a:t>and cycles do not lead to </a:t>
            </a:r>
            <a:r>
              <a:rPr lang="en-US" b="1" dirty="0" smtClean="0">
                <a:solidFill>
                  <a:srgbClr val="7030A0"/>
                </a:solidFill>
              </a:rPr>
              <a:t>diminished quality of life</a:t>
            </a:r>
            <a:r>
              <a:rPr lang="en-US" b="1" dirty="0" smtClean="0"/>
              <a:t> </a:t>
            </a:r>
            <a:r>
              <a:rPr lang="en-US" b="1" dirty="0" smtClean="0">
                <a:solidFill>
                  <a:schemeClr val="tx1">
                    <a:lumMod val="85000"/>
                    <a:lumOff val="15000"/>
                  </a:schemeClr>
                </a:solidFill>
              </a:rPr>
              <a:t>due either to losses in </a:t>
            </a:r>
            <a:r>
              <a:rPr lang="en-US" b="1" dirty="0" smtClean="0">
                <a:solidFill>
                  <a:srgbClr val="00B0F0"/>
                </a:solidFill>
              </a:rPr>
              <a:t>future economic</a:t>
            </a:r>
          </a:p>
          <a:p>
            <a:pPr marL="0" indent="0" algn="ctr">
              <a:buNone/>
            </a:pPr>
            <a:r>
              <a:rPr lang="en-US" b="1" dirty="0" smtClean="0">
                <a:solidFill>
                  <a:srgbClr val="00B0F0"/>
                </a:solidFill>
              </a:rPr>
              <a:t>opportunities</a:t>
            </a:r>
            <a:r>
              <a:rPr lang="en-US" b="1" dirty="0" smtClean="0"/>
              <a:t> </a:t>
            </a:r>
            <a:r>
              <a:rPr lang="en-US" b="1" dirty="0" smtClean="0">
                <a:solidFill>
                  <a:schemeClr val="tx1">
                    <a:lumMod val="85000"/>
                    <a:lumOff val="15000"/>
                  </a:schemeClr>
                </a:solidFill>
              </a:rPr>
              <a:t>or to adverse impacts on </a:t>
            </a:r>
            <a:r>
              <a:rPr lang="en-US" b="1" dirty="0" smtClean="0">
                <a:solidFill>
                  <a:srgbClr val="00B0F0"/>
                </a:solidFill>
              </a:rPr>
              <a:t>social</a:t>
            </a:r>
          </a:p>
          <a:p>
            <a:pPr marL="0" indent="0" algn="ctr">
              <a:buNone/>
            </a:pPr>
            <a:r>
              <a:rPr lang="en-US" b="1" dirty="0" smtClean="0">
                <a:solidFill>
                  <a:srgbClr val="00B0F0"/>
                </a:solidFill>
              </a:rPr>
              <a:t>conditions, human health, and the environment</a:t>
            </a:r>
            <a:endParaRPr lang="en-US" b="1" dirty="0"/>
          </a:p>
        </p:txBody>
      </p:sp>
      <p:sp>
        <p:nvSpPr>
          <p:cNvPr id="7" name="TextBox 6"/>
          <p:cNvSpPr txBox="1"/>
          <p:nvPr/>
        </p:nvSpPr>
        <p:spPr>
          <a:xfrm>
            <a:off x="381000" y="6183868"/>
            <a:ext cx="5867400" cy="369332"/>
          </a:xfrm>
          <a:prstGeom prst="rect">
            <a:avLst/>
          </a:prstGeom>
          <a:noFill/>
        </p:spPr>
        <p:txBody>
          <a:bodyPr wrap="square" rtlCol="0">
            <a:spAutoFit/>
          </a:bodyPr>
          <a:lstStyle/>
          <a:p>
            <a:r>
              <a:rPr lang="en-US" dirty="0" smtClean="0">
                <a:solidFill>
                  <a:schemeClr val="tx1">
                    <a:lumMod val="50000"/>
                    <a:lumOff val="50000"/>
                  </a:schemeClr>
                </a:solidFill>
                <a:latin typeface="Corbel" pitchFamily="34" charset="0"/>
              </a:rPr>
              <a:t>Mihelcic, et al. ES&amp;T 2013</a:t>
            </a:r>
            <a:endParaRPr lang="en-US"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352800" y="2209800"/>
            <a:ext cx="4114800" cy="4114800"/>
          </a:xfrm>
          <a:prstGeom prst="ellipse">
            <a:avLst/>
          </a:prstGeom>
          <a:noFill/>
          <a:ln w="76200">
            <a:solidFill>
              <a:srgbClr val="FFC000">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Orator Std" pitchFamily="49" charset="0"/>
            </a:endParaRPr>
          </a:p>
        </p:txBody>
      </p:sp>
      <p:sp>
        <p:nvSpPr>
          <p:cNvPr id="5" name="Oval 4"/>
          <p:cNvSpPr/>
          <p:nvPr/>
        </p:nvSpPr>
        <p:spPr>
          <a:xfrm>
            <a:off x="2514600" y="990600"/>
            <a:ext cx="4114800" cy="4114800"/>
          </a:xfrm>
          <a:prstGeom prst="ellipse">
            <a:avLst/>
          </a:prstGeom>
          <a:noFill/>
          <a:ln w="76200">
            <a:solidFill>
              <a:schemeClr val="accent5">
                <a:lumMod val="75000"/>
                <a:alpha val="85000"/>
              </a:schemeClr>
            </a:solidFill>
            <a:prstDash val="solid"/>
          </a:ln>
          <a:effectLst>
            <a:outerShdw blurRad="685800" dist="685800" dir="54000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p>
            <a:r>
              <a:rPr lang="en-US" dirty="0" smtClean="0"/>
              <a:t>The Triple Bottom Line</a:t>
            </a:r>
            <a:endParaRPr lang="en-US" dirty="0"/>
          </a:p>
        </p:txBody>
      </p:sp>
      <p:sp>
        <p:nvSpPr>
          <p:cNvPr id="6" name="Oval 5"/>
          <p:cNvSpPr/>
          <p:nvPr/>
        </p:nvSpPr>
        <p:spPr>
          <a:xfrm>
            <a:off x="1676400" y="2209800"/>
            <a:ext cx="4114800" cy="4114800"/>
          </a:xfrm>
          <a:prstGeom prst="ellipse">
            <a:avLst/>
          </a:prstGeom>
          <a:noFill/>
          <a:ln w="76200">
            <a:solidFill>
              <a:schemeClr val="accent2">
                <a:lumMod val="75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Orator Std" pitchFamily="49" charset="0"/>
            </a:endParaRPr>
          </a:p>
        </p:txBody>
      </p:sp>
      <p:sp>
        <p:nvSpPr>
          <p:cNvPr id="8" name="TextBox 7"/>
          <p:cNvSpPr txBox="1"/>
          <p:nvPr/>
        </p:nvSpPr>
        <p:spPr>
          <a:xfrm>
            <a:off x="3733800" y="1524000"/>
            <a:ext cx="1676400" cy="461665"/>
          </a:xfrm>
          <a:prstGeom prst="rect">
            <a:avLst/>
          </a:prstGeom>
          <a:noFill/>
        </p:spPr>
        <p:txBody>
          <a:bodyPr wrap="square" rtlCol="0">
            <a:spAutoFit/>
          </a:bodyPr>
          <a:lstStyle/>
          <a:p>
            <a:pPr algn="ctr"/>
            <a:r>
              <a:rPr lang="en-US" sz="2400" cap="small" dirty="0" smtClean="0">
                <a:solidFill>
                  <a:schemeClr val="accent5">
                    <a:lumMod val="75000"/>
                  </a:schemeClr>
                </a:solidFill>
                <a:latin typeface="Corbel" pitchFamily="34" charset="0"/>
                <a:ea typeface="Segoe UI" pitchFamily="34" charset="0"/>
                <a:cs typeface="Segoe UI" pitchFamily="34" charset="0"/>
              </a:rPr>
              <a:t>Planet</a:t>
            </a:r>
            <a:endParaRPr lang="en-US" sz="2400" cap="small" dirty="0">
              <a:solidFill>
                <a:schemeClr val="accent5">
                  <a:lumMod val="75000"/>
                </a:schemeClr>
              </a:solidFill>
              <a:latin typeface="Corbel" pitchFamily="34" charset="0"/>
              <a:ea typeface="Segoe UI" pitchFamily="34" charset="0"/>
              <a:cs typeface="Segoe UI" pitchFamily="34" charset="0"/>
            </a:endParaRPr>
          </a:p>
        </p:txBody>
      </p:sp>
      <p:sp>
        <p:nvSpPr>
          <p:cNvPr id="9" name="TextBox 8"/>
          <p:cNvSpPr txBox="1"/>
          <p:nvPr/>
        </p:nvSpPr>
        <p:spPr>
          <a:xfrm>
            <a:off x="1752600" y="4643735"/>
            <a:ext cx="1676400" cy="461665"/>
          </a:xfrm>
          <a:prstGeom prst="rect">
            <a:avLst/>
          </a:prstGeom>
          <a:noFill/>
        </p:spPr>
        <p:txBody>
          <a:bodyPr wrap="square" rtlCol="0">
            <a:spAutoFit/>
          </a:bodyPr>
          <a:lstStyle/>
          <a:p>
            <a:pPr algn="ctr"/>
            <a:r>
              <a:rPr lang="en-US" sz="2400" cap="small" dirty="0" smtClean="0">
                <a:solidFill>
                  <a:schemeClr val="accent2">
                    <a:lumMod val="75000"/>
                  </a:schemeClr>
                </a:solidFill>
                <a:latin typeface="Corbel" pitchFamily="34" charset="0"/>
                <a:ea typeface="Segoe UI" pitchFamily="34" charset="0"/>
                <a:cs typeface="Segoe UI" pitchFamily="34" charset="0"/>
              </a:rPr>
              <a:t>People</a:t>
            </a:r>
            <a:endParaRPr lang="en-US" sz="2400" cap="small" dirty="0">
              <a:solidFill>
                <a:schemeClr val="accent2">
                  <a:lumMod val="75000"/>
                </a:schemeClr>
              </a:solidFill>
              <a:latin typeface="Corbel" pitchFamily="34" charset="0"/>
              <a:ea typeface="Segoe UI" pitchFamily="34" charset="0"/>
              <a:cs typeface="Segoe UI" pitchFamily="34" charset="0"/>
            </a:endParaRPr>
          </a:p>
        </p:txBody>
      </p:sp>
      <p:sp>
        <p:nvSpPr>
          <p:cNvPr id="10" name="TextBox 9"/>
          <p:cNvSpPr txBox="1"/>
          <p:nvPr/>
        </p:nvSpPr>
        <p:spPr>
          <a:xfrm>
            <a:off x="5638800" y="4648200"/>
            <a:ext cx="1828800" cy="461665"/>
          </a:xfrm>
          <a:prstGeom prst="rect">
            <a:avLst/>
          </a:prstGeom>
          <a:noFill/>
        </p:spPr>
        <p:txBody>
          <a:bodyPr wrap="square" rtlCol="0">
            <a:spAutoFit/>
          </a:bodyPr>
          <a:lstStyle/>
          <a:p>
            <a:pPr algn="ctr"/>
            <a:r>
              <a:rPr lang="en-US" sz="2400" cap="small" dirty="0" smtClean="0">
                <a:solidFill>
                  <a:srgbClr val="FFC000"/>
                </a:solidFill>
                <a:latin typeface="Corbel" pitchFamily="34" charset="0"/>
                <a:ea typeface="Segoe UI" pitchFamily="34" charset="0"/>
                <a:cs typeface="Segoe UI" pitchFamily="34" charset="0"/>
              </a:rPr>
              <a:t>Prosperity</a:t>
            </a:r>
            <a:endParaRPr lang="en-US" sz="2400" cap="small" dirty="0">
              <a:solidFill>
                <a:srgbClr val="FFC000"/>
              </a:solidFill>
              <a:latin typeface="Corbel" pitchFamily="34" charset="0"/>
              <a:ea typeface="Segoe UI" pitchFamily="34" charset="0"/>
              <a:cs typeface="Segoe UI" pitchFamily="34" charset="0"/>
            </a:endParaRPr>
          </a:p>
        </p:txBody>
      </p:sp>
      <p:sp>
        <p:nvSpPr>
          <p:cNvPr id="11" name="TextBox 10"/>
          <p:cNvSpPr txBox="1"/>
          <p:nvPr/>
        </p:nvSpPr>
        <p:spPr>
          <a:xfrm>
            <a:off x="3314700" y="3429000"/>
            <a:ext cx="2514600" cy="461665"/>
          </a:xfrm>
          <a:prstGeom prst="rect">
            <a:avLst/>
          </a:prstGeom>
          <a:noFill/>
        </p:spPr>
        <p:txBody>
          <a:bodyPr wrap="square" rtlCol="0">
            <a:spAutoFit/>
          </a:bodyPr>
          <a:lstStyle/>
          <a:p>
            <a:pPr algn="ctr"/>
            <a:r>
              <a:rPr lang="en-US" sz="2400" b="1" cap="small" dirty="0" smtClean="0">
                <a:latin typeface="Corbel" pitchFamily="34" charset="0"/>
                <a:ea typeface="Segoe UI" pitchFamily="34" charset="0"/>
                <a:cs typeface="Segoe UI" pitchFamily="34" charset="0"/>
              </a:rPr>
              <a:t>Sustainability</a:t>
            </a:r>
            <a:endParaRPr lang="en-US" sz="2400" b="1" cap="small" dirty="0">
              <a:latin typeface="Corbel"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citizenactionmonitor.files.wordpress.com/2010/06/world-pop-time.jpg"/>
          <p:cNvPicPr>
            <a:picLocks noChangeAspect="1" noChangeArrowheads="1"/>
          </p:cNvPicPr>
          <p:nvPr/>
        </p:nvPicPr>
        <p:blipFill>
          <a:blip r:embed="rId3" cstate="print"/>
          <a:srcRect l="2205" t="12457" r="1067" b="1730"/>
          <a:stretch>
            <a:fillRect/>
          </a:stretch>
        </p:blipFill>
        <p:spPr bwMode="auto">
          <a:xfrm>
            <a:off x="1333500" y="1371600"/>
            <a:ext cx="6477000" cy="4724400"/>
          </a:xfrm>
          <a:prstGeom prst="rect">
            <a:avLst/>
          </a:prstGeom>
          <a:noFill/>
        </p:spPr>
      </p:pic>
      <p:sp>
        <p:nvSpPr>
          <p:cNvPr id="3" name="Title 2"/>
          <p:cNvSpPr>
            <a:spLocks noGrp="1"/>
          </p:cNvSpPr>
          <p:nvPr>
            <p:ph type="title"/>
          </p:nvPr>
        </p:nvSpPr>
        <p:spPr/>
        <p:txBody>
          <a:bodyPr>
            <a:normAutofit/>
          </a:bodyPr>
          <a:lstStyle/>
          <a:p>
            <a:r>
              <a:rPr lang="en-US" dirty="0" smtClean="0"/>
              <a:t>World Population Growth Through History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prosperity</a:t>
            </a:r>
            <a:endParaRPr lang="en-US" dirty="0"/>
          </a:p>
        </p:txBody>
      </p:sp>
      <p:sp>
        <p:nvSpPr>
          <p:cNvPr id="5" name="TextBox 4"/>
          <p:cNvSpPr txBox="1"/>
          <p:nvPr/>
        </p:nvSpPr>
        <p:spPr>
          <a:xfrm>
            <a:off x="152400" y="6336268"/>
            <a:ext cx="5867400" cy="369332"/>
          </a:xfrm>
          <a:prstGeom prst="rect">
            <a:avLst/>
          </a:prstGeom>
          <a:noFill/>
        </p:spPr>
        <p:txBody>
          <a:bodyPr wrap="square" rtlCol="0">
            <a:spAutoFit/>
          </a:bodyPr>
          <a:lstStyle/>
          <a:p>
            <a:r>
              <a:rPr lang="en-US" dirty="0" smtClean="0">
                <a:solidFill>
                  <a:schemeClr val="tx1">
                    <a:lumMod val="50000"/>
                    <a:lumOff val="50000"/>
                  </a:schemeClr>
                </a:solidFill>
                <a:latin typeface="Corbel" pitchFamily="34" charset="0"/>
              </a:rPr>
              <a:t>Deaton, A. </a:t>
            </a:r>
            <a:r>
              <a:rPr lang="en-US" i="1" dirty="0" smtClean="0">
                <a:solidFill>
                  <a:schemeClr val="tx1">
                    <a:lumMod val="50000"/>
                    <a:lumOff val="50000"/>
                  </a:schemeClr>
                </a:solidFill>
                <a:latin typeface="Corbel" pitchFamily="34" charset="0"/>
              </a:rPr>
              <a:t>J Econ Perspectives</a:t>
            </a:r>
            <a:r>
              <a:rPr lang="en-US" dirty="0" smtClean="0">
                <a:solidFill>
                  <a:schemeClr val="tx1">
                    <a:lumMod val="50000"/>
                    <a:lumOff val="50000"/>
                  </a:schemeClr>
                </a:solidFill>
                <a:latin typeface="Corbel" pitchFamily="34" charset="0"/>
              </a:rPr>
              <a:t>. 2008</a:t>
            </a:r>
            <a:endParaRPr lang="en-US" dirty="0">
              <a:solidFill>
                <a:schemeClr val="tx1">
                  <a:lumMod val="50000"/>
                  <a:lumOff val="50000"/>
                </a:schemeClr>
              </a:solidFill>
              <a:latin typeface="Corbel" pitchFamily="34" charset="0"/>
            </a:endParaRPr>
          </a:p>
        </p:txBody>
      </p:sp>
      <p:pic>
        <p:nvPicPr>
          <p:cNvPr id="1028" name="Picture 4" descr="An external file that holds a picture, illustration, etc.&#10;Object name is nihms83962f1.jpg"/>
          <p:cNvPicPr>
            <a:picLocks noChangeAspect="1" noChangeArrowheads="1"/>
          </p:cNvPicPr>
          <p:nvPr/>
        </p:nvPicPr>
        <p:blipFill>
          <a:blip r:embed="rId3" cstate="print"/>
          <a:srcRect/>
          <a:stretch>
            <a:fillRect/>
          </a:stretch>
        </p:blipFill>
        <p:spPr bwMode="auto">
          <a:xfrm>
            <a:off x="1009650" y="923925"/>
            <a:ext cx="7143750" cy="53244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prosperity (log scale)</a:t>
            </a:r>
            <a:endParaRPr lang="en-US" dirty="0"/>
          </a:p>
        </p:txBody>
      </p:sp>
      <p:pic>
        <p:nvPicPr>
          <p:cNvPr id="2050" name="Picture 2" descr="https://www.ncbi.nlm.nih.gov/corecgi/tileshop/tileshop.fcgi?p=PMC3&amp;id=535399&amp;s=17&amp;r=1&amp;c=1"/>
          <p:cNvPicPr>
            <a:picLocks noChangeAspect="1" noChangeArrowheads="1"/>
          </p:cNvPicPr>
          <p:nvPr/>
        </p:nvPicPr>
        <p:blipFill>
          <a:blip r:embed="rId3" cstate="print"/>
          <a:srcRect/>
          <a:stretch>
            <a:fillRect/>
          </a:stretch>
        </p:blipFill>
        <p:spPr bwMode="auto">
          <a:xfrm>
            <a:off x="762000" y="990600"/>
            <a:ext cx="7143750" cy="5191126"/>
          </a:xfrm>
          <a:prstGeom prst="rect">
            <a:avLst/>
          </a:prstGeom>
          <a:noFill/>
        </p:spPr>
      </p:pic>
      <p:sp>
        <p:nvSpPr>
          <p:cNvPr id="4" name="TextBox 3"/>
          <p:cNvSpPr txBox="1"/>
          <p:nvPr/>
        </p:nvSpPr>
        <p:spPr>
          <a:xfrm>
            <a:off x="152400" y="6336268"/>
            <a:ext cx="5867400" cy="369332"/>
          </a:xfrm>
          <a:prstGeom prst="rect">
            <a:avLst/>
          </a:prstGeom>
          <a:noFill/>
        </p:spPr>
        <p:txBody>
          <a:bodyPr wrap="square" rtlCol="0">
            <a:spAutoFit/>
          </a:bodyPr>
          <a:lstStyle/>
          <a:p>
            <a:r>
              <a:rPr lang="en-US" dirty="0" smtClean="0">
                <a:solidFill>
                  <a:schemeClr val="tx1">
                    <a:lumMod val="50000"/>
                    <a:lumOff val="50000"/>
                  </a:schemeClr>
                </a:solidFill>
                <a:latin typeface="Corbel" pitchFamily="34" charset="0"/>
              </a:rPr>
              <a:t>Deaton, A. </a:t>
            </a:r>
            <a:r>
              <a:rPr lang="en-US" i="1" dirty="0" smtClean="0">
                <a:solidFill>
                  <a:schemeClr val="tx1">
                    <a:lumMod val="50000"/>
                    <a:lumOff val="50000"/>
                  </a:schemeClr>
                </a:solidFill>
                <a:latin typeface="Corbel" pitchFamily="34" charset="0"/>
              </a:rPr>
              <a:t>J Econ Perspectives</a:t>
            </a:r>
            <a:r>
              <a:rPr lang="en-US" dirty="0" smtClean="0">
                <a:solidFill>
                  <a:schemeClr val="tx1">
                    <a:lumMod val="50000"/>
                    <a:lumOff val="50000"/>
                  </a:schemeClr>
                </a:solidFill>
                <a:latin typeface="Corbel" pitchFamily="34" charset="0"/>
              </a:rPr>
              <a:t>. 2008</a:t>
            </a:r>
            <a:endParaRPr lang="en-US" dirty="0">
              <a:solidFill>
                <a:schemeClr val="tx1">
                  <a:lumMod val="50000"/>
                  <a:lumOff val="50000"/>
                </a:schemeClr>
              </a:solidFill>
              <a:latin typeface="Corbe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a:t>
            </a:r>
            <a:r>
              <a:rPr lang="en-US" dirty="0" smtClean="0"/>
              <a:t>Prosperity</a:t>
            </a:r>
            <a:endParaRPr lang="en-US" dirty="0"/>
          </a:p>
        </p:txBody>
      </p:sp>
      <p:pic>
        <p:nvPicPr>
          <p:cNvPr id="44036" name="Picture 4" descr="Dietary trends and income."/>
          <p:cNvPicPr>
            <a:picLocks noChangeAspect="1" noChangeArrowheads="1"/>
          </p:cNvPicPr>
          <p:nvPr/>
        </p:nvPicPr>
        <p:blipFill>
          <a:blip r:embed="rId3" cstate="print"/>
          <a:srcRect l="65962"/>
          <a:stretch>
            <a:fillRect/>
          </a:stretch>
        </p:blipFill>
        <p:spPr bwMode="auto">
          <a:xfrm>
            <a:off x="4495800" y="1676400"/>
            <a:ext cx="4220595" cy="3840480"/>
          </a:xfrm>
          <a:prstGeom prst="rect">
            <a:avLst/>
          </a:prstGeom>
          <a:noFill/>
        </p:spPr>
      </p:pic>
      <p:sp>
        <p:nvSpPr>
          <p:cNvPr id="6" name="TextBox 5"/>
          <p:cNvSpPr txBox="1"/>
          <p:nvPr/>
        </p:nvSpPr>
        <p:spPr>
          <a:xfrm>
            <a:off x="152400" y="6336268"/>
            <a:ext cx="5867400" cy="369332"/>
          </a:xfrm>
          <a:prstGeom prst="rect">
            <a:avLst/>
          </a:prstGeom>
          <a:noFill/>
        </p:spPr>
        <p:txBody>
          <a:bodyPr wrap="square" rtlCol="0">
            <a:spAutoFit/>
          </a:bodyPr>
          <a:lstStyle/>
          <a:p>
            <a:r>
              <a:rPr lang="en-US" dirty="0" err="1" smtClean="0">
                <a:solidFill>
                  <a:schemeClr val="tx1">
                    <a:lumMod val="50000"/>
                    <a:lumOff val="50000"/>
                  </a:schemeClr>
                </a:solidFill>
                <a:latin typeface="Corbel" pitchFamily="34" charset="0"/>
              </a:rPr>
              <a:t>Tilman</a:t>
            </a:r>
            <a:r>
              <a:rPr lang="en-US" dirty="0" smtClean="0">
                <a:solidFill>
                  <a:schemeClr val="tx1">
                    <a:lumMod val="50000"/>
                    <a:lumOff val="50000"/>
                  </a:schemeClr>
                </a:solidFill>
                <a:latin typeface="Corbel" pitchFamily="34" charset="0"/>
              </a:rPr>
              <a:t>  and Clark. </a:t>
            </a:r>
            <a:r>
              <a:rPr lang="en-US" i="1" dirty="0" smtClean="0">
                <a:solidFill>
                  <a:schemeClr val="tx1">
                    <a:lumMod val="50000"/>
                    <a:lumOff val="50000"/>
                  </a:schemeClr>
                </a:solidFill>
                <a:latin typeface="Corbel" pitchFamily="34" charset="0"/>
              </a:rPr>
              <a:t>Nature</a:t>
            </a:r>
            <a:r>
              <a:rPr lang="en-US" dirty="0" smtClean="0">
                <a:solidFill>
                  <a:schemeClr val="tx1">
                    <a:lumMod val="50000"/>
                    <a:lumOff val="50000"/>
                  </a:schemeClr>
                </a:solidFill>
                <a:latin typeface="Corbel" pitchFamily="34" charset="0"/>
              </a:rPr>
              <a:t>. 2014</a:t>
            </a:r>
            <a:endParaRPr lang="en-US" dirty="0">
              <a:solidFill>
                <a:schemeClr val="tx1">
                  <a:lumMod val="50000"/>
                  <a:lumOff val="50000"/>
                </a:schemeClr>
              </a:solidFill>
              <a:latin typeface="Corbel" pitchFamily="34" charset="0"/>
            </a:endParaRPr>
          </a:p>
        </p:txBody>
      </p:sp>
      <p:pic>
        <p:nvPicPr>
          <p:cNvPr id="5" name="Picture 4" descr="Dietary trends and income."/>
          <p:cNvPicPr>
            <a:picLocks noChangeAspect="1" noChangeArrowheads="1"/>
          </p:cNvPicPr>
          <p:nvPr/>
        </p:nvPicPr>
        <p:blipFill>
          <a:blip r:embed="rId3" cstate="print"/>
          <a:srcRect r="67865"/>
          <a:stretch>
            <a:fillRect/>
          </a:stretch>
        </p:blipFill>
        <p:spPr bwMode="auto">
          <a:xfrm>
            <a:off x="304800" y="1692166"/>
            <a:ext cx="3984662" cy="384048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10079</TotalTime>
  <Words>1518</Words>
  <Application>Microsoft Office PowerPoint</Application>
  <PresentationFormat>On-screen Show (4:3)</PresentationFormat>
  <Paragraphs>197</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blank</vt:lpstr>
      <vt:lpstr>Custom Design</vt:lpstr>
      <vt:lpstr>The Engineering Grand Challenges and Green Engineering</vt:lpstr>
      <vt:lpstr>The Grand Challenges for Engineering</vt:lpstr>
      <vt:lpstr>Sustainability</vt:lpstr>
      <vt:lpstr>Sustainability: Working Definition</vt:lpstr>
      <vt:lpstr>The Triple Bottom Line</vt:lpstr>
      <vt:lpstr>World Population Growth Through History</vt:lpstr>
      <vt:lpstr>People and prosperity</vt:lpstr>
      <vt:lpstr>People and prosperity (log scale)</vt:lpstr>
      <vt:lpstr>People and Prosperity</vt:lpstr>
      <vt:lpstr>People and Planet</vt:lpstr>
      <vt:lpstr>What else do we need?</vt:lpstr>
      <vt:lpstr>Green Engineering</vt:lpstr>
      <vt:lpstr>Green engineering</vt:lpstr>
      <vt:lpstr>Cradle-to-cradle design</vt:lpstr>
      <vt:lpstr>Life Cycle Assessment</vt:lpstr>
      <vt:lpstr>Case studies</vt:lpstr>
      <vt:lpstr>Energy</vt:lpstr>
      <vt:lpstr>Water</vt:lpstr>
      <vt:lpstr>Pharmaceuticals</vt:lpstr>
      <vt:lpstr>Syllabus and course format </vt:lpstr>
    </vt:vector>
  </TitlesOfParts>
  <Company>Lafayette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Lindsay Soh</dc:creator>
  <cp:lastModifiedBy>Lindsay Soh</cp:lastModifiedBy>
  <cp:revision>51</cp:revision>
  <dcterms:created xsi:type="dcterms:W3CDTF">2014-09-09T13:44:59Z</dcterms:created>
  <dcterms:modified xsi:type="dcterms:W3CDTF">2017-02-01T13:46:57Z</dcterms:modified>
</cp:coreProperties>
</file>