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4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0133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" name="Shape 6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" name="Shape 6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65175" marR="0" lvl="1" indent="222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639" marR="0" lvl="2" indent="355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37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209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57199" y="1631156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3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57199" y="1076325"/>
            <a:ext cx="3008314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2874762" y="-1217413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9"/>
            <a:ext cx="4388644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5175" marR="0" lvl="1" indent="222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3639" marR="0" lvl="2" indent="355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37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209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57199" y="1631156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3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57199" y="1076325"/>
            <a:ext cx="3008314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2874762" y="-1217413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9"/>
            <a:ext cx="4388644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INVESTMENT CLUB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October 28th, 2016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 VS NETFLIX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 of the Stocks III - Return of the Stocks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773700" y="14512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Battle of the Stocks: Amazon.com Inc (AMZN)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F9000"/>
                </a:solidFill>
              </a:rPr>
              <a:t>Buy: 6 Shares @$781.90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ubTitle" idx="4294967295"/>
          </p:nvPr>
        </p:nvSpPr>
        <p:spPr>
          <a:xfrm>
            <a:off x="2308800" y="3624000"/>
            <a:ext cx="45264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Anna Evinski and Kameliya Yordanova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Company Breakdown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3 Pillars: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</a:t>
            </a:r>
            <a:r>
              <a:rPr lang="en" b="1">
                <a:solidFill>
                  <a:srgbClr val="1155CC"/>
                </a:solidFill>
              </a:rPr>
              <a:t>marketplace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</a:t>
            </a:r>
            <a:r>
              <a:rPr lang="en" b="1" i="1">
                <a:solidFill>
                  <a:srgbClr val="52ABC0"/>
                </a:solidFill>
              </a:rPr>
              <a:t>Prime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Web Services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 b="1">
                <a:solidFill>
                  <a:srgbClr val="FF9900"/>
                </a:solidFill>
              </a:rPr>
              <a:t>(AWS)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 descr="Image result for amazon web servic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6606">
            <a:off x="4766762" y="3137885"/>
            <a:ext cx="3039024" cy="156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 descr="Image result for amazon prim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954">
            <a:off x="4857525" y="1794212"/>
            <a:ext cx="2857499" cy="14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Image result for amazon marketplac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6607">
            <a:off x="4904124" y="648250"/>
            <a:ext cx="3047999" cy="11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 </a:t>
            </a:r>
            <a:r>
              <a:rPr lang="en" b="1">
                <a:solidFill>
                  <a:srgbClr val="0000FF"/>
                </a:solidFill>
              </a:rPr>
              <a:t>marketplace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E-commerce platform allowing sellers to sell new and used items next to Amazon.com’s regular items 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Allows Amazon </a:t>
            </a:r>
            <a:r>
              <a:rPr lang="en" sz="1600">
                <a:solidFill>
                  <a:srgbClr val="0000FF"/>
                </a:solidFill>
              </a:rPr>
              <a:t>expand customer base without investing more inventory</a:t>
            </a:r>
            <a:r>
              <a:rPr lang="en" sz="1600">
                <a:solidFill>
                  <a:srgbClr val="999999"/>
                </a:solidFill>
              </a:rPr>
              <a:t>, but Amazon guarantees the products sold on its site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Marketplace uses Amazon’s software infrastructure to charge buyer’s credit card but not send any personal information to seller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Available over </a:t>
            </a:r>
            <a:r>
              <a:rPr lang="en" sz="1600">
                <a:solidFill>
                  <a:srgbClr val="0000FF"/>
                </a:solidFill>
              </a:rPr>
              <a:t>60 countries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3rd party sellers </a:t>
            </a:r>
            <a:r>
              <a:rPr lang="en" sz="1600">
                <a:solidFill>
                  <a:srgbClr val="0000FF"/>
                </a:solidFill>
              </a:rPr>
              <a:t>40% ($40 bill)</a:t>
            </a:r>
            <a:r>
              <a:rPr lang="en" sz="1600">
                <a:solidFill>
                  <a:srgbClr val="999999"/>
                </a:solidFill>
              </a:rPr>
              <a:t>                                                               Amazon’s annual sales</a:t>
            </a:r>
          </a:p>
        </p:txBody>
      </p:sp>
      <p:pic>
        <p:nvPicPr>
          <p:cNvPr id="290" name="Shape 290" descr="Image result for amazon marketpla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900" y="3199400"/>
            <a:ext cx="3268525" cy="1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 </a:t>
            </a:r>
            <a:r>
              <a:rPr lang="en" b="1" i="1">
                <a:solidFill>
                  <a:srgbClr val="52ABC0"/>
                </a:solidFill>
              </a:rPr>
              <a:t>Prime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</a:rPr>
              <a:t>Customers get free 2-day delivery on specific items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</a:rPr>
              <a:t>Prime items has </a:t>
            </a:r>
            <a:r>
              <a:rPr lang="en" sz="1400">
                <a:solidFill>
                  <a:srgbClr val="52ABC0"/>
                </a:solidFill>
              </a:rPr>
              <a:t>grown from 1 million to 30 million</a:t>
            </a:r>
            <a:r>
              <a:rPr lang="en" sz="1400">
                <a:solidFill>
                  <a:srgbClr val="999999"/>
                </a:solidFill>
              </a:rPr>
              <a:t> since Prime’s founding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52ABC0"/>
                </a:solidFill>
              </a:rPr>
              <a:t>Prime Video: exclusive content from Amazon</a:t>
            </a:r>
            <a:r>
              <a:rPr lang="en" sz="1400">
                <a:solidFill>
                  <a:srgbClr val="999999"/>
                </a:solidFill>
              </a:rPr>
              <a:t>, Amazon video won 6 Emmys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  <a:highlight>
                  <a:srgbClr val="FFFFFF"/>
                </a:highlight>
              </a:rPr>
              <a:t>Although there will always be “computers are too complicated” individuals, with memberships like Prime, creates customer loyalty to a “club”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  <a:highlight>
                  <a:srgbClr val="FFFFFF"/>
                </a:highlight>
              </a:rPr>
              <a:t>Additionally, the digital age is the future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rgbClr val="52ABC0"/>
              </a:buClr>
              <a:buSzPct val="100000"/>
              <a:buChar char="❏"/>
            </a:pPr>
            <a:r>
              <a:rPr lang="en" sz="1400">
                <a:solidFill>
                  <a:srgbClr val="52ABC0"/>
                </a:solidFill>
              </a:rPr>
              <a:t>“Need fresh strawberries for the dinner                                                                                             party in an hour? The preparer could order                                                                                     them without stepping out of the house”                                                             -informationweek.com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7" name="Shape 297" descr="Image result for amazon prime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750" y="2636575"/>
            <a:ext cx="3131899" cy="234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 Web Services </a:t>
            </a:r>
            <a:r>
              <a:rPr lang="en" b="1">
                <a:solidFill>
                  <a:srgbClr val="FF9900"/>
                </a:solidFill>
              </a:rPr>
              <a:t>(AWS)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AWS offers cloud services, where anyone can store data, photos, you name it</a:t>
            </a:r>
          </a:p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Most </a:t>
            </a:r>
            <a:r>
              <a:rPr lang="en" sz="1600">
                <a:solidFill>
                  <a:srgbClr val="FF9900"/>
                </a:solidFill>
              </a:rPr>
              <a:t>profitable Amazon business $861 million operating income </a:t>
            </a:r>
            <a:r>
              <a:rPr lang="en" sz="1600">
                <a:solidFill>
                  <a:srgbClr val="999999"/>
                </a:solidFill>
              </a:rPr>
              <a:t>(55% year-over-year growth)</a:t>
            </a:r>
          </a:p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Currently laying foundation for the future of cloud so in years to come, other companies won’t be able to compare to Amazon</a:t>
            </a:r>
          </a:p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After </a:t>
            </a:r>
            <a:r>
              <a:rPr lang="en" sz="1600">
                <a:solidFill>
                  <a:srgbClr val="FF9900"/>
                </a:solidFill>
              </a:rPr>
              <a:t>Netflix’s extreme hardware failure in 2008, the company turned to Amazon’s cloud services to house data</a:t>
            </a:r>
            <a:r>
              <a:rPr lang="en" sz="1600">
                <a:solidFill>
                  <a:srgbClr val="999999"/>
                </a:solidFill>
              </a:rPr>
              <a:t> (everything from Netflix’s video player to their billing and payments are housed in Amazon’s cloud)</a:t>
            </a:r>
          </a:p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i="1">
                <a:solidFill>
                  <a:srgbClr val="999999"/>
                </a:solidFill>
              </a:rPr>
              <a:t>“</a:t>
            </a:r>
            <a:r>
              <a:rPr lang="en" sz="1600" i="1">
                <a:solidFill>
                  <a:srgbClr val="999999"/>
                </a:solidFill>
                <a:highlight>
                  <a:srgbClr val="FFFFFF"/>
                </a:highlight>
              </a:rPr>
              <a:t>Starting at the end of this summer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 [2016]</a:t>
            </a:r>
            <a:r>
              <a:rPr lang="en" sz="1600" i="1">
                <a:solidFill>
                  <a:srgbClr val="999999"/>
                </a:solidFill>
                <a:highlight>
                  <a:srgbClr val="FFFFFF"/>
                </a:highlight>
              </a:rPr>
              <a:t>, Netflix will fully reside in Amazon's data centers in the cloud, as well as some ISP facilities, and the Internet exchange points that facilitate speedy Internet traffic” -informationweek.com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710" y="0"/>
            <a:ext cx="42965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CEO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Jeff Bezos founder, Chairman &amp; CEO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Net worth </a:t>
            </a:r>
            <a:r>
              <a:rPr lang="en" sz="1600">
                <a:solidFill>
                  <a:schemeClr val="lt2"/>
                </a:solidFill>
              </a:rPr>
              <a:t>$71 billion</a:t>
            </a:r>
            <a:r>
              <a:rPr lang="en" sz="1600">
                <a:solidFill>
                  <a:srgbClr val="999999"/>
                </a:solidFill>
              </a:rPr>
              <a:t>, founded Amazon in 1994,                                              Bezos one of Google’s first investors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Corporate office headquarters in Seattle, WA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Amazon now grown to </a:t>
            </a:r>
            <a:r>
              <a:rPr lang="en" sz="1600">
                <a:solidFill>
                  <a:schemeClr val="lt2"/>
                </a:solidFill>
              </a:rPr>
              <a:t>world’s largest online                                        shopping retailer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Other than Amazon Marketplace, AWS cloud unit, and Amazon Prime, Bezos looking to add </a:t>
            </a:r>
            <a:r>
              <a:rPr lang="en" sz="1600">
                <a:solidFill>
                  <a:srgbClr val="BF9000"/>
                </a:solidFill>
              </a:rPr>
              <a:t>fourth unit to business, perhaps expanding video streaming capabilities</a:t>
            </a:r>
          </a:p>
        </p:txBody>
      </p:sp>
      <p:pic>
        <p:nvPicPr>
          <p:cNvPr id="315" name="Shape 315" descr="Jeff Bezos' iconic laug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274" y="234425"/>
            <a:ext cx="2536025" cy="27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Amazon Third Quarter Earnings and Forward Guidance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F9000"/>
                </a:solidFill>
              </a:rPr>
              <a:t>EPS (earnings per share):</a:t>
            </a:r>
            <a:r>
              <a:rPr lang="en"/>
              <a:t> $0.52 </a:t>
            </a:r>
            <a:r>
              <a:rPr lang="en">
                <a:solidFill>
                  <a:srgbClr val="999999"/>
                </a:solidFill>
              </a:rPr>
              <a:t>vs. analyst estimate</a:t>
            </a:r>
            <a:r>
              <a:rPr lang="en"/>
              <a:t> $0.78 </a:t>
            </a:r>
            <a:r>
              <a:rPr lang="en">
                <a:solidFill>
                  <a:srgbClr val="999999"/>
                </a:solidFill>
              </a:rPr>
              <a:t>per share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Revenue:</a:t>
            </a:r>
            <a:r>
              <a:rPr lang="en"/>
              <a:t> $32.7 </a:t>
            </a:r>
            <a:r>
              <a:rPr lang="en">
                <a:solidFill>
                  <a:srgbClr val="999999"/>
                </a:solidFill>
              </a:rPr>
              <a:t>billion vs. analyst estimate </a:t>
            </a:r>
            <a:r>
              <a:rPr lang="en"/>
              <a:t>$32.69 </a:t>
            </a:r>
            <a:r>
              <a:rPr lang="en">
                <a:solidFill>
                  <a:srgbClr val="999999"/>
                </a:solidFill>
              </a:rPr>
              <a:t>billion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AWS (revenue):</a:t>
            </a:r>
            <a:r>
              <a:rPr lang="en"/>
              <a:t> $3.23 </a:t>
            </a:r>
            <a:r>
              <a:rPr lang="en">
                <a:solidFill>
                  <a:srgbClr val="999999"/>
                </a:solidFill>
              </a:rPr>
              <a:t>billion vs. analyst estimate </a:t>
            </a:r>
            <a:r>
              <a:rPr lang="en"/>
              <a:t>$3.13 </a:t>
            </a:r>
            <a:r>
              <a:rPr lang="en">
                <a:solidFill>
                  <a:srgbClr val="999999"/>
                </a:solidFill>
              </a:rPr>
              <a:t>billion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Net Income:</a:t>
            </a:r>
            <a:r>
              <a:rPr lang="en"/>
              <a:t> $252 </a:t>
            </a:r>
            <a:r>
              <a:rPr lang="en">
                <a:solidFill>
                  <a:srgbClr val="999999"/>
                </a:solidFill>
              </a:rPr>
              <a:t>million, lower than past 3 quarters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Q4FY2016 Guidance:</a:t>
            </a:r>
            <a:r>
              <a:rPr lang="en"/>
              <a:t> </a:t>
            </a:r>
            <a:r>
              <a:rPr lang="en">
                <a:solidFill>
                  <a:srgbClr val="999999"/>
                </a:solidFill>
              </a:rPr>
              <a:t>Net sales expected to be between</a:t>
            </a:r>
            <a:r>
              <a:rPr lang="en"/>
              <a:t> $42-$45.5 </a:t>
            </a:r>
            <a:r>
              <a:rPr lang="en">
                <a:solidFill>
                  <a:srgbClr val="999999"/>
                </a:solidFill>
              </a:rPr>
              <a:t>billion (17-27% growth)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Financial Statistics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Beta </a:t>
            </a:r>
            <a:r>
              <a:rPr lang="en">
                <a:solidFill>
                  <a:srgbClr val="999999"/>
                </a:solidFill>
              </a:rPr>
              <a:t>(</a:t>
            </a:r>
            <a:r>
              <a:rPr lang="en" i="1">
                <a:solidFill>
                  <a:srgbClr val="999999"/>
                </a:solidFill>
              </a:rPr>
              <a:t>measure systematic risk aka volatility compared to mkt. as whole, beta &gt;1 means more volatile stock</a:t>
            </a:r>
            <a:r>
              <a:rPr lang="en">
                <a:solidFill>
                  <a:srgbClr val="999999"/>
                </a:solidFill>
              </a:rPr>
              <a:t>):</a:t>
            </a:r>
            <a:r>
              <a:rPr lang="en"/>
              <a:t> 1.60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Market Capitalization</a:t>
            </a:r>
            <a:r>
              <a:rPr lang="en" i="1">
                <a:solidFill>
                  <a:srgbClr val="999999"/>
                </a:solidFill>
              </a:rPr>
              <a:t> (company’s shares outstanding x current mkt. price one share): </a:t>
            </a:r>
            <a:r>
              <a:rPr lang="en"/>
              <a:t>387.96B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Current Price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i="1">
                <a:solidFill>
                  <a:srgbClr val="999999"/>
                </a:solidFill>
              </a:rPr>
              <a:t>(of stock):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$781.90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PE</a:t>
            </a:r>
            <a:r>
              <a:rPr lang="en"/>
              <a:t> </a:t>
            </a:r>
            <a:r>
              <a:rPr lang="en" i="1">
                <a:solidFill>
                  <a:srgbClr val="999999"/>
                </a:solidFill>
              </a:rPr>
              <a:t>(current share price/earnings per-share):</a:t>
            </a:r>
            <a:r>
              <a:rPr lang="en"/>
              <a:t> 194.57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Price to Book</a:t>
            </a:r>
            <a:r>
              <a:rPr lang="en"/>
              <a:t> </a:t>
            </a:r>
            <a:r>
              <a:rPr lang="en" i="1">
                <a:solidFill>
                  <a:srgbClr val="999999"/>
                </a:solidFill>
              </a:rPr>
              <a:t>(mkt. value aka stock price to book value):</a:t>
            </a:r>
            <a:r>
              <a:rPr lang="en"/>
              <a:t> 28.80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Target Estimate:</a:t>
            </a:r>
            <a:r>
              <a:rPr lang="en"/>
              <a:t> 920.02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buSzPct val="100000"/>
              <a:buAutoNum type="arabicParenR"/>
            </a:pPr>
            <a:r>
              <a:rPr lang="en" sz="2300"/>
              <a:t>Market Update</a:t>
            </a:r>
          </a:p>
          <a:p>
            <a:pPr marL="457200" lvl="0" indent="-374650" rtl="0">
              <a:spcBef>
                <a:spcPts val="0"/>
              </a:spcBef>
              <a:buSzPct val="100000"/>
              <a:buAutoNum type="arabicParenR"/>
            </a:pPr>
            <a:r>
              <a:rPr lang="en" sz="2300"/>
              <a:t>Amazon vs Netflix</a:t>
            </a:r>
          </a:p>
          <a:p>
            <a:pPr marL="457200" lvl="0" indent="-374650" rtl="0">
              <a:spcBef>
                <a:spcPts val="0"/>
              </a:spcBef>
              <a:buSzPct val="100000"/>
              <a:buAutoNum type="arabicParenR"/>
            </a:pPr>
            <a:r>
              <a:rPr lang="en" sz="2300"/>
              <a:t>Interview Question</a:t>
            </a:r>
          </a:p>
          <a:p>
            <a:pPr marL="457200" lvl="0" indent="-374650">
              <a:spcBef>
                <a:spcPts val="0"/>
              </a:spcBef>
              <a:buSzPct val="100000"/>
              <a:buAutoNum type="arabicParenR"/>
            </a:pPr>
            <a:r>
              <a:rPr lang="en" sz="2300"/>
              <a:t>Announcements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 idx="4294967295"/>
          </p:nvPr>
        </p:nvSpPr>
        <p:spPr>
          <a:xfrm>
            <a:off x="311687" y="3292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Operating income is main metric we use to evaluate company’s profit realized from business operations after deducting operating expenses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50" y="720849"/>
            <a:ext cx="7536099" cy="44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 idx="4294967295"/>
          </p:nvPr>
        </p:nvSpPr>
        <p:spPr>
          <a:xfrm>
            <a:off x="311700" y="2235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Free Cash Flow: measures a company’s financial performance, meaning operating cash flow minus capital expenditures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25" y="617399"/>
            <a:ext cx="7294074" cy="44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50" y="236975"/>
            <a:ext cx="7813108" cy="466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 idx="4294967295"/>
          </p:nvPr>
        </p:nvSpPr>
        <p:spPr>
          <a:xfrm>
            <a:off x="311700" y="230375"/>
            <a:ext cx="8605200" cy="70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</a:rPr>
              <a:t>EV(enterprise value)/EBITDA(earnings before investment, taxes, depreciation, amortization) good measure for operating income, which is arguably the most important way to realize company’s profit, higher is better</a:t>
            </a:r>
          </a:p>
        </p:txBody>
      </p:sp>
      <p:pic>
        <p:nvPicPr>
          <p:cNvPr id="350" name="Shape 350" descr="Why Amazon&amp;#8217;s Lofty Valuation Is Warran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75" y="1109481"/>
            <a:ext cx="8083249" cy="403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Company, Why Don’t They Make Any Money?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11700" y="10949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Jeff Bezos has one goal: </a:t>
            </a:r>
            <a:r>
              <a:rPr lang="en" sz="1600">
                <a:solidFill>
                  <a:schemeClr val="lt2"/>
                </a:solidFill>
              </a:rPr>
              <a:t>make Amazon a worldwide conglomerate</a:t>
            </a:r>
            <a:r>
              <a:rPr lang="en" sz="1600">
                <a:solidFill>
                  <a:srgbClr val="999999"/>
                </a:solidFill>
              </a:rPr>
              <a:t> (Bezos has been able to achieve ½ goals he outlined back in 1997)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chemeClr val="lt2"/>
                </a:solidFill>
              </a:rPr>
              <a:t>Sell products at cost or below</a:t>
            </a:r>
            <a:r>
              <a:rPr lang="en" sz="1600">
                <a:solidFill>
                  <a:srgbClr val="999999"/>
                </a:solidFill>
              </a:rPr>
              <a:t> continuing on path of revenue growth and starting on way to profitability 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High revenue growth everyone expects earnings                                                                     report and EPS to be great but every report they                     fall short (last time stock dropped 15%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Willing to do what’s necessary to accomplish their                                                           goal--lay off employees to expand cloud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500">
              <a:solidFill>
                <a:srgbClr val="99999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357" name="Shape 357" descr="Image result for making money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500" y="2404599"/>
            <a:ext cx="3130274" cy="23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Stock Split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Amazon grows organically (no buyback), increased stock price (not because of buyback)  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b="1">
                <a:solidFill>
                  <a:schemeClr val="lt2"/>
                </a:solidFill>
                <a:highlight>
                  <a:srgbClr val="FFFFFF"/>
                </a:highlight>
              </a:rPr>
              <a:t>Stock split:</a:t>
            </a:r>
            <a:r>
              <a:rPr lang="en" sz="1600">
                <a:solidFill>
                  <a:schemeClr val="lt2"/>
                </a:solidFill>
                <a:highlight>
                  <a:srgbClr val="FFFFFF"/>
                </a:highlight>
              </a:rPr>
              <a:t> 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company increases number of shares outstanding. </a:t>
            </a:r>
          </a:p>
          <a:p>
            <a:pPr marL="914400" lvl="1" indent="-330200">
              <a:spcBef>
                <a:spcPts val="0"/>
              </a:spcBef>
              <a:buClr>
                <a:srgbClr val="999999"/>
              </a:buClr>
              <a:buSzPct val="100000"/>
              <a:buAutoNum type="alphaLcPeriod"/>
            </a:pP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Value of each individual share falls to keep the company's overall value constant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Amazon's has yet to announce plans for stock split, although likely this will happen in the near future (it has done it in the past) 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b="1">
                <a:solidFill>
                  <a:schemeClr val="lt2"/>
                </a:solidFill>
                <a:highlight>
                  <a:srgbClr val="FFFFFF"/>
                </a:highlight>
              </a:rPr>
              <a:t>Advantages: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1) Allow for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more retail investors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 to participate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2) Help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facilitate Amazon's addition to the Dow Jones Industrial Average 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(fulfills all criteria except for price)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3) Potentially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increase demand for stock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, increasing shares (ex: Apple 2014 - shares have risen ~15%)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&amp; Development 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June 30, 2016: </a:t>
            </a:r>
            <a:r>
              <a:rPr lang="en" sz="1500">
                <a:solidFill>
                  <a:schemeClr val="lt2"/>
                </a:solidFill>
              </a:rPr>
              <a:t>3.88B</a:t>
            </a:r>
            <a:r>
              <a:rPr lang="en" sz="1500">
                <a:solidFill>
                  <a:srgbClr val="999999"/>
                </a:solidFill>
              </a:rPr>
              <a:t> (eBay: 2.88M, Alibaba 610.37M)</a:t>
            </a:r>
          </a:p>
          <a:p>
            <a:pPr marL="457200" lvl="0" indent="-32385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“RCE Residual Cash Earnings measure calculated as cash                                         generated by business less a charge that reflects expected                                                return of the shareholders and lenders for the use of the company’s capital” -Fortuna Advisors</a:t>
            </a:r>
          </a:p>
          <a:p>
            <a:pPr marL="457200" lvl="0" indent="-32385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Basically RCE great for tech bc/ </a:t>
            </a:r>
            <a:r>
              <a:rPr lang="en" sz="1500">
                <a:solidFill>
                  <a:schemeClr val="lt2"/>
                </a:solidFill>
              </a:rPr>
              <a:t>captures growth profitability and asset efficiency</a:t>
            </a:r>
            <a:r>
              <a:rPr lang="en" sz="1500">
                <a:solidFill>
                  <a:srgbClr val="999999"/>
                </a:solidFill>
              </a:rPr>
              <a:t> </a:t>
            </a:r>
          </a:p>
          <a:p>
            <a:pPr marL="457200" lvl="0" indent="-32385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Amazon’s RCE improvement over last three year period was in </a:t>
            </a:r>
            <a:r>
              <a:rPr lang="en" sz="1500">
                <a:solidFill>
                  <a:schemeClr val="lt2"/>
                </a:solidFill>
              </a:rPr>
              <a:t>98% for tech companies, outshining almost every tech company at 300% more growth per dollar of reinvestment</a:t>
            </a:r>
          </a:p>
          <a:p>
            <a:pPr marL="457200" lvl="0" indent="-32385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Not only are growing constantly but making great decisions in what they’re growing in</a:t>
            </a:r>
          </a:p>
        </p:txBody>
      </p:sp>
      <p:pic>
        <p:nvPicPr>
          <p:cNvPr id="370" name="Shape 370" descr="Image result for r &amp; d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175" y="144450"/>
            <a:ext cx="2537825" cy="21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Netflix</a:t>
            </a:r>
            <a:r>
              <a:rPr lang="en"/>
              <a:t> 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4651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Netflix model: </a:t>
            </a:r>
            <a:r>
              <a:rPr lang="en" sz="1700">
                <a:solidFill>
                  <a:srgbClr val="000000"/>
                </a:solidFill>
              </a:rPr>
              <a:t>continue to be subscription based company business has its limits</a:t>
            </a:r>
            <a:r>
              <a:rPr lang="en" sz="1700">
                <a:solidFill>
                  <a:srgbClr val="999999"/>
                </a:solidFill>
              </a:rPr>
              <a:t>, original content and use that to grow, buys out content from domestic companies generate their own content</a:t>
            </a:r>
          </a:p>
          <a:p>
            <a:pPr marL="457200" lvl="0" indent="-33655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1700">
                <a:solidFill>
                  <a:srgbClr val="000000"/>
                </a:solidFill>
              </a:rPr>
              <a:t>True that every quarter they surprise</a:t>
            </a:r>
          </a:p>
          <a:p>
            <a:pPr marL="457200" lvl="0" indent="-33655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Example: Apple fears can’t be innovative anymore, eventually sell iPhones to everyone around the world, no more market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1700">
                <a:solidFill>
                  <a:srgbClr val="000000"/>
                </a:solidFill>
              </a:rPr>
              <a:t>Netflix Time Warner Cable and AT&amp;T, how are you going to compare?</a:t>
            </a:r>
          </a:p>
          <a:p>
            <a:pPr marL="457200" lvl="0" indent="-33655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Amazon=productivity=future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7" name="Shape 377" descr="Image result for netflix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99" y="1090775"/>
            <a:ext cx="3184225" cy="32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subTitle" idx="4294967295"/>
          </p:nvPr>
        </p:nvSpPr>
        <p:spPr>
          <a:xfrm>
            <a:off x="1371598" y="3429000"/>
            <a:ext cx="6400800" cy="457199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4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Heman Matharu &amp; Michael Frohwein</a:t>
            </a:r>
          </a:p>
        </p:txBody>
      </p:sp>
      <p:pic>
        <p:nvPicPr>
          <p:cNvPr id="383" name="Shape 383" descr="http://newsite.odmedia.nl/wp-content/uploads/2015/02/Netflix_Logo_Digital-Video-e14242720189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68" y="762000"/>
            <a:ext cx="7782661" cy="202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1454550" y="2878645"/>
            <a:ext cx="6400800" cy="457199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lang="en" sz="304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Buy 36 Shares @ $12</a:t>
            </a:r>
            <a:r>
              <a:rPr lang="en" sz="304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8.47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1678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Background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298322" marR="0" lvl="0" indent="-707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 segments are global video streaming, and domestic DVD renting in the US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Revenues are derived from a monthly membership fee ($8, $10, or $12)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Streaming library includes licensed video and Netflix's original programming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is releasing an estimated 126 original content in 2016; more than any other company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worldwide (except for Mainland China, Crimea, North Korea and Syria)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69149" y="56875"/>
            <a:ext cx="6987900" cy="15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Market Update 10/28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80150" y="16096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Kat Stevens and Kevin Albagli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150" y="2660925"/>
            <a:ext cx="4867675" cy="24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sz="4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3970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688" y="-108384"/>
            <a:ext cx="9529375" cy="5360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14882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Background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$54 billion market cap; P/E of 343.34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market value of $12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8.47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2.29 billion in revenue and 52 million in net income for Q3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47.5 Million paid members (expected to grow by 1.2 million in Q4)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30% increase in revenue Y/Y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80% increase in net income in 2016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7" y="1110249"/>
            <a:ext cx="8521701" cy="338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457199" y="25299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Stock Price (3 months)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Investment Thesis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is seeing rapid growth in its international streaming business; 50% year to year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increasing its investment in original production, which has already shown to be very successful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company isn't susceptible to a potential recession - people will still spend money to watch videos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75" y="276723"/>
            <a:ext cx="8012700" cy="47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50" y="517948"/>
            <a:ext cx="8465100" cy="41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5160106" y="575200"/>
            <a:ext cx="1996800" cy="216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(In Thousands)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737" y="636878"/>
            <a:ext cx="7064736" cy="372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99" y="118275"/>
            <a:ext cx="4019100" cy="33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187250"/>
            <a:ext cx="4927500" cy="16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8800" y="973350"/>
            <a:ext cx="45465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4500" y="2705100"/>
            <a:ext cx="243839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06349"/>
            <a:ext cx="4978500" cy="16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00" y="238125"/>
            <a:ext cx="3696600" cy="30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5300" y="1263724"/>
            <a:ext cx="4542600" cy="19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2847975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7">
            <a:alphaModFix/>
          </a:blip>
          <a:srcRect l="64" t="3910" r="44568" b="11699"/>
          <a:stretch/>
        </p:blipFill>
        <p:spPr>
          <a:xfrm>
            <a:off x="4572000" y="238124"/>
            <a:ext cx="40132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Original Shows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801" y="3109604"/>
            <a:ext cx="2966198" cy="164337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44958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05179" marR="0" lvl="0" indent="-490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Has won 14 emmys from 75 nominations from shows such as:</a:t>
            </a:r>
          </a:p>
          <a:p>
            <a:pPr marL="758371"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House of Cards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is the New Black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Stranger Things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Jessica Jones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Luke Cage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Daredevil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Making a Murder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 Jack Horseman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Narcos</a:t>
            </a:r>
          </a:p>
          <a:p>
            <a:pPr marL="758371" marR="0" lvl="1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Arrested Development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9151" y="1238250"/>
            <a:ext cx="2742720" cy="16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11700" y="251925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Market Overview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33700" y="1355225"/>
            <a:ext cx="4497600" cy="35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DOW: 18237(</a:t>
            </a:r>
            <a:r>
              <a:rPr lang="en" sz="2800">
                <a:solidFill>
                  <a:srgbClr val="FF0000"/>
                </a:solidFill>
              </a:rPr>
              <a:t>-.115%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S&amp;P 500: 2139(</a:t>
            </a:r>
            <a:r>
              <a:rPr lang="en" sz="2800">
                <a:solidFill>
                  <a:srgbClr val="FF0000"/>
                </a:solidFill>
              </a:rPr>
              <a:t>-.696%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Nasdaq: 5231(</a:t>
            </a:r>
            <a:r>
              <a:rPr lang="en" sz="2800">
                <a:solidFill>
                  <a:srgbClr val="FF0000"/>
                </a:solidFill>
              </a:rPr>
              <a:t>-1.36%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Russell 2000:1194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(</a:t>
            </a:r>
            <a:r>
              <a:rPr lang="en" sz="2800">
                <a:solidFill>
                  <a:srgbClr val="FF0000"/>
                </a:solidFill>
              </a:rPr>
              <a:t>-2.85%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577925" y="1355225"/>
            <a:ext cx="4254300" cy="31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10 Year: 1.850%(</a:t>
            </a:r>
            <a:r>
              <a:rPr lang="en" sz="2800">
                <a:solidFill>
                  <a:srgbClr val="38761D"/>
                </a:solidFill>
              </a:rPr>
              <a:t>+.11%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Oil: $49.47 (</a:t>
            </a:r>
            <a:r>
              <a:rPr lang="en" sz="2800">
                <a:solidFill>
                  <a:srgbClr val="FF0000"/>
                </a:solidFill>
              </a:rPr>
              <a:t>-$1.20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Gold: $1273(</a:t>
            </a:r>
            <a:r>
              <a:rPr lang="en" sz="2800">
                <a:solidFill>
                  <a:srgbClr val="38761D"/>
                </a:solidFill>
              </a:rPr>
              <a:t>+.474%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WSJ dollar index: 88.86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(</a:t>
            </a:r>
            <a:r>
              <a:rPr lang="en" sz="2800">
                <a:solidFill>
                  <a:srgbClr val="38761D"/>
                </a:solidFill>
              </a:rPr>
              <a:t>+.373%</a:t>
            </a:r>
            <a:r>
              <a:rPr lang="en" sz="2800">
                <a:solidFill>
                  <a:srgbClr val="595959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96203"/>
            <a:ext cx="8381999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Amazon isn't as great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429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Missed earning estimates for the last quarter by 33%; lowered Q4 revenue guidance too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to struggle during holiday season and beyond due to high costs of its retail business and related investments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susceptible to economy because large portion of revenue comes from consumer spending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INTERVIEW QUESTION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11700" y="403100"/>
            <a:ext cx="8520600" cy="9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Economic Releases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12225" y="1579325"/>
            <a:ext cx="8152800" cy="302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PMI Manufacturing flash: 53.2   (51.4 September)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New Home Sales: 593k (575k August)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Jobless Claims: 258k (261k prior week)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GDP report 3rd quarter: 2.9% yoy (1.4% Q2)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11700" y="3711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In The News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29075" y="918250"/>
            <a:ext cx="8520600" cy="26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FOMC meeting Nov 1-2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Austria issues 70 year bond (1.53% yield)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    Note: US 30 yr. 2.60%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Opec meeting Nov 30th, 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U.S Presidential Election in under two weeks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2972250" y="4187075"/>
            <a:ext cx="31995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FFFFFF"/>
                </a:solidFill>
              </a:rPr>
              <a:t>Benchmarks’ Reaction 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850" y="1168787"/>
            <a:ext cx="7236850" cy="28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Big Things in Earnings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46450" y="1067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Tesla</a:t>
            </a:r>
            <a:r>
              <a:rPr lang="en" sz="2000">
                <a:solidFill>
                  <a:srgbClr val="595959"/>
                </a:solidFill>
              </a:rPr>
              <a:t>: </a:t>
            </a:r>
            <a:r>
              <a:rPr lang="en" sz="2000">
                <a:solidFill>
                  <a:srgbClr val="6AA84F"/>
                </a:solidFill>
              </a:rPr>
              <a:t>Finally broke positive after 12 straight quarters of negative profits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Under Armour: </a:t>
            </a:r>
            <a:r>
              <a:rPr lang="en" sz="2000">
                <a:solidFill>
                  <a:srgbClr val="595959"/>
                </a:solidFill>
              </a:rPr>
              <a:t>Beat earnings estimates, </a:t>
            </a:r>
            <a:r>
              <a:rPr lang="en" sz="2000">
                <a:solidFill>
                  <a:srgbClr val="FF0000"/>
                </a:solidFill>
              </a:rPr>
              <a:t>but share price dropped 13% after expected growth for 2017 significantly dropped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Apple</a:t>
            </a:r>
            <a:r>
              <a:rPr lang="en" sz="2000">
                <a:solidFill>
                  <a:srgbClr val="595959"/>
                </a:solidFill>
              </a:rPr>
              <a:t>: </a:t>
            </a:r>
            <a:r>
              <a:rPr lang="en" sz="2000">
                <a:solidFill>
                  <a:srgbClr val="FF0000"/>
                </a:solidFill>
              </a:rPr>
              <a:t>Decline in revenue and profit, slumped after hours, affected S&amp;P 500 and Nasdaq (market-capitalization weighted)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AT&amp;T and Time Warner Get Cozy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553075" y="928400"/>
            <a:ext cx="81675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AT&amp;T buying Time Warner for $85.4 billion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Slowing wireless subscriber growth→ increasing value per user instead of users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Bought DirecTV last year, Time Warner provides content (CNN, TNT, HBO)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73763"/>
                </a:solidFill>
              </a:rPr>
              <a:t>Hurdles:</a:t>
            </a:r>
            <a:r>
              <a:rPr lang="en" sz="1800">
                <a:solidFill>
                  <a:srgbClr val="073763"/>
                </a:solidFill>
              </a:rPr>
              <a:t> 1) Political: Trump vowed to block the deal, Clinton is under pressure to be more aggressive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2) DoJ: AT&amp;T has content and distribution, but Comcast acquired NBCUniversal in 2011 in a similar deal 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3) FCC: Could direct a deal to the Administrative Law Judge, almost no deals survive the ALJ process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625" y="-1650"/>
            <a:ext cx="2708475" cy="15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Microsoft Office PowerPoint</Application>
  <PresentationFormat>On-screen Show (16:9)</PresentationFormat>
  <Paragraphs>167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slate</vt:lpstr>
      <vt:lpstr>luxe</vt:lpstr>
      <vt:lpstr>Office Theme</vt:lpstr>
      <vt:lpstr>INVESTMENT CLUB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AMAZON VS NETFLIX </vt:lpstr>
      <vt:lpstr>Battle of the Stocks: Amazon.com Inc (AMZN) Buy: 6 Shares @$781.90</vt:lpstr>
      <vt:lpstr>Company Breakdown</vt:lpstr>
      <vt:lpstr>Amazon marketplace</vt:lpstr>
      <vt:lpstr>Amazon Prime</vt:lpstr>
      <vt:lpstr>Amazon Web Services (AWS)</vt:lpstr>
      <vt:lpstr>PowerPoint Presentation</vt:lpstr>
      <vt:lpstr>CEO</vt:lpstr>
      <vt:lpstr>Amazon Third Quarter Earnings and Forward Guidance</vt:lpstr>
      <vt:lpstr>Financial Statistics</vt:lpstr>
      <vt:lpstr> Operating income is main metric we use to evaluate company’s profit realized from business operations after deducting operating expenses</vt:lpstr>
      <vt:lpstr>Free Cash Flow: measures a company’s financial performance, meaning operating cash flow minus capital expenditures</vt:lpstr>
      <vt:lpstr>PowerPoint Presentation</vt:lpstr>
      <vt:lpstr>EV(enterprise value)/EBITDA(earnings before investment, taxes, depreciation, amortization) good measure for operating income, which is arguably the most important way to realize company’s profit, higher is better</vt:lpstr>
      <vt:lpstr>Great Company, Why Don’t They Make Any Money?</vt:lpstr>
      <vt:lpstr>Stock Split</vt:lpstr>
      <vt:lpstr>Research &amp; Development </vt:lpstr>
      <vt:lpstr>Netflix </vt:lpstr>
      <vt:lpstr>PowerPoint Presentation</vt:lpstr>
      <vt:lpstr>Company Background</vt:lpstr>
      <vt:lpstr>PowerPoint Presentation</vt:lpstr>
      <vt:lpstr>Company Background</vt:lpstr>
      <vt:lpstr>PowerPoint Presentation</vt:lpstr>
      <vt:lpstr>Investment 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Netflix Original Shows</vt:lpstr>
      <vt:lpstr>PowerPoint Presentation</vt:lpstr>
      <vt:lpstr>Why Amazon isn't as great</vt:lpstr>
      <vt:lpstr>INTERVIEW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CLUB</dc:title>
  <dc:creator>Kat Stevens</dc:creator>
  <cp:lastModifiedBy>Earl Stevens</cp:lastModifiedBy>
  <cp:revision>1</cp:revision>
  <dcterms:modified xsi:type="dcterms:W3CDTF">2016-10-28T16:12:49Z</dcterms:modified>
</cp:coreProperties>
</file>