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3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BEB1281-C7F7-4553-9270-DB042A04DF0A}">
  <a:tblStyle styleId="{2BEB1281-C7F7-4553-9270-DB042A04DF0A}"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56"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2889224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nvestopedia.com/terms/s/sp500.asp"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bloomberg.com/news/articles/2016-09-21/quicktake-q-a-what-s-a-yield-curve-and-why-s-boj-targeting-i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http://www.investopedia.com/terms/s/sp500.asp</a:t>
            </a:r>
          </a:p>
          <a:p>
            <a:pPr lvl="0" rtl="0">
              <a:spcBef>
                <a:spcPts val="0"/>
              </a:spcBef>
              <a:buNone/>
            </a:pPr>
            <a:r>
              <a:rPr lang="en"/>
              <a:t>http://www.cnbc.com/2016/08/22/the-sp-500s-new-sector-could-be-a-really-big-deal.html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http://www.investopedia.com/terms/d/djia.asp</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http://www.investopedia.com/terms/a/a-shares.asp</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http://www.bloomberg.com/news/articles/2016-09-21/quicktake-q-a-what-s-a-yield-curve-and-why-s-boj-targeting-it</a:t>
            </a:r>
          </a:p>
          <a:p>
            <a:pPr lvl="0">
              <a:spcBef>
                <a:spcPts val="0"/>
              </a:spcBef>
              <a:buNone/>
            </a:pPr>
            <a:r>
              <a:rPr lang="en"/>
              <a:t>YAAAAAASSSSSS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4278300" y="2751162"/>
            <a:ext cx="587400" cy="0"/>
          </a:xfrm>
          <a:prstGeom prst="straightConnector1">
            <a:avLst/>
          </a:prstGeom>
          <a:noFill/>
          <a:ln w="76200" cap="flat" cmpd="sng">
            <a:solidFill>
              <a:schemeClr val="dk1"/>
            </a:solidFill>
            <a:prstDash val="solid"/>
            <a:round/>
            <a:headEnd type="none" w="med" len="med"/>
            <a:tailEnd type="none" w="med" len="med"/>
          </a:ln>
        </p:spPr>
      </p:cxnSp>
      <p:sp>
        <p:nvSpPr>
          <p:cNvPr id="11" name="Shape 11"/>
          <p:cNvSpPr txBox="1">
            <a:spLocks noGrp="1"/>
          </p:cNvSpPr>
          <p:nvPr>
            <p:ph type="ctrTitle"/>
          </p:nvPr>
        </p:nvSpPr>
        <p:spPr>
          <a:xfrm>
            <a:off x="311700" y="595975"/>
            <a:ext cx="8520600" cy="19578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2" name="Shape 12"/>
          <p:cNvSpPr txBox="1">
            <a:spLocks noGrp="1"/>
          </p:cNvSpPr>
          <p:nvPr>
            <p:ph type="subTitle" idx="1"/>
          </p:nvPr>
        </p:nvSpPr>
        <p:spPr>
          <a:xfrm>
            <a:off x="311700" y="3165823"/>
            <a:ext cx="8520600" cy="733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167925"/>
            <a:ext cx="8520600" cy="1980000"/>
          </a:xfrm>
          <a:prstGeom prst="rect">
            <a:avLst/>
          </a:prstGeom>
        </p:spPr>
        <p:txBody>
          <a:bodyPr lIns="91425" tIns="91425" rIns="91425" bIns="91425" anchor="ctr" anchorCtr="0"/>
          <a:lstStyle>
            <a:lvl1pPr lvl="0" algn="ctr">
              <a:spcBef>
                <a:spcPts val="0"/>
              </a:spcBef>
              <a:buClr>
                <a:schemeClr val="dk1"/>
              </a:buClr>
              <a:buSzPct val="100000"/>
              <a:defRPr sz="11000">
                <a:solidFill>
                  <a:schemeClr val="dk1"/>
                </a:solidFill>
              </a:defRPr>
            </a:lvl1pPr>
            <a:lvl2pPr lvl="1" algn="ctr">
              <a:spcBef>
                <a:spcPts val="0"/>
              </a:spcBef>
              <a:buClr>
                <a:schemeClr val="dk1"/>
              </a:buClr>
              <a:buSzPct val="100000"/>
              <a:defRPr sz="11000">
                <a:solidFill>
                  <a:schemeClr val="dk1"/>
                </a:solidFill>
              </a:defRPr>
            </a:lvl2pPr>
            <a:lvl3pPr lvl="2" algn="ctr">
              <a:spcBef>
                <a:spcPts val="0"/>
              </a:spcBef>
              <a:buClr>
                <a:schemeClr val="dk1"/>
              </a:buClr>
              <a:buSzPct val="100000"/>
              <a:defRPr sz="11000">
                <a:solidFill>
                  <a:schemeClr val="dk1"/>
                </a:solidFill>
              </a:defRPr>
            </a:lvl3pPr>
            <a:lvl4pPr lvl="3" algn="ctr">
              <a:spcBef>
                <a:spcPts val="0"/>
              </a:spcBef>
              <a:buClr>
                <a:schemeClr val="dk1"/>
              </a:buClr>
              <a:buSzPct val="100000"/>
              <a:defRPr sz="11000">
                <a:solidFill>
                  <a:schemeClr val="dk1"/>
                </a:solidFill>
              </a:defRPr>
            </a:lvl4pPr>
            <a:lvl5pPr lvl="4" algn="ctr">
              <a:spcBef>
                <a:spcPts val="0"/>
              </a:spcBef>
              <a:buClr>
                <a:schemeClr val="dk1"/>
              </a:buClr>
              <a:buSzPct val="100000"/>
              <a:defRPr sz="11000">
                <a:solidFill>
                  <a:schemeClr val="dk1"/>
                </a:solidFill>
              </a:defRPr>
            </a:lvl5pPr>
            <a:lvl6pPr lvl="5" algn="ctr">
              <a:spcBef>
                <a:spcPts val="0"/>
              </a:spcBef>
              <a:buClr>
                <a:schemeClr val="dk1"/>
              </a:buClr>
              <a:buSzPct val="100000"/>
              <a:defRPr sz="11000">
                <a:solidFill>
                  <a:schemeClr val="dk1"/>
                </a:solidFill>
              </a:defRPr>
            </a:lvl6pPr>
            <a:lvl7pPr lvl="6" algn="ctr">
              <a:spcBef>
                <a:spcPts val="0"/>
              </a:spcBef>
              <a:buClr>
                <a:schemeClr val="dk1"/>
              </a:buClr>
              <a:buSzPct val="100000"/>
              <a:defRPr sz="11000">
                <a:solidFill>
                  <a:schemeClr val="dk1"/>
                </a:solidFill>
              </a:defRPr>
            </a:lvl7pPr>
            <a:lvl8pPr lvl="7" algn="ctr">
              <a:spcBef>
                <a:spcPts val="0"/>
              </a:spcBef>
              <a:buClr>
                <a:schemeClr val="dk1"/>
              </a:buClr>
              <a:buSzPct val="100000"/>
              <a:defRPr sz="11000">
                <a:solidFill>
                  <a:schemeClr val="dk1"/>
                </a:solidFill>
              </a:defRPr>
            </a:lvl8pPr>
            <a:lvl9pPr lvl="8" algn="ctr">
              <a:spcBef>
                <a:spcPts val="0"/>
              </a:spcBef>
              <a:buClr>
                <a:schemeClr val="dk1"/>
              </a:buClr>
              <a:buSzPct val="100000"/>
              <a:defRPr sz="11000">
                <a:solidFill>
                  <a:schemeClr val="dk1"/>
                </a:solidFill>
              </a:defRPr>
            </a:lvl9pPr>
          </a:lstStyle>
          <a:p>
            <a:endParaRPr/>
          </a:p>
        </p:txBody>
      </p:sp>
      <p:sp>
        <p:nvSpPr>
          <p:cNvPr id="48" name="Shape 48"/>
          <p:cNvSpPr txBox="1">
            <a:spLocks noGrp="1"/>
          </p:cNvSpPr>
          <p:nvPr>
            <p:ph type="body" idx="1"/>
          </p:nvPr>
        </p:nvSpPr>
        <p:spPr>
          <a:xfrm>
            <a:off x="311700" y="32242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58" name="Shape 58"/>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800"/>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62" name="Shape 6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5" name="Shape 65"/>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6" name="Shape 6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9" name="Shape 69"/>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70" name="Shape 70"/>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71" name="Shape 7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77" name="Shape 77"/>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78" name="Shape 7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81" name="Shape 8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82"/>
        <p:cNvGrpSpPr/>
        <p:nvPr/>
      </p:nvGrpSpPr>
      <p:grpSpPr>
        <a:xfrm>
          <a:off x="0" y="0"/>
          <a:ext cx="0" cy="0"/>
          <a:chOff x="0" y="0"/>
          <a:chExt cx="0" cy="0"/>
        </a:xfrm>
      </p:grpSpPr>
      <p:sp>
        <p:nvSpPr>
          <p:cNvPr id="83" name="Shape 83"/>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84" name="Shape 84"/>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85" name="Shape 85"/>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86" name="Shape 86"/>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311700" y="2480550"/>
            <a:ext cx="8114400" cy="2445900"/>
          </a:xfrm>
          <a:prstGeom prst="rect">
            <a:avLst/>
          </a:prstGeom>
        </p:spPr>
        <p:txBody>
          <a:bodyPr lIns="91425" tIns="91425" rIns="91425" bIns="91425" anchor="b" anchorCtr="0"/>
          <a:lstStyle>
            <a:lvl1pPr lvl="0">
              <a:spcBef>
                <a:spcPts val="0"/>
              </a:spcBef>
              <a:buClr>
                <a:schemeClr val="lt1"/>
              </a:buClr>
              <a:buSzPct val="100000"/>
              <a:defRPr sz="6800">
                <a:solidFill>
                  <a:schemeClr val="lt1"/>
                </a:solidFill>
              </a:defRPr>
            </a:lvl1pPr>
            <a:lvl2pPr lvl="1">
              <a:spcBef>
                <a:spcPts val="0"/>
              </a:spcBef>
              <a:buClr>
                <a:schemeClr val="lt1"/>
              </a:buClr>
              <a:buSzPct val="100000"/>
              <a:defRPr sz="6800">
                <a:solidFill>
                  <a:schemeClr val="lt1"/>
                </a:solidFill>
              </a:defRPr>
            </a:lvl2pPr>
            <a:lvl3pPr lvl="2">
              <a:spcBef>
                <a:spcPts val="0"/>
              </a:spcBef>
              <a:buClr>
                <a:schemeClr val="lt1"/>
              </a:buClr>
              <a:buSzPct val="100000"/>
              <a:defRPr sz="6800">
                <a:solidFill>
                  <a:schemeClr val="lt1"/>
                </a:solidFill>
              </a:defRPr>
            </a:lvl3pPr>
            <a:lvl4pPr lvl="3">
              <a:spcBef>
                <a:spcPts val="0"/>
              </a:spcBef>
              <a:buClr>
                <a:schemeClr val="lt1"/>
              </a:buClr>
              <a:buSzPct val="100000"/>
              <a:defRPr sz="6800">
                <a:solidFill>
                  <a:schemeClr val="lt1"/>
                </a:solidFill>
              </a:defRPr>
            </a:lvl4pPr>
            <a:lvl5pPr lvl="4">
              <a:spcBef>
                <a:spcPts val="0"/>
              </a:spcBef>
              <a:buClr>
                <a:schemeClr val="lt1"/>
              </a:buClr>
              <a:buSzPct val="100000"/>
              <a:defRPr sz="6800">
                <a:solidFill>
                  <a:schemeClr val="lt1"/>
                </a:solidFill>
              </a:defRPr>
            </a:lvl5pPr>
            <a:lvl6pPr lvl="5">
              <a:spcBef>
                <a:spcPts val="0"/>
              </a:spcBef>
              <a:buClr>
                <a:schemeClr val="lt1"/>
              </a:buClr>
              <a:buSzPct val="100000"/>
              <a:defRPr sz="6800">
                <a:solidFill>
                  <a:schemeClr val="lt1"/>
                </a:solidFill>
              </a:defRPr>
            </a:lvl6pPr>
            <a:lvl7pPr lvl="6">
              <a:spcBef>
                <a:spcPts val="0"/>
              </a:spcBef>
              <a:buClr>
                <a:schemeClr val="lt1"/>
              </a:buClr>
              <a:buSzPct val="100000"/>
              <a:defRPr sz="6800">
                <a:solidFill>
                  <a:schemeClr val="lt1"/>
                </a:solidFill>
              </a:defRPr>
            </a:lvl7pPr>
            <a:lvl8pPr lvl="7">
              <a:spcBef>
                <a:spcPts val="0"/>
              </a:spcBef>
              <a:buClr>
                <a:schemeClr val="lt1"/>
              </a:buClr>
              <a:buSzPct val="100000"/>
              <a:defRPr sz="6800">
                <a:solidFill>
                  <a:schemeClr val="lt1"/>
                </a:solidFill>
              </a:defRPr>
            </a:lvl8pPr>
            <a:lvl9pPr lvl="8">
              <a:spcBef>
                <a:spcPts val="0"/>
              </a:spcBef>
              <a:buClr>
                <a:schemeClr val="lt1"/>
              </a:buClr>
              <a:buSzPct val="100000"/>
              <a:defRPr sz="6800">
                <a:solidFill>
                  <a:schemeClr val="lt1"/>
                </a:solidFill>
              </a:defRPr>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aption">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90" name="Shape 9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ig number">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93" name="Shape 93"/>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94" name="Shape 9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5"/>
        <p:cNvGrpSpPr/>
        <p:nvPr/>
      </p:nvGrpSpPr>
      <p:grpSpPr>
        <a:xfrm>
          <a:off x="0" y="0"/>
          <a:ext cx="0" cy="0"/>
          <a:chOff x="0" y="0"/>
          <a:chExt cx="0" cy="0"/>
        </a:xfrm>
      </p:grpSpPr>
      <p:sp>
        <p:nvSpPr>
          <p:cNvPr id="96" name="Shape 9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6318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1" name="Shape 31"/>
          <p:cNvSpPr txBox="1">
            <a:spLocks noGrp="1"/>
          </p:cNvSpPr>
          <p:nvPr>
            <p:ph type="body" idx="1"/>
          </p:nvPr>
        </p:nvSpPr>
        <p:spPr>
          <a:xfrm>
            <a:off x="311700" y="1490875"/>
            <a:ext cx="2808000" cy="30780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838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375599"/>
            <a:ext cx="4045200" cy="15519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0" name="Shape 40"/>
          <p:cNvSpPr txBox="1">
            <a:spLocks noGrp="1"/>
          </p:cNvSpPr>
          <p:nvPr>
            <p:ph type="subTitle" idx="1"/>
          </p:nvPr>
        </p:nvSpPr>
        <p:spPr>
          <a:xfrm>
            <a:off x="265500" y="2981125"/>
            <a:ext cx="4045200" cy="1345499"/>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roxima Nova"/>
              <a:defRPr sz="1800">
                <a:solidFill>
                  <a:schemeClr val="dk2"/>
                </a:solidFill>
                <a:latin typeface="Proxima Nova"/>
                <a:ea typeface="Proxima Nova"/>
                <a:cs typeface="Proxima Nova"/>
                <a:sym typeface="Proxima Nova"/>
              </a:defRPr>
            </a:lvl1pPr>
            <a:lvl2pPr lvl="1">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2pPr>
            <a:lvl3pPr lvl="2">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3pPr>
            <a:lvl4pPr lvl="3">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4pPr>
            <a:lvl5pPr lvl="4">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5pPr>
            <a:lvl6pPr lvl="5">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6pPr>
            <a:lvl7pPr lvl="6">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7pPr>
            <a:lvl8pPr lvl="7">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8pPr>
            <a:lvl9pPr lvl="8">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endParaRPr lang="en" sz="1000">
              <a:solidFill>
                <a:schemeClr val="dk2"/>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54" name="Shape 54"/>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defRPr sz="1800">
                <a:solidFill>
                  <a:schemeClr val="dk2"/>
                </a:solidFill>
              </a:defRPr>
            </a:lvl1pPr>
            <a:lvl2pPr lvl="1" rtl="0">
              <a:lnSpc>
                <a:spcPct val="115000"/>
              </a:lnSpc>
              <a:spcBef>
                <a:spcPts val="0"/>
              </a:spcBef>
              <a:spcAft>
                <a:spcPts val="1600"/>
              </a:spcAft>
              <a:buClr>
                <a:schemeClr val="dk2"/>
              </a:buClr>
              <a:defRPr>
                <a:solidFill>
                  <a:schemeClr val="dk2"/>
                </a:solidFill>
              </a:defRPr>
            </a:lvl2pPr>
            <a:lvl3pPr lvl="2" rtl="0">
              <a:lnSpc>
                <a:spcPct val="115000"/>
              </a:lnSpc>
              <a:spcBef>
                <a:spcPts val="0"/>
              </a:spcBef>
              <a:spcAft>
                <a:spcPts val="1600"/>
              </a:spcAft>
              <a:buClr>
                <a:schemeClr val="dk2"/>
              </a:buClr>
              <a:defRPr>
                <a:solidFill>
                  <a:schemeClr val="dk2"/>
                </a:solidFill>
              </a:defRPr>
            </a:lvl3pPr>
            <a:lvl4pPr lvl="3" rtl="0">
              <a:lnSpc>
                <a:spcPct val="115000"/>
              </a:lnSpc>
              <a:spcBef>
                <a:spcPts val="0"/>
              </a:spcBef>
              <a:spcAft>
                <a:spcPts val="1600"/>
              </a:spcAft>
              <a:buClr>
                <a:schemeClr val="dk2"/>
              </a:buClr>
              <a:defRPr>
                <a:solidFill>
                  <a:schemeClr val="dk2"/>
                </a:solidFill>
              </a:defRPr>
            </a:lvl4pPr>
            <a:lvl5pPr lvl="4" rtl="0">
              <a:lnSpc>
                <a:spcPct val="115000"/>
              </a:lnSpc>
              <a:spcBef>
                <a:spcPts val="0"/>
              </a:spcBef>
              <a:spcAft>
                <a:spcPts val="1600"/>
              </a:spcAft>
              <a:buClr>
                <a:schemeClr val="dk2"/>
              </a:buClr>
              <a:defRPr>
                <a:solidFill>
                  <a:schemeClr val="dk2"/>
                </a:solidFill>
              </a:defRPr>
            </a:lvl5pPr>
            <a:lvl6pPr lvl="5" rtl="0">
              <a:lnSpc>
                <a:spcPct val="115000"/>
              </a:lnSpc>
              <a:spcBef>
                <a:spcPts val="0"/>
              </a:spcBef>
              <a:spcAft>
                <a:spcPts val="1600"/>
              </a:spcAft>
              <a:buClr>
                <a:schemeClr val="dk2"/>
              </a:buClr>
              <a:defRPr>
                <a:solidFill>
                  <a:schemeClr val="dk2"/>
                </a:solidFill>
              </a:defRPr>
            </a:lvl6pPr>
            <a:lvl7pPr lvl="6" rtl="0">
              <a:lnSpc>
                <a:spcPct val="115000"/>
              </a:lnSpc>
              <a:spcBef>
                <a:spcPts val="0"/>
              </a:spcBef>
              <a:spcAft>
                <a:spcPts val="1600"/>
              </a:spcAft>
              <a:buClr>
                <a:schemeClr val="dk2"/>
              </a:buClr>
              <a:defRPr>
                <a:solidFill>
                  <a:schemeClr val="dk2"/>
                </a:solidFill>
              </a:defRPr>
            </a:lvl7pPr>
            <a:lvl8pPr lvl="7" rtl="0">
              <a:lnSpc>
                <a:spcPct val="115000"/>
              </a:lnSpc>
              <a:spcBef>
                <a:spcPts val="0"/>
              </a:spcBef>
              <a:spcAft>
                <a:spcPts val="1600"/>
              </a:spcAft>
              <a:buClr>
                <a:schemeClr val="dk2"/>
              </a:buClr>
              <a:defRPr>
                <a:solidFill>
                  <a:schemeClr val="dk2"/>
                </a:solidFill>
              </a:defRPr>
            </a:lvl8pPr>
            <a:lvl9pPr lvl="8" rtl="0">
              <a:lnSpc>
                <a:spcPct val="115000"/>
              </a:lnSpc>
              <a:spcBef>
                <a:spcPts val="0"/>
              </a:spcBef>
              <a:spcAft>
                <a:spcPts val="1600"/>
              </a:spcAft>
              <a:buClr>
                <a:schemeClr val="dk2"/>
              </a:buClr>
              <a:defRPr>
                <a:solidFill>
                  <a:schemeClr val="dk2"/>
                </a:solidFill>
              </a:defRPr>
            </a:lvl9pPr>
          </a:lstStyle>
          <a:p>
            <a:endParaRPr/>
          </a:p>
        </p:txBody>
      </p:sp>
      <p:sp>
        <p:nvSpPr>
          <p:cNvPr id="55" name="Shape 55"/>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311700" y="595975"/>
            <a:ext cx="8520600" cy="1957800"/>
          </a:xfrm>
          <a:prstGeom prst="rect">
            <a:avLst/>
          </a:prstGeom>
        </p:spPr>
        <p:txBody>
          <a:bodyPr lIns="91425" tIns="91425" rIns="91425" bIns="91425" anchor="b" anchorCtr="0">
            <a:noAutofit/>
          </a:bodyPr>
          <a:lstStyle/>
          <a:p>
            <a:pPr lvl="0">
              <a:spcBef>
                <a:spcPts val="0"/>
              </a:spcBef>
              <a:buNone/>
            </a:pPr>
            <a:r>
              <a:rPr lang="en"/>
              <a:t>Investment Club</a:t>
            </a:r>
          </a:p>
        </p:txBody>
      </p:sp>
      <p:sp>
        <p:nvSpPr>
          <p:cNvPr id="102" name="Shape 102"/>
          <p:cNvSpPr txBox="1">
            <a:spLocks noGrp="1"/>
          </p:cNvSpPr>
          <p:nvPr>
            <p:ph type="subTitle" idx="1"/>
          </p:nvPr>
        </p:nvSpPr>
        <p:spPr>
          <a:xfrm>
            <a:off x="311700" y="3165823"/>
            <a:ext cx="8520600" cy="733500"/>
          </a:xfrm>
          <a:prstGeom prst="rect">
            <a:avLst/>
          </a:prstGeom>
        </p:spPr>
        <p:txBody>
          <a:bodyPr lIns="91425" tIns="91425" rIns="91425" bIns="91425" anchor="t" anchorCtr="0">
            <a:noAutofit/>
          </a:bodyPr>
          <a:lstStyle/>
          <a:p>
            <a:pPr lvl="0">
              <a:spcBef>
                <a:spcPts val="0"/>
              </a:spcBef>
              <a:buNone/>
            </a:pPr>
            <a:r>
              <a:rPr lang="en"/>
              <a:t>September 23rd,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Standard &amp; Poor’s 500 (S&amp;P 500)</a:t>
            </a:r>
          </a:p>
        </p:txBody>
      </p:sp>
      <p:sp>
        <p:nvSpPr>
          <p:cNvPr id="162" name="Shape 16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Regarded as most accurate gauge of Large Cap U.S. Stocks </a:t>
            </a:r>
          </a:p>
          <a:p>
            <a:pPr marL="457200" lvl="0" indent="-228600" rtl="0">
              <a:spcBef>
                <a:spcPts val="0"/>
              </a:spcBef>
            </a:pPr>
            <a:r>
              <a:rPr lang="en"/>
              <a:t>Index of 500 Stocks</a:t>
            </a:r>
          </a:p>
          <a:p>
            <a:pPr marL="457200" lvl="0" indent="-228600" rtl="0">
              <a:spcBef>
                <a:spcPts val="0"/>
              </a:spcBef>
            </a:pPr>
            <a:r>
              <a:rPr lang="en"/>
              <a:t>Weight:  Market Value</a:t>
            </a:r>
          </a:p>
          <a:p>
            <a:pPr marL="457200" lvl="0" indent="-228600" rtl="0">
              <a:spcBef>
                <a:spcPts val="0"/>
              </a:spcBef>
            </a:pPr>
            <a:r>
              <a:rPr lang="en"/>
              <a:t>Passive investment opportunities in the S&amp;P include Vanguard S&amp;P 500 ETF, the SPDR S&amp;P 500 ETF or iShares S&amp;P 500 Index ETF</a:t>
            </a:r>
            <a:br>
              <a:rPr lang="en"/>
            </a:br>
            <a:r>
              <a:rPr lang="en"/>
              <a:t/>
            </a:r>
            <a:br>
              <a:rPr lang="en"/>
            </a:br>
            <a:endParaRPr lang="en"/>
          </a:p>
        </p:txBody>
      </p:sp>
      <p:pic>
        <p:nvPicPr>
          <p:cNvPr id="163" name="Shape 163"/>
          <p:cNvPicPr preferRelativeResize="0"/>
          <p:nvPr/>
        </p:nvPicPr>
        <p:blipFill>
          <a:blip r:embed="rId3">
            <a:alphaModFix/>
          </a:blip>
          <a:stretch>
            <a:fillRect/>
          </a:stretch>
        </p:blipFill>
        <p:spPr>
          <a:xfrm>
            <a:off x="1449125" y="2835325"/>
            <a:ext cx="6481549" cy="20622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Dow Jones Industrial Average (DJIA)</a:t>
            </a:r>
          </a:p>
        </p:txBody>
      </p:sp>
      <p:sp>
        <p:nvSpPr>
          <p:cNvPr id="169" name="Shape 16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Initiated in 1882</a:t>
            </a:r>
          </a:p>
          <a:p>
            <a:pPr marL="457200" lvl="0" indent="-228600" rtl="0">
              <a:spcBef>
                <a:spcPts val="0"/>
              </a:spcBef>
            </a:pPr>
            <a:r>
              <a:rPr lang="en"/>
              <a:t>Price weighted average of 30 stocks on the NYSE</a:t>
            </a:r>
          </a:p>
          <a:p>
            <a:pPr marL="457200" lvl="0" indent="-228600" rtl="0">
              <a:spcBef>
                <a:spcPts val="0"/>
              </a:spcBef>
            </a:pPr>
            <a:r>
              <a:rPr lang="en"/>
              <a:t>Includes companies such as General Electric Company, the Walt Disney Company, Exxon Mobil Corporation and Microsoft Corporation</a:t>
            </a:r>
          </a:p>
          <a:p>
            <a:pPr lvl="0">
              <a:spcBef>
                <a:spcPts val="0"/>
              </a:spcBef>
              <a:buNone/>
            </a:pPr>
            <a:r>
              <a:rPr lang="en"/>
              <a:t/>
            </a:r>
            <a:br>
              <a:rPr lang="en"/>
            </a:br>
            <a:r>
              <a:rPr lang="en"/>
              <a:t/>
            </a:r>
            <a:br>
              <a:rPr lang="en"/>
            </a:br>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NASDAQ Composite</a:t>
            </a:r>
          </a:p>
        </p:txBody>
      </p:sp>
      <p:sp>
        <p:nvSpPr>
          <p:cNvPr id="175" name="Shape 17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Market cap weighted index of approximately 3,000 stocks</a:t>
            </a:r>
          </a:p>
          <a:p>
            <a:pPr marL="457200" lvl="0" indent="-228600" rtl="0">
              <a:spcBef>
                <a:spcPts val="0"/>
              </a:spcBef>
            </a:pPr>
            <a:r>
              <a:rPr lang="en"/>
              <a:t>Includes all Nasdaq-listed stocks that are not derivatives, preferred shares, funds, exchange-traded funds (ETFs) or debenture securities</a:t>
            </a:r>
          </a:p>
          <a:p>
            <a:pPr marL="457200" lvl="0" indent="-228600">
              <a:spcBef>
                <a:spcPts val="0"/>
              </a:spcBef>
            </a:pPr>
            <a:r>
              <a:rPr lang="en"/>
              <a:t>Not limited to U.S. based companies</a:t>
            </a:r>
            <a:br>
              <a:rPr lang="en"/>
            </a:br>
            <a:r>
              <a:rPr lang="en"/>
              <a:t/>
            </a:r>
            <a:br>
              <a:rPr lang="en"/>
            </a:br>
            <a:endParaRPr lang="e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Nikkei 225 </a:t>
            </a:r>
          </a:p>
        </p:txBody>
      </p:sp>
      <p:sp>
        <p:nvSpPr>
          <p:cNvPr id="181" name="Shape 18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Price-weighted index comprised of Japan's top 225 blue-chip companies traded on the Tokyo Stock Exchange</a:t>
            </a:r>
          </a:p>
          <a:p>
            <a:pPr marL="457200" lvl="0" indent="-228600">
              <a:spcBef>
                <a:spcPts val="0"/>
              </a:spcBef>
            </a:pPr>
            <a:r>
              <a:rPr lang="en"/>
              <a:t>Big Names: Canon Inc. (CAJ), Panasonic Corp. (PCRFY), Pioneer Corp., Sharp Corp., Sony Corp. (SNE), Nissan Motor Co. (NSANY), Toyota Motor Corp. (TM), Mitsubishi Motor Corp., Mazda Motor Corp. (MZDAY) and Honda Motor Co. (HMC).</a:t>
            </a:r>
            <a:br>
              <a:rPr lang="en"/>
            </a:br>
            <a:r>
              <a:rPr lang="en"/>
              <a:t/>
            </a:r>
            <a:br>
              <a:rPr lang="en"/>
            </a:br>
            <a:r>
              <a:rPr lang="en"/>
              <a:t/>
            </a:r>
            <a:br>
              <a:rPr lang="en"/>
            </a:br>
            <a:r>
              <a:rPr lang="en"/>
              <a:t/>
            </a:r>
            <a:br>
              <a:rPr lang="en"/>
            </a:br>
            <a:endParaRPr lang="e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FTSE</a:t>
            </a:r>
          </a:p>
        </p:txBody>
      </p:sp>
      <p:sp>
        <p:nvSpPr>
          <p:cNvPr id="187" name="Shape 18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Comprised of blue-chip stocks that are listed on the LSE</a:t>
            </a:r>
          </a:p>
          <a:p>
            <a:pPr marL="457200" lvl="0" indent="-228600" rtl="0">
              <a:spcBef>
                <a:spcPts val="0"/>
              </a:spcBef>
            </a:pPr>
            <a:r>
              <a:rPr lang="en"/>
              <a:t>Companies that will make up the FTSE 100, are determined on a quarterly basis, usually the Wednesday following the first Friday in the months of March, June, September and December</a:t>
            </a:r>
          </a:p>
          <a:p>
            <a:pPr marL="457200" lvl="0" indent="-228600" rtl="0">
              <a:spcBef>
                <a:spcPts val="0"/>
              </a:spcBef>
            </a:pPr>
            <a:r>
              <a:rPr lang="en"/>
              <a:t>Weighted by Market Capitalization</a:t>
            </a:r>
          </a:p>
          <a:p>
            <a:pPr marL="457200" lvl="0" indent="-228600" rtl="0">
              <a:spcBef>
                <a:spcPts val="0"/>
              </a:spcBef>
            </a:pPr>
            <a:r>
              <a:rPr lang="en"/>
              <a:t>Updated every 15 seconds</a:t>
            </a:r>
          </a:p>
          <a:p>
            <a:pPr lv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Shanghai Composite (SHCOMP)</a:t>
            </a:r>
          </a:p>
        </p:txBody>
      </p:sp>
      <p:sp>
        <p:nvSpPr>
          <p:cNvPr id="193" name="Shape 19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Market composite made up of all the A-shares and B-shares that trade on the Shanghai Stock Exchange</a:t>
            </a:r>
          </a:p>
          <a:p>
            <a:pPr marL="457200" lvl="0" indent="-228600">
              <a:spcBef>
                <a:spcPts val="0"/>
              </a:spcBef>
            </a:pPr>
            <a:r>
              <a:rPr lang="en"/>
              <a:t>SSE Composite will closely resemble the overall economy of China</a:t>
            </a:r>
            <a:br>
              <a:rPr lang="en"/>
            </a:br>
            <a:r>
              <a:rPr lang="en"/>
              <a:t/>
            </a:r>
            <a:br>
              <a:rPr lang="en"/>
            </a:br>
            <a:endParaRPr lang="e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2480550"/>
            <a:ext cx="8114400" cy="2445900"/>
          </a:xfrm>
          <a:prstGeom prst="rect">
            <a:avLst/>
          </a:prstGeom>
        </p:spPr>
        <p:txBody>
          <a:bodyPr lIns="91425" tIns="91425" rIns="91425" bIns="91425" anchor="b" anchorCtr="0">
            <a:noAutofit/>
          </a:bodyPr>
          <a:lstStyle/>
          <a:p>
            <a:pPr lvl="0" rtl="0">
              <a:spcBef>
                <a:spcPts val="0"/>
              </a:spcBef>
              <a:buNone/>
            </a:pPr>
            <a:r>
              <a:rPr lang="en"/>
              <a:t>Stock Pitch</a:t>
            </a:r>
          </a:p>
        </p:txBody>
      </p:sp>
      <p:sp>
        <p:nvSpPr>
          <p:cNvPr id="199" name="Shape 199"/>
          <p:cNvSpPr txBox="1"/>
          <p:nvPr/>
        </p:nvSpPr>
        <p:spPr>
          <a:xfrm>
            <a:off x="3685400" y="241100"/>
            <a:ext cx="5109000" cy="9414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FFD966"/>
                </a:solidFill>
                <a:latin typeface="Alfa Slab One"/>
                <a:ea typeface="Alfa Slab One"/>
                <a:cs typeface="Alfa Slab One"/>
                <a:sym typeface="Alfa Slab One"/>
              </a:rPr>
              <a:t>Tom Foerster and Kevin Albagli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rtl="0">
              <a:spcBef>
                <a:spcPts val="0"/>
              </a:spcBef>
              <a:buNone/>
            </a:pPr>
            <a:r>
              <a:rPr lang="en" sz="3400"/>
              <a:t>Vanguard Small Value ETF (VBR)</a:t>
            </a:r>
          </a:p>
        </p:txBody>
      </p:sp>
      <p:sp>
        <p:nvSpPr>
          <p:cNvPr id="205" name="Shape 20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Buy 720 shares at Market Price </a:t>
            </a:r>
          </a:p>
          <a:p>
            <a:pPr lvl="0">
              <a:spcBef>
                <a:spcPts val="0"/>
              </a:spcBef>
              <a:buNone/>
            </a:pPr>
            <a:endParaRPr/>
          </a:p>
          <a:p>
            <a:pPr lvl="0" rtl="0">
              <a:spcBef>
                <a:spcPts val="0"/>
              </a:spcBef>
              <a:buNone/>
            </a:pPr>
            <a:endParaRPr/>
          </a:p>
        </p:txBody>
      </p:sp>
      <p:sp>
        <p:nvSpPr>
          <p:cNvPr id="206" name="Shape 206"/>
          <p:cNvSpPr txBox="1"/>
          <p:nvPr/>
        </p:nvSpPr>
        <p:spPr>
          <a:xfrm>
            <a:off x="2080500" y="3663675"/>
            <a:ext cx="4983000" cy="575100"/>
          </a:xfrm>
          <a:prstGeom prst="rect">
            <a:avLst/>
          </a:prstGeom>
          <a:noFill/>
          <a:ln>
            <a:noFill/>
          </a:ln>
        </p:spPr>
        <p:txBody>
          <a:bodyPr lIns="91425" tIns="91425" rIns="91425" bIns="91425" anchor="t" anchorCtr="0">
            <a:noAutofit/>
          </a:bodyPr>
          <a:lstStyle/>
          <a:p>
            <a:pPr lvl="0" algn="ctr" rt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What is VBR?</a:t>
            </a:r>
          </a:p>
        </p:txBody>
      </p:sp>
      <p:sp>
        <p:nvSpPr>
          <p:cNvPr id="212" name="Shape 212"/>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rtl="0">
              <a:spcBef>
                <a:spcPts val="0"/>
              </a:spcBef>
              <a:buNone/>
            </a:pPr>
            <a:r>
              <a:rPr lang="en">
                <a:solidFill>
                  <a:schemeClr val="dk1"/>
                </a:solidFill>
              </a:rPr>
              <a:t>Tracks the </a:t>
            </a:r>
            <a:r>
              <a:rPr lang="en">
                <a:solidFill>
                  <a:srgbClr val="333333"/>
                </a:solidFill>
                <a:highlight>
                  <a:srgbClr val="FFFFFF"/>
                </a:highlight>
              </a:rPr>
              <a:t>CRSP US Small Cap Value index</a:t>
            </a:r>
          </a:p>
          <a:p>
            <a:pPr lvl="0" rtl="0">
              <a:spcBef>
                <a:spcPts val="0"/>
              </a:spcBef>
              <a:buNone/>
            </a:pPr>
            <a:r>
              <a:rPr lang="en">
                <a:solidFill>
                  <a:srgbClr val="333333"/>
                </a:solidFill>
                <a:highlight>
                  <a:srgbClr val="FFFFFF"/>
                </a:highlight>
              </a:rPr>
              <a:t>Minimum market cap of $15 million</a:t>
            </a:r>
          </a:p>
          <a:p>
            <a:pPr lvl="0" rtl="0">
              <a:spcBef>
                <a:spcPts val="0"/>
              </a:spcBef>
              <a:buNone/>
            </a:pPr>
            <a:r>
              <a:rPr lang="en">
                <a:solidFill>
                  <a:srgbClr val="333333"/>
                </a:solidFill>
                <a:highlight>
                  <a:srgbClr val="FFFFFF"/>
                </a:highlight>
              </a:rPr>
              <a:t>Median market cap of $3.2 bn</a:t>
            </a:r>
          </a:p>
          <a:p>
            <a:pPr lvl="0" rtl="0">
              <a:spcBef>
                <a:spcPts val="0"/>
              </a:spcBef>
              <a:buNone/>
            </a:pPr>
            <a:r>
              <a:rPr lang="en">
                <a:solidFill>
                  <a:srgbClr val="333333"/>
                </a:solidFill>
                <a:highlight>
                  <a:srgbClr val="FFFFFF"/>
                </a:highlight>
              </a:rPr>
              <a:t>A more aggressive investment than many other holdings</a:t>
            </a:r>
          </a:p>
          <a:p>
            <a:pPr lvl="0" rtl="0">
              <a:spcBef>
                <a:spcPts val="0"/>
              </a:spcBef>
              <a:buNone/>
            </a:pPr>
            <a:r>
              <a:rPr lang="en">
                <a:solidFill>
                  <a:srgbClr val="333333"/>
                </a:solidFill>
                <a:highlight>
                  <a:srgbClr val="FFFFFF"/>
                </a:highlight>
              </a:rPr>
              <a:t>Very few value holdings in our portfolio</a:t>
            </a:r>
          </a:p>
          <a:p>
            <a:pPr lvl="0" rtl="0">
              <a:spcBef>
                <a:spcPts val="0"/>
              </a:spcBef>
              <a:buNone/>
            </a:pPr>
            <a:endParaRPr>
              <a:solidFill>
                <a:srgbClr val="333333"/>
              </a:solidFill>
              <a:highlight>
                <a:srgbClr val="FFFFFF"/>
              </a:highlight>
            </a:endParaRPr>
          </a:p>
          <a:p>
            <a:pPr lvl="0" rtl="0">
              <a:spcBef>
                <a:spcPts val="0"/>
              </a:spcBef>
              <a:buNone/>
            </a:pPr>
            <a:endParaRPr>
              <a:solidFill>
                <a:srgbClr val="333333"/>
              </a:solidFill>
              <a:highlight>
                <a:srgbClr val="FFFFFF"/>
              </a:highlight>
            </a:endParaRPr>
          </a:p>
          <a:p>
            <a:pPr lvl="0" rtl="0">
              <a:spcBef>
                <a:spcPts val="0"/>
              </a:spcBef>
              <a:buNone/>
            </a:pPr>
            <a:endParaRPr>
              <a:solidFill>
                <a:srgbClr val="333333"/>
              </a:solidFill>
              <a:highlight>
                <a:srgbClr val="FFFFFF"/>
              </a:highlight>
            </a:endParaRPr>
          </a:p>
          <a:p>
            <a:pPr lvl="0" rtl="0">
              <a:spcBef>
                <a:spcPts val="0"/>
              </a:spcBef>
              <a:buNone/>
            </a:pPr>
            <a:endParaRPr>
              <a:solidFill>
                <a:srgbClr val="333333"/>
              </a:solidFill>
              <a:highlight>
                <a:srgbClr val="FFFFFF"/>
              </a:highlight>
            </a:endParaRPr>
          </a:p>
        </p:txBody>
      </p:sp>
      <p:sp>
        <p:nvSpPr>
          <p:cNvPr id="213" name="Shape 213"/>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rtl="0">
              <a:spcBef>
                <a:spcPts val="0"/>
              </a:spcBef>
              <a:buNone/>
            </a:pPr>
            <a:endParaRPr/>
          </a:p>
        </p:txBody>
      </p:sp>
      <p:pic>
        <p:nvPicPr>
          <p:cNvPr id="214" name="Shape 214"/>
          <p:cNvPicPr preferRelativeResize="0"/>
          <p:nvPr/>
        </p:nvPicPr>
        <p:blipFill>
          <a:blip r:embed="rId3">
            <a:alphaModFix/>
          </a:blip>
          <a:stretch>
            <a:fillRect/>
          </a:stretch>
        </p:blipFill>
        <p:spPr>
          <a:xfrm>
            <a:off x="4311600" y="1517876"/>
            <a:ext cx="4520699" cy="178154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Why small cap?</a:t>
            </a:r>
          </a:p>
        </p:txBody>
      </p:sp>
      <p:sp>
        <p:nvSpPr>
          <p:cNvPr id="220" name="Shape 220"/>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rtl="0">
              <a:spcBef>
                <a:spcPts val="0"/>
              </a:spcBef>
              <a:buNone/>
            </a:pPr>
            <a:r>
              <a:rPr lang="en"/>
              <a:t>Historically small cap stocks are more volatile than large-cap</a:t>
            </a:r>
          </a:p>
          <a:p>
            <a:pPr lvl="0" rtl="0">
              <a:spcBef>
                <a:spcPts val="0"/>
              </a:spcBef>
              <a:buNone/>
            </a:pPr>
            <a:r>
              <a:rPr lang="en"/>
              <a:t>Portfolio has almost no exposure to small cap</a:t>
            </a:r>
          </a:p>
          <a:p>
            <a:pPr lvl="0" rtl="0">
              <a:spcBef>
                <a:spcPts val="0"/>
              </a:spcBef>
              <a:buNone/>
            </a:pPr>
            <a:r>
              <a:rPr lang="en"/>
              <a:t>Yielding 70 basis points above the US 10 year treasury</a:t>
            </a:r>
          </a:p>
          <a:p>
            <a:pPr lvl="0" rtl="0">
              <a:spcBef>
                <a:spcPts val="0"/>
              </a:spcBef>
              <a:buNone/>
            </a:pPr>
            <a:endParaRPr/>
          </a:p>
          <a:p>
            <a:pPr lvl="0" rtl="0">
              <a:spcBef>
                <a:spcPts val="0"/>
              </a:spcBef>
              <a:buNone/>
            </a:pPr>
            <a:endParaRPr/>
          </a:p>
          <a:p>
            <a:pPr lvl="0" rtl="0">
              <a:spcBef>
                <a:spcPts val="0"/>
              </a:spcBef>
              <a:buNone/>
            </a:pPr>
            <a:endParaRPr/>
          </a:p>
        </p:txBody>
      </p:sp>
      <p:pic>
        <p:nvPicPr>
          <p:cNvPr id="221" name="Shape 221"/>
          <p:cNvPicPr preferRelativeResize="0"/>
          <p:nvPr/>
        </p:nvPicPr>
        <p:blipFill>
          <a:blip r:embed="rId3">
            <a:alphaModFix/>
          </a:blip>
          <a:stretch>
            <a:fillRect/>
          </a:stretch>
        </p:blipFill>
        <p:spPr>
          <a:xfrm>
            <a:off x="4231682" y="1017725"/>
            <a:ext cx="4684342" cy="3416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Agenda</a:t>
            </a:r>
          </a:p>
        </p:txBody>
      </p:sp>
      <p:sp>
        <p:nvSpPr>
          <p:cNvPr id="108" name="Shape 108"/>
          <p:cNvSpPr txBox="1">
            <a:spLocks noGrp="1"/>
          </p:cNvSpPr>
          <p:nvPr>
            <p:ph type="body" idx="1"/>
          </p:nvPr>
        </p:nvSpPr>
        <p:spPr>
          <a:xfrm>
            <a:off x="311700" y="1140650"/>
            <a:ext cx="8520600" cy="3416400"/>
          </a:xfrm>
          <a:prstGeom prst="rect">
            <a:avLst/>
          </a:prstGeom>
        </p:spPr>
        <p:txBody>
          <a:bodyPr lIns="91425" tIns="91425" rIns="91425" bIns="91425" anchor="t" anchorCtr="0">
            <a:noAutofit/>
          </a:bodyPr>
          <a:lstStyle/>
          <a:p>
            <a:pPr marL="457200" lvl="0" indent="-368300" rtl="0">
              <a:spcBef>
                <a:spcPts val="0"/>
              </a:spcBef>
              <a:buSzPct val="100000"/>
              <a:buAutoNum type="arabicParenR"/>
            </a:pPr>
            <a:r>
              <a:rPr lang="en" sz="2200"/>
              <a:t>Market Update</a:t>
            </a:r>
          </a:p>
          <a:p>
            <a:pPr marL="457200" lvl="0" indent="-368300" rtl="0">
              <a:spcBef>
                <a:spcPts val="0"/>
              </a:spcBef>
              <a:buSzPct val="100000"/>
              <a:buAutoNum type="arabicParenR"/>
            </a:pPr>
            <a:r>
              <a:rPr lang="en" sz="2200"/>
              <a:t>Indices</a:t>
            </a:r>
          </a:p>
          <a:p>
            <a:pPr marL="457200" lvl="0" indent="-368300" rtl="0">
              <a:spcBef>
                <a:spcPts val="0"/>
              </a:spcBef>
              <a:buSzPct val="100000"/>
              <a:buAutoNum type="arabicParenR"/>
            </a:pPr>
            <a:r>
              <a:rPr lang="en" sz="2200"/>
              <a:t>Stock Pitch</a:t>
            </a:r>
          </a:p>
          <a:p>
            <a:pPr marL="457200" lvl="0" indent="-368300" rtl="0">
              <a:spcBef>
                <a:spcPts val="0"/>
              </a:spcBef>
              <a:buSzPct val="100000"/>
              <a:buAutoNum type="arabicParenR"/>
            </a:pPr>
            <a:r>
              <a:rPr lang="en" sz="2200"/>
              <a:t>The Different Sectors in Finance</a:t>
            </a:r>
          </a:p>
          <a:p>
            <a:pPr marL="457200" lvl="0" indent="-368300" rtl="0">
              <a:spcBef>
                <a:spcPts val="0"/>
              </a:spcBef>
              <a:buSzPct val="100000"/>
              <a:buAutoNum type="arabicParenR"/>
            </a:pPr>
            <a:r>
              <a:rPr lang="en" sz="2200"/>
              <a:t>Interview Question/Prep</a:t>
            </a:r>
          </a:p>
          <a:p>
            <a:pPr marL="457200" lvl="0" indent="-368300">
              <a:spcBef>
                <a:spcPts val="0"/>
              </a:spcBef>
              <a:buSzPct val="100000"/>
              <a:buAutoNum type="arabicParenR"/>
            </a:pPr>
            <a:r>
              <a:rPr lang="en" sz="2200"/>
              <a:t>Upcoming Events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ctrTitle"/>
          </p:nvPr>
        </p:nvSpPr>
        <p:spPr>
          <a:xfrm>
            <a:off x="422875" y="279025"/>
            <a:ext cx="8520600" cy="596400"/>
          </a:xfrm>
          <a:prstGeom prst="rect">
            <a:avLst/>
          </a:prstGeom>
        </p:spPr>
        <p:txBody>
          <a:bodyPr lIns="91425" tIns="91425" rIns="91425" bIns="91425" anchor="b" anchorCtr="0">
            <a:noAutofit/>
          </a:bodyPr>
          <a:lstStyle/>
          <a:p>
            <a:pPr lvl="0" rtl="0">
              <a:spcBef>
                <a:spcPts val="0"/>
              </a:spcBef>
              <a:buNone/>
            </a:pPr>
            <a:r>
              <a:rPr lang="en" sz="4000">
                <a:latin typeface="Times New Roman"/>
                <a:ea typeface="Times New Roman"/>
                <a:cs typeface="Times New Roman"/>
                <a:sym typeface="Times New Roman"/>
              </a:rPr>
              <a:t>Economic Growth (Labor market)</a:t>
            </a:r>
          </a:p>
        </p:txBody>
      </p:sp>
      <p:pic>
        <p:nvPicPr>
          <p:cNvPr id="227" name="Shape 227"/>
          <p:cNvPicPr preferRelativeResize="0"/>
          <p:nvPr/>
        </p:nvPicPr>
        <p:blipFill>
          <a:blip r:embed="rId3">
            <a:alphaModFix/>
          </a:blip>
          <a:stretch>
            <a:fillRect/>
          </a:stretch>
        </p:blipFill>
        <p:spPr>
          <a:xfrm>
            <a:off x="513725" y="875425"/>
            <a:ext cx="4040774" cy="1747361"/>
          </a:xfrm>
          <a:prstGeom prst="rect">
            <a:avLst/>
          </a:prstGeom>
          <a:noFill/>
          <a:ln>
            <a:noFill/>
          </a:ln>
        </p:spPr>
      </p:pic>
      <p:pic>
        <p:nvPicPr>
          <p:cNvPr id="228" name="Shape 228"/>
          <p:cNvPicPr preferRelativeResize="0"/>
          <p:nvPr/>
        </p:nvPicPr>
        <p:blipFill>
          <a:blip r:embed="rId4">
            <a:alphaModFix/>
          </a:blip>
          <a:stretch>
            <a:fillRect/>
          </a:stretch>
        </p:blipFill>
        <p:spPr>
          <a:xfrm>
            <a:off x="513725" y="2877025"/>
            <a:ext cx="4443125" cy="2072350"/>
          </a:xfrm>
          <a:prstGeom prst="rect">
            <a:avLst/>
          </a:prstGeom>
          <a:noFill/>
          <a:ln>
            <a:noFill/>
          </a:ln>
        </p:spPr>
      </p:pic>
      <p:pic>
        <p:nvPicPr>
          <p:cNvPr id="229" name="Shape 229"/>
          <p:cNvPicPr preferRelativeResize="0"/>
          <p:nvPr/>
        </p:nvPicPr>
        <p:blipFill>
          <a:blip r:embed="rId5">
            <a:alphaModFix/>
          </a:blip>
          <a:stretch>
            <a:fillRect/>
          </a:stretch>
        </p:blipFill>
        <p:spPr>
          <a:xfrm>
            <a:off x="4727525" y="1862150"/>
            <a:ext cx="4291802" cy="165412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ctrTitle"/>
          </p:nvPr>
        </p:nvSpPr>
        <p:spPr>
          <a:xfrm>
            <a:off x="270025" y="320725"/>
            <a:ext cx="8520600" cy="792600"/>
          </a:xfrm>
          <a:prstGeom prst="rect">
            <a:avLst/>
          </a:prstGeom>
        </p:spPr>
        <p:txBody>
          <a:bodyPr lIns="91425" tIns="91425" rIns="91425" bIns="91425" anchor="b" anchorCtr="0">
            <a:noAutofit/>
          </a:bodyPr>
          <a:lstStyle/>
          <a:p>
            <a:pPr lvl="0" rtl="0">
              <a:spcBef>
                <a:spcPts val="0"/>
              </a:spcBef>
              <a:buNone/>
            </a:pPr>
            <a:r>
              <a:rPr lang="en" sz="3600"/>
              <a:t>Room To Grow (GDP &amp; Inflation)</a:t>
            </a:r>
          </a:p>
        </p:txBody>
      </p:sp>
      <p:pic>
        <p:nvPicPr>
          <p:cNvPr id="235" name="Shape 235"/>
          <p:cNvPicPr preferRelativeResize="0"/>
          <p:nvPr/>
        </p:nvPicPr>
        <p:blipFill>
          <a:blip r:embed="rId3">
            <a:alphaModFix/>
          </a:blip>
          <a:stretch>
            <a:fillRect/>
          </a:stretch>
        </p:blipFill>
        <p:spPr>
          <a:xfrm>
            <a:off x="270025" y="1912375"/>
            <a:ext cx="4659425" cy="2173225"/>
          </a:xfrm>
          <a:prstGeom prst="rect">
            <a:avLst/>
          </a:prstGeom>
          <a:noFill/>
          <a:ln>
            <a:noFill/>
          </a:ln>
        </p:spPr>
      </p:pic>
      <p:graphicFrame>
        <p:nvGraphicFramePr>
          <p:cNvPr id="236" name="Shape 236"/>
          <p:cNvGraphicFramePr/>
          <p:nvPr/>
        </p:nvGraphicFramePr>
        <p:xfrm>
          <a:off x="5005725" y="1503884"/>
          <a:ext cx="3000000" cy="3000000"/>
        </p:xfrm>
        <a:graphic>
          <a:graphicData uri="http://schemas.openxmlformats.org/drawingml/2006/table">
            <a:tbl>
              <a:tblPr>
                <a:noFill/>
                <a:tableStyleId>{2BEB1281-C7F7-4553-9270-DB042A04DF0A}</a:tableStyleId>
              </a:tblPr>
              <a:tblGrid>
                <a:gridCol w="516100"/>
                <a:gridCol w="516100"/>
                <a:gridCol w="516100"/>
                <a:gridCol w="516100"/>
                <a:gridCol w="516100"/>
                <a:gridCol w="516100"/>
                <a:gridCol w="516100"/>
              </a:tblGrid>
              <a:tr h="475000">
                <a:tc gridSpan="3">
                  <a:txBody>
                    <a:bodyPr/>
                    <a:lstStyle/>
                    <a:p>
                      <a:pPr lvl="0" rtl="0">
                        <a:lnSpc>
                          <a:spcPct val="115000"/>
                        </a:lnSpc>
                        <a:spcBef>
                          <a:spcPts val="0"/>
                        </a:spcBef>
                        <a:buNone/>
                      </a:pPr>
                      <a:r>
                        <a:rPr lang="en" sz="1000">
                          <a:latin typeface="Calibri"/>
                          <a:ea typeface="Calibri"/>
                          <a:cs typeface="Calibri"/>
                          <a:sym typeface="Calibri"/>
                        </a:rPr>
                        <a:t>12-month PCE inflation</a:t>
                      </a:r>
                    </a:p>
                  </a:txBody>
                  <a:tcPr marL="91425" marR="91425" marT="91425" marB="91425"/>
                </a:tc>
                <a:tc hMerge="1">
                  <a:txBody>
                    <a:bodyPr/>
                    <a:lstStyle/>
                    <a:p>
                      <a:endParaRPr lang="en-US"/>
                    </a:p>
                  </a:txBody>
                  <a:tcPr/>
                </a:tc>
                <a:tc hMerge="1">
                  <a:txBody>
                    <a:bodyPr/>
                    <a:lstStyle/>
                    <a:p>
                      <a:endParaRPr lang="en-US"/>
                    </a:p>
                  </a:txBody>
                  <a:tcPr/>
                </a:tc>
                <a:tc>
                  <a:txBody>
                    <a:bodyPr/>
                    <a:lstStyle/>
                    <a:p>
                      <a:pPr lvl="0" rtl="0">
                        <a:spcBef>
                          <a:spcPts val="0"/>
                        </a:spcBef>
                        <a:buNone/>
                      </a:pPr>
                      <a:endParaRPr sz="1000"/>
                    </a:p>
                  </a:txBody>
                  <a:tcPr marL="91425" marR="91425" marT="91425" marB="91425"/>
                </a:tc>
                <a:tc>
                  <a:txBody>
                    <a:bodyPr/>
                    <a:lstStyle/>
                    <a:p>
                      <a:pPr lvl="0" rtl="0">
                        <a:spcBef>
                          <a:spcPts val="0"/>
                        </a:spcBef>
                        <a:buNone/>
                      </a:pPr>
                      <a:endParaRPr sz="1000"/>
                    </a:p>
                  </a:txBody>
                  <a:tcPr marL="91425" marR="91425" marT="91425" marB="91425"/>
                </a:tc>
                <a:tc>
                  <a:txBody>
                    <a:bodyPr/>
                    <a:lstStyle/>
                    <a:p>
                      <a:pPr lvl="0" rtl="0">
                        <a:spcBef>
                          <a:spcPts val="0"/>
                        </a:spcBef>
                        <a:buNone/>
                      </a:pPr>
                      <a:endParaRPr sz="1000"/>
                    </a:p>
                  </a:txBody>
                  <a:tcPr marL="91425" marR="91425" marT="91425" marB="91425"/>
                </a:tc>
                <a:tc>
                  <a:txBody>
                    <a:bodyPr/>
                    <a:lstStyle/>
                    <a:p>
                      <a:pPr lvl="0" rtl="0">
                        <a:spcBef>
                          <a:spcPts val="0"/>
                        </a:spcBef>
                        <a:buNone/>
                      </a:pPr>
                      <a:endParaRPr sz="1000"/>
                    </a:p>
                  </a:txBody>
                  <a:tcPr marL="91425" marR="91425" marT="91425" marB="91425"/>
                </a:tc>
              </a:tr>
              <a:tr h="312100">
                <a:tc>
                  <a:txBody>
                    <a:bodyPr/>
                    <a:lstStyle/>
                    <a:p>
                      <a:pPr lvl="0" rtl="0">
                        <a:lnSpc>
                          <a:spcPct val="115000"/>
                        </a:lnSpc>
                        <a:spcBef>
                          <a:spcPts val="0"/>
                        </a:spcBef>
                        <a:buNone/>
                      </a:pPr>
                      <a:r>
                        <a:rPr lang="en" sz="1000">
                          <a:latin typeface="Calibri"/>
                          <a:ea typeface="Calibri"/>
                          <a:cs typeface="Calibri"/>
                          <a:sym typeface="Calibri"/>
                        </a:rPr>
                        <a:t> </a:t>
                      </a:r>
                    </a:p>
                  </a:txBody>
                  <a:tcPr marL="91425" marR="91425" marT="91425" marB="91425"/>
                </a:tc>
                <a:tc>
                  <a:txBody>
                    <a:bodyPr/>
                    <a:lstStyle/>
                    <a:p>
                      <a:pPr lvl="0" rtl="0">
                        <a:spcBef>
                          <a:spcPts val="0"/>
                        </a:spcBef>
                        <a:buNone/>
                      </a:pPr>
                      <a:endParaRPr sz="1000"/>
                    </a:p>
                  </a:txBody>
                  <a:tcPr marL="91425" marR="91425" marT="91425" marB="91425"/>
                </a:tc>
                <a:tc>
                  <a:txBody>
                    <a:bodyPr/>
                    <a:lstStyle/>
                    <a:p>
                      <a:pPr lvl="0" rtl="0">
                        <a:spcBef>
                          <a:spcPts val="0"/>
                        </a:spcBef>
                        <a:buNone/>
                      </a:pPr>
                      <a:endParaRPr sz="1000"/>
                    </a:p>
                  </a:txBody>
                  <a:tcPr marL="91425" marR="91425" marT="91425" marB="91425"/>
                </a:tc>
                <a:tc>
                  <a:txBody>
                    <a:bodyPr/>
                    <a:lstStyle/>
                    <a:p>
                      <a:pPr lvl="0" rtl="0">
                        <a:spcBef>
                          <a:spcPts val="0"/>
                        </a:spcBef>
                        <a:buNone/>
                      </a:pPr>
                      <a:endParaRPr sz="1000"/>
                    </a:p>
                  </a:txBody>
                  <a:tcPr marL="91425" marR="91425" marT="91425" marB="91425"/>
                </a:tc>
                <a:tc>
                  <a:txBody>
                    <a:bodyPr/>
                    <a:lstStyle/>
                    <a:p>
                      <a:pPr lvl="0" rtl="0">
                        <a:spcBef>
                          <a:spcPts val="0"/>
                        </a:spcBef>
                        <a:buNone/>
                      </a:pPr>
                      <a:endParaRPr sz="1000"/>
                    </a:p>
                  </a:txBody>
                  <a:tcPr marL="91425" marR="91425" marT="91425" marB="91425"/>
                </a:tc>
                <a:tc>
                  <a:txBody>
                    <a:bodyPr/>
                    <a:lstStyle/>
                    <a:p>
                      <a:pPr lvl="0" rtl="0">
                        <a:spcBef>
                          <a:spcPts val="0"/>
                        </a:spcBef>
                        <a:buNone/>
                      </a:pPr>
                      <a:endParaRPr sz="1000"/>
                    </a:p>
                  </a:txBody>
                  <a:tcPr marL="91425" marR="91425" marT="91425" marB="91425"/>
                </a:tc>
                <a:tc>
                  <a:txBody>
                    <a:bodyPr/>
                    <a:lstStyle/>
                    <a:p>
                      <a:pPr lvl="0" rtl="0">
                        <a:spcBef>
                          <a:spcPts val="0"/>
                        </a:spcBef>
                        <a:buNone/>
                      </a:pPr>
                      <a:endParaRPr sz="1000"/>
                    </a:p>
                  </a:txBody>
                  <a:tcPr marL="91425" marR="91425" marT="91425" marB="91425"/>
                </a:tc>
              </a:tr>
              <a:tr h="312100">
                <a:tc>
                  <a:txBody>
                    <a:bodyPr/>
                    <a:lstStyle/>
                    <a:p>
                      <a:pPr lvl="0" rtl="0">
                        <a:lnSpc>
                          <a:spcPct val="115000"/>
                        </a:lnSpc>
                        <a:spcBef>
                          <a:spcPts val="0"/>
                        </a:spcBef>
                        <a:buNone/>
                      </a:pPr>
                      <a:r>
                        <a:rPr lang="en" sz="1000">
                          <a:latin typeface="Calibri"/>
                          <a:ea typeface="Calibri"/>
                          <a:cs typeface="Calibri"/>
                          <a:sym typeface="Calibri"/>
                        </a:rPr>
                        <a:t> </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16-Feb</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16-Mar</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16-Apr</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16-May</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16-Jun</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16-Jul</a:t>
                      </a:r>
                    </a:p>
                  </a:txBody>
                  <a:tcPr marL="91425" marR="91425" marT="91425" marB="91425"/>
                </a:tc>
              </a:tr>
              <a:tr h="312100">
                <a:tc>
                  <a:txBody>
                    <a:bodyPr/>
                    <a:lstStyle/>
                    <a:p>
                      <a:pPr lvl="0" rtl="0">
                        <a:lnSpc>
                          <a:spcPct val="115000"/>
                        </a:lnSpc>
                        <a:spcBef>
                          <a:spcPts val="0"/>
                        </a:spcBef>
                        <a:buNone/>
                      </a:pPr>
                      <a:r>
                        <a:rPr lang="en" sz="1000">
                          <a:latin typeface="Calibri"/>
                          <a:ea typeface="Calibri"/>
                          <a:cs typeface="Calibri"/>
                          <a:sym typeface="Calibri"/>
                        </a:rPr>
                        <a:t>PCE</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0.9</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0.8</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0.9</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0.8</a:t>
                      </a:r>
                    </a:p>
                  </a:txBody>
                  <a:tcPr marL="91425" marR="91425" marT="91425" marB="91425"/>
                </a:tc>
              </a:tr>
              <a:tr h="463100">
                <a:tc>
                  <a:txBody>
                    <a:bodyPr/>
                    <a:lstStyle/>
                    <a:p>
                      <a:pPr lvl="0" rtl="0">
                        <a:lnSpc>
                          <a:spcPct val="115000"/>
                        </a:lnSpc>
                        <a:spcBef>
                          <a:spcPts val="0"/>
                        </a:spcBef>
                        <a:buNone/>
                      </a:pPr>
                      <a:r>
                        <a:rPr lang="en" sz="1000">
                          <a:latin typeface="Calibri"/>
                          <a:ea typeface="Calibri"/>
                          <a:cs typeface="Calibri"/>
                          <a:sym typeface="Calibri"/>
                        </a:rPr>
                        <a:t>PCE ex F&amp;E</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1.7</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a:t>
                      </a:r>
                    </a:p>
                  </a:txBody>
                  <a:tcPr marL="91425" marR="91425" marT="91425" marB="91425"/>
                </a:tc>
              </a:tr>
              <a:tr h="463100">
                <a:tc>
                  <a:txBody>
                    <a:bodyPr/>
                    <a:lstStyle/>
                    <a:p>
                      <a:pPr lvl="0" rtl="0">
                        <a:lnSpc>
                          <a:spcPct val="115000"/>
                        </a:lnSpc>
                        <a:spcBef>
                          <a:spcPts val="0"/>
                        </a:spcBef>
                        <a:buNone/>
                      </a:pPr>
                      <a:r>
                        <a:rPr lang="en" sz="1000">
                          <a:latin typeface="Calibri"/>
                          <a:ea typeface="Calibri"/>
                          <a:cs typeface="Calibri"/>
                          <a:sym typeface="Calibri"/>
                        </a:rPr>
                        <a:t>Trimmed mean</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1.7</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1.7</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1.7</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1.7</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1.7</a:t>
                      </a:r>
                    </a:p>
                  </a:txBody>
                  <a:tcPr marL="91425" marR="91425" marT="91425" marB="91425"/>
                </a:tc>
                <a:tc>
                  <a:txBody>
                    <a:bodyPr/>
                    <a:lstStyle/>
                    <a:p>
                      <a:pPr lvl="0" algn="r" rtl="0">
                        <a:lnSpc>
                          <a:spcPct val="115000"/>
                        </a:lnSpc>
                        <a:spcBef>
                          <a:spcPts val="0"/>
                        </a:spcBef>
                        <a:buNone/>
                      </a:pPr>
                      <a:r>
                        <a:rPr lang="en" sz="1000">
                          <a:latin typeface="Calibri"/>
                          <a:ea typeface="Calibri"/>
                          <a:cs typeface="Calibri"/>
                          <a:sym typeface="Calibri"/>
                        </a:rPr>
                        <a:t>1.6</a:t>
                      </a:r>
                    </a:p>
                  </a:txBody>
                  <a:tcPr marL="91425" marR="91425" marT="91425" marB="91425"/>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ctrTitle"/>
          </p:nvPr>
        </p:nvSpPr>
        <p:spPr>
          <a:xfrm>
            <a:off x="311700" y="260825"/>
            <a:ext cx="8520600" cy="832800"/>
          </a:xfrm>
          <a:prstGeom prst="rect">
            <a:avLst/>
          </a:prstGeom>
        </p:spPr>
        <p:txBody>
          <a:bodyPr lIns="91425" tIns="91425" rIns="91425" bIns="91425" anchor="b" anchorCtr="0">
            <a:noAutofit/>
          </a:bodyPr>
          <a:lstStyle/>
          <a:p>
            <a:pPr lvl="0" rtl="0">
              <a:spcBef>
                <a:spcPts val="0"/>
              </a:spcBef>
              <a:buNone/>
            </a:pPr>
            <a:r>
              <a:rPr lang="en" sz="3600"/>
              <a:t>Fed Outlook</a:t>
            </a:r>
          </a:p>
        </p:txBody>
      </p:sp>
      <p:sp>
        <p:nvSpPr>
          <p:cNvPr id="242" name="Shape 242"/>
          <p:cNvSpPr txBox="1"/>
          <p:nvPr/>
        </p:nvSpPr>
        <p:spPr>
          <a:xfrm>
            <a:off x="311700" y="986675"/>
            <a:ext cx="8464200" cy="1743900"/>
          </a:xfrm>
          <a:prstGeom prst="rect">
            <a:avLst/>
          </a:prstGeom>
          <a:noFill/>
          <a:ln>
            <a:noFill/>
          </a:ln>
        </p:spPr>
        <p:txBody>
          <a:bodyPr lIns="91425" tIns="91425" rIns="91425" bIns="91425" anchor="ctr" anchorCtr="0">
            <a:noAutofit/>
          </a:bodyPr>
          <a:lstStyle/>
          <a:p>
            <a:pPr lvl="0" rtl="0">
              <a:lnSpc>
                <a:spcPct val="150000"/>
              </a:lnSpc>
              <a:spcBef>
                <a:spcPts val="0"/>
              </a:spcBef>
              <a:buNone/>
            </a:pPr>
            <a:r>
              <a:rPr lang="en"/>
              <a:t>Against this backdrop, the Committee decided to maintain the target range for the federal funds rate at 1/4 to 1/2 percent. The Committee judges that the case for an increase in the federal funds rate has strengthened but decided, for the time being, to wait for further evidence of continued progress toward its objectives. The stance of monetary policy remains accommodative, thereby supporting further improvement in labor market conditions and a return to 2 percent inflation. (FOMC meeting statement)</a:t>
            </a:r>
          </a:p>
        </p:txBody>
      </p:sp>
      <p:pic>
        <p:nvPicPr>
          <p:cNvPr id="243" name="Shape 243"/>
          <p:cNvPicPr preferRelativeResize="0"/>
          <p:nvPr/>
        </p:nvPicPr>
        <p:blipFill>
          <a:blip r:embed="rId3">
            <a:alphaModFix/>
          </a:blip>
          <a:stretch>
            <a:fillRect/>
          </a:stretch>
        </p:blipFill>
        <p:spPr>
          <a:xfrm>
            <a:off x="2334199" y="2800050"/>
            <a:ext cx="3238399" cy="21319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spcBef>
                <a:spcPts val="0"/>
              </a:spcBef>
              <a:buNone/>
            </a:pPr>
            <a:r>
              <a:rPr lang="en"/>
              <a:t>Potential cons</a:t>
            </a:r>
          </a:p>
          <a:p>
            <a:pPr lvl="0" algn="ctr" rtl="0">
              <a:spcBef>
                <a:spcPts val="0"/>
              </a:spcBef>
              <a:buNone/>
            </a:pPr>
            <a:endParaRPr/>
          </a:p>
        </p:txBody>
      </p:sp>
      <p:sp>
        <p:nvSpPr>
          <p:cNvPr id="249" name="Shape 249"/>
          <p:cNvSpPr txBox="1">
            <a:spLocks noGrp="1"/>
          </p:cNvSpPr>
          <p:nvPr>
            <p:ph type="body" idx="1"/>
          </p:nvPr>
        </p:nvSpPr>
        <p:spPr>
          <a:xfrm>
            <a:off x="576725" y="1188175"/>
            <a:ext cx="8225400" cy="3457200"/>
          </a:xfrm>
          <a:prstGeom prst="rect">
            <a:avLst/>
          </a:prstGeom>
        </p:spPr>
        <p:txBody>
          <a:bodyPr lIns="91425" tIns="91425" rIns="91425" bIns="91425" anchor="t" anchorCtr="0">
            <a:noAutofit/>
          </a:bodyPr>
          <a:lstStyle/>
          <a:p>
            <a:pPr lvl="0" rtl="0">
              <a:spcBef>
                <a:spcPts val="0"/>
              </a:spcBef>
              <a:buNone/>
            </a:pPr>
            <a:r>
              <a:rPr lang="en"/>
              <a:t>As they are more volatile than larger cap stocks, small cap stocks have the potential for larger losses</a:t>
            </a:r>
          </a:p>
          <a:p>
            <a:pPr lvl="0" rtl="0">
              <a:spcBef>
                <a:spcPts val="0"/>
              </a:spcBef>
              <a:buNone/>
            </a:pPr>
            <a:r>
              <a:rPr lang="en"/>
              <a:t>More sensitive to adverse financial conditions</a:t>
            </a:r>
          </a:p>
          <a:p>
            <a:pPr lvl="0" rtl="0">
              <a:spcBef>
                <a:spcPts val="0"/>
              </a:spcBef>
              <a:buNone/>
            </a:pPr>
            <a:r>
              <a:rPr lang="en"/>
              <a:t>Fees of .08% detract from gains</a:t>
            </a:r>
          </a:p>
          <a:p>
            <a:pPr lvl="0" rtl="0">
              <a:spcBef>
                <a:spcPts val="0"/>
              </a:spcBef>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311700" y="2480550"/>
            <a:ext cx="8114400" cy="2445900"/>
          </a:xfrm>
          <a:prstGeom prst="rect">
            <a:avLst/>
          </a:prstGeom>
        </p:spPr>
        <p:txBody>
          <a:bodyPr lIns="91425" tIns="91425" rIns="91425" bIns="91425" anchor="b" anchorCtr="0">
            <a:noAutofit/>
          </a:bodyPr>
          <a:lstStyle/>
          <a:p>
            <a:pPr lvl="0">
              <a:spcBef>
                <a:spcPts val="0"/>
              </a:spcBef>
              <a:buNone/>
            </a:pPr>
            <a:r>
              <a:rPr lang="en"/>
              <a:t>Sectors in Finance</a:t>
            </a:r>
          </a:p>
        </p:txBody>
      </p:sp>
      <p:sp>
        <p:nvSpPr>
          <p:cNvPr id="255" name="Shape 255"/>
          <p:cNvSpPr txBox="1"/>
          <p:nvPr/>
        </p:nvSpPr>
        <p:spPr>
          <a:xfrm>
            <a:off x="5947175" y="241100"/>
            <a:ext cx="4454400" cy="9414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FFD966"/>
                </a:solidFill>
                <a:latin typeface="Alfa Slab One"/>
                <a:ea typeface="Alfa Slab One"/>
                <a:cs typeface="Alfa Slab One"/>
                <a:sym typeface="Alfa Slab One"/>
              </a:rPr>
              <a:t>Jason Shavel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319500" y="4233725"/>
            <a:ext cx="8211000" cy="598800"/>
          </a:xfrm>
          <a:prstGeom prst="rect">
            <a:avLst/>
          </a:prstGeom>
        </p:spPr>
        <p:txBody>
          <a:bodyPr lIns="91425" tIns="91425" rIns="91425" bIns="91425" anchor="ctr" anchorCtr="0">
            <a:noAutofit/>
          </a:bodyPr>
          <a:lstStyle/>
          <a:p>
            <a:pPr lvl="0">
              <a:spcBef>
                <a:spcPts val="0"/>
              </a:spcBef>
              <a:buNone/>
            </a:pPr>
            <a:r>
              <a:rPr lang="en" sz="2500"/>
              <a:t>Look at the drawing happening on the board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311700" y="2480550"/>
            <a:ext cx="8560200" cy="2445900"/>
          </a:xfrm>
          <a:prstGeom prst="rect">
            <a:avLst/>
          </a:prstGeom>
        </p:spPr>
        <p:txBody>
          <a:bodyPr lIns="91425" tIns="91425" rIns="91425" bIns="91425" anchor="b" anchorCtr="0">
            <a:noAutofit/>
          </a:bodyPr>
          <a:lstStyle/>
          <a:p>
            <a:pPr lvl="0">
              <a:spcBef>
                <a:spcPts val="0"/>
              </a:spcBef>
              <a:buNone/>
            </a:pPr>
            <a:r>
              <a:rPr lang="en"/>
              <a:t>Interview Question</a:t>
            </a:r>
          </a:p>
        </p:txBody>
      </p:sp>
      <p:sp>
        <p:nvSpPr>
          <p:cNvPr id="266" name="Shape 266"/>
          <p:cNvSpPr txBox="1"/>
          <p:nvPr/>
        </p:nvSpPr>
        <p:spPr>
          <a:xfrm>
            <a:off x="5281275" y="252575"/>
            <a:ext cx="4454400" cy="9414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FFD966"/>
                </a:solidFill>
                <a:latin typeface="Alfa Slab One"/>
                <a:ea typeface="Alfa Slab One"/>
                <a:cs typeface="Alfa Slab One"/>
                <a:sym typeface="Alfa Slab One"/>
              </a:rPr>
              <a:t>Othman Guennoun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ctrTitle"/>
          </p:nvPr>
        </p:nvSpPr>
        <p:spPr>
          <a:xfrm>
            <a:off x="311700" y="595975"/>
            <a:ext cx="8520600" cy="1957800"/>
          </a:xfrm>
          <a:prstGeom prst="rect">
            <a:avLst/>
          </a:prstGeom>
        </p:spPr>
        <p:txBody>
          <a:bodyPr lIns="91425" tIns="91425" rIns="91425" bIns="91425" anchor="b" anchorCtr="0">
            <a:noAutofit/>
          </a:bodyPr>
          <a:lstStyle/>
          <a:p>
            <a:pPr lvl="0" rtl="0">
              <a:spcBef>
                <a:spcPts val="0"/>
              </a:spcBef>
              <a:buNone/>
            </a:pPr>
            <a:r>
              <a:rPr lang="en"/>
              <a:t>Why choose this firm?</a:t>
            </a:r>
          </a:p>
        </p:txBody>
      </p:sp>
      <p:sp>
        <p:nvSpPr>
          <p:cNvPr id="272" name="Shape 272"/>
          <p:cNvSpPr txBox="1">
            <a:spLocks noGrp="1"/>
          </p:cNvSpPr>
          <p:nvPr>
            <p:ph type="subTitle" idx="1"/>
          </p:nvPr>
        </p:nvSpPr>
        <p:spPr>
          <a:xfrm>
            <a:off x="311700" y="3165823"/>
            <a:ext cx="8520600" cy="733500"/>
          </a:xfrm>
          <a:prstGeom prst="rect">
            <a:avLst/>
          </a:prstGeom>
        </p:spPr>
        <p:txBody>
          <a:bodyPr lIns="91425" tIns="91425" rIns="91425" bIns="91425" anchor="t" anchorCtr="0">
            <a:noAutofit/>
          </a:bodyPr>
          <a:lstStyle/>
          <a:p>
            <a:pPr lvl="0">
              <a:spcBef>
                <a:spcPts val="0"/>
              </a:spcBef>
              <a:buNone/>
            </a:pPr>
            <a:r>
              <a:rPr lang="en"/>
              <a:t>Why Morgan Stanley? Barclays? Etc.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Steps to address this question</a:t>
            </a:r>
          </a:p>
        </p:txBody>
      </p:sp>
      <p:sp>
        <p:nvSpPr>
          <p:cNvPr id="278" name="Shape 27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87350" rtl="0">
              <a:spcBef>
                <a:spcPts val="0"/>
              </a:spcBef>
              <a:buSzPct val="100000"/>
              <a:buAutoNum type="arabicParenR"/>
            </a:pPr>
            <a:r>
              <a:rPr lang="en" sz="2500"/>
              <a:t>Expect this question in every interview</a:t>
            </a:r>
          </a:p>
          <a:p>
            <a:pPr marL="457200" lvl="0" indent="-387350" rtl="0">
              <a:spcBef>
                <a:spcPts val="0"/>
              </a:spcBef>
              <a:buSzPct val="100000"/>
              <a:buAutoNum type="arabicParenR"/>
            </a:pPr>
            <a:r>
              <a:rPr lang="en" sz="2500"/>
              <a:t>Prepare for it:</a:t>
            </a:r>
          </a:p>
          <a:p>
            <a:pPr marL="914400" lvl="1" indent="-368300" rtl="0">
              <a:spcBef>
                <a:spcPts val="0"/>
              </a:spcBef>
              <a:buSzPct val="100000"/>
              <a:buAutoNum type="alphaLcParenR"/>
            </a:pPr>
            <a:r>
              <a:rPr lang="en" sz="2200"/>
              <a:t>Check company website for recent initiatives, programs, partnerships</a:t>
            </a:r>
          </a:p>
          <a:p>
            <a:pPr marL="914400" lvl="1" indent="-368300" rtl="0">
              <a:spcBef>
                <a:spcPts val="0"/>
              </a:spcBef>
              <a:buSzPct val="100000"/>
              <a:buAutoNum type="alphaLcParenR"/>
            </a:pPr>
            <a:r>
              <a:rPr lang="en" sz="2200"/>
              <a:t>Find a link or connection</a:t>
            </a:r>
          </a:p>
          <a:p>
            <a:pPr marL="914400" lvl="1" indent="-368300" rtl="0">
              <a:spcBef>
                <a:spcPts val="0"/>
              </a:spcBef>
              <a:buSzPct val="100000"/>
              <a:buAutoNum type="alphaLcParenR"/>
            </a:pPr>
            <a:r>
              <a:rPr lang="en" sz="2200"/>
              <a:t>Discuss the link or connection with passion</a:t>
            </a:r>
          </a:p>
          <a:p>
            <a:pPr marL="914400" lvl="1" indent="-368300" rtl="0">
              <a:spcBef>
                <a:spcPts val="0"/>
              </a:spcBef>
              <a:buSzPct val="100000"/>
              <a:buAutoNum type="alphaLcParenR"/>
            </a:pPr>
            <a:r>
              <a:rPr lang="en" sz="2200"/>
              <a:t>Finish off by asking specific questions about the firm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311700" y="2480550"/>
            <a:ext cx="8114400" cy="2445900"/>
          </a:xfrm>
          <a:prstGeom prst="rect">
            <a:avLst/>
          </a:prstGeom>
        </p:spPr>
        <p:txBody>
          <a:bodyPr lIns="91425" tIns="91425" rIns="91425" bIns="91425" anchor="b" anchorCtr="0">
            <a:noAutofit/>
          </a:bodyPr>
          <a:lstStyle/>
          <a:p>
            <a:pPr lvl="0">
              <a:spcBef>
                <a:spcPts val="0"/>
              </a:spcBef>
              <a:buNone/>
            </a:pPr>
            <a:r>
              <a:rPr lang="en"/>
              <a:t>Upcoming Events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2480550"/>
            <a:ext cx="8114400" cy="2445900"/>
          </a:xfrm>
          <a:prstGeom prst="rect">
            <a:avLst/>
          </a:prstGeom>
        </p:spPr>
        <p:txBody>
          <a:bodyPr lIns="91425" tIns="91425" rIns="91425" bIns="91425" anchor="b" anchorCtr="0">
            <a:noAutofit/>
          </a:bodyPr>
          <a:lstStyle/>
          <a:p>
            <a:pPr lvl="0">
              <a:spcBef>
                <a:spcPts val="0"/>
              </a:spcBef>
              <a:buNone/>
            </a:pPr>
            <a:r>
              <a:rPr lang="en"/>
              <a:t>Market Update</a:t>
            </a:r>
          </a:p>
        </p:txBody>
      </p:sp>
      <p:sp>
        <p:nvSpPr>
          <p:cNvPr id="114" name="Shape 114"/>
          <p:cNvSpPr txBox="1"/>
          <p:nvPr/>
        </p:nvSpPr>
        <p:spPr>
          <a:xfrm>
            <a:off x="4660725" y="2614250"/>
            <a:ext cx="4684500" cy="1786200"/>
          </a:xfrm>
          <a:prstGeom prst="rect">
            <a:avLst/>
          </a:prstGeom>
          <a:noFill/>
          <a:ln>
            <a:noFill/>
          </a:ln>
        </p:spPr>
        <p:txBody>
          <a:bodyPr lIns="91425" tIns="91425" rIns="91425" bIns="91425" anchor="t" anchorCtr="0">
            <a:noAutofit/>
          </a:bodyPr>
          <a:lstStyle/>
          <a:p>
            <a:pPr lvl="0">
              <a:spcBef>
                <a:spcPts val="0"/>
              </a:spcBef>
              <a:buNone/>
            </a:pPr>
            <a:endParaRPr sz="2600" b="1">
              <a:solidFill>
                <a:schemeClr val="accent3"/>
              </a:solidFill>
            </a:endParaRPr>
          </a:p>
        </p:txBody>
      </p:sp>
      <p:sp>
        <p:nvSpPr>
          <p:cNvPr id="115" name="Shape 115"/>
          <p:cNvSpPr txBox="1"/>
          <p:nvPr/>
        </p:nvSpPr>
        <p:spPr>
          <a:xfrm>
            <a:off x="4339825" y="241100"/>
            <a:ext cx="4454400" cy="941400"/>
          </a:xfrm>
          <a:prstGeom prst="rect">
            <a:avLst/>
          </a:prstGeom>
          <a:noFill/>
          <a:ln>
            <a:noFill/>
          </a:ln>
        </p:spPr>
        <p:txBody>
          <a:bodyPr lIns="91425" tIns="91425" rIns="91425" bIns="91425" anchor="t" anchorCtr="0">
            <a:noAutofit/>
          </a:bodyPr>
          <a:lstStyle/>
          <a:p>
            <a:pPr lvl="0">
              <a:spcBef>
                <a:spcPts val="0"/>
              </a:spcBef>
              <a:buNone/>
            </a:pPr>
            <a:r>
              <a:rPr lang="en" sz="2200">
                <a:solidFill>
                  <a:srgbClr val="FFD966"/>
                </a:solidFill>
                <a:latin typeface="Alfa Slab One"/>
                <a:ea typeface="Alfa Slab One"/>
                <a:cs typeface="Alfa Slab One"/>
                <a:sym typeface="Alfa Slab One"/>
              </a:rPr>
              <a:t>Colin Evanko and Mac Erb</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490250" y="526350"/>
            <a:ext cx="8511000" cy="4090800"/>
          </a:xfrm>
          <a:prstGeom prst="rect">
            <a:avLst/>
          </a:prstGeom>
        </p:spPr>
        <p:txBody>
          <a:bodyPr lIns="91425" tIns="91425" rIns="91425" bIns="91425" anchor="ctr" anchorCtr="0">
            <a:noAutofit/>
          </a:bodyPr>
          <a:lstStyle/>
          <a:p>
            <a:pPr lvl="0">
              <a:spcBef>
                <a:spcPts val="0"/>
              </a:spcBef>
              <a:buNone/>
            </a:pPr>
            <a:r>
              <a:rPr lang="en" sz="3200">
                <a:solidFill>
                  <a:srgbClr val="3D85C6"/>
                </a:solidFill>
              </a:rPr>
              <a:t>Finance Trek</a:t>
            </a:r>
            <a:r>
              <a:rPr lang="en" sz="3200"/>
              <a:t> - October 11th </a:t>
            </a:r>
          </a:p>
          <a:p>
            <a:pPr lvl="0">
              <a:spcBef>
                <a:spcPts val="0"/>
              </a:spcBef>
              <a:buNone/>
            </a:pPr>
            <a:r>
              <a:rPr lang="en" sz="2500"/>
              <a:t>(Application Deadline: Sept 25th - Career Spot)</a:t>
            </a:r>
          </a:p>
          <a:p>
            <a:pPr lvl="0">
              <a:spcBef>
                <a:spcPts val="0"/>
              </a:spcBef>
              <a:buNone/>
            </a:pPr>
            <a:endParaRPr sz="2500"/>
          </a:p>
          <a:p>
            <a:pPr lvl="0">
              <a:spcBef>
                <a:spcPts val="0"/>
              </a:spcBef>
              <a:buNone/>
            </a:pPr>
            <a:r>
              <a:rPr lang="en" sz="3200">
                <a:solidFill>
                  <a:srgbClr val="3C78D8"/>
                </a:solidFill>
              </a:rPr>
              <a:t>Finance Night</a:t>
            </a:r>
            <a:r>
              <a:rPr lang="en" sz="3200"/>
              <a:t> - October 18th </a:t>
            </a:r>
          </a:p>
          <a:p>
            <a:pPr lvl="0">
              <a:spcBef>
                <a:spcPts val="0"/>
              </a:spcBef>
              <a:buNone/>
            </a:pPr>
            <a:r>
              <a:rPr lang="en" sz="2500"/>
              <a:t>(Register on the Career Services website - $20 refundable deposit)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Markets</a:t>
            </a:r>
          </a:p>
        </p:txBody>
      </p:sp>
      <p:sp>
        <p:nvSpPr>
          <p:cNvPr id="121" name="Shape 121"/>
          <p:cNvSpPr txBox="1">
            <a:spLocks noGrp="1"/>
          </p:cNvSpPr>
          <p:nvPr>
            <p:ph type="body" idx="1"/>
          </p:nvPr>
        </p:nvSpPr>
        <p:spPr>
          <a:xfrm>
            <a:off x="311700" y="1152475"/>
            <a:ext cx="4260300" cy="572700"/>
          </a:xfrm>
          <a:prstGeom prst="rect">
            <a:avLst/>
          </a:prstGeom>
        </p:spPr>
        <p:txBody>
          <a:bodyPr lIns="91425" tIns="91425" rIns="91425" bIns="91425" anchor="t" anchorCtr="0">
            <a:noAutofit/>
          </a:bodyPr>
          <a:lstStyle/>
          <a:p>
            <a:pPr lvl="0" rtl="0">
              <a:lnSpc>
                <a:spcPct val="100000"/>
              </a:lnSpc>
              <a:spcBef>
                <a:spcPts val="0"/>
              </a:spcBef>
              <a:buNone/>
            </a:pPr>
            <a:r>
              <a:rPr lang="en">
                <a:solidFill>
                  <a:srgbClr val="000000"/>
                </a:solidFill>
              </a:rPr>
              <a:t>Dow Jones: Closed at 18,392.46</a:t>
            </a:r>
          </a:p>
          <a:p>
            <a:pPr lvl="0" rtl="0">
              <a:lnSpc>
                <a:spcPct val="100000"/>
              </a:lnSpc>
              <a:spcBef>
                <a:spcPts val="0"/>
              </a:spcBef>
              <a:buNone/>
            </a:pPr>
            <a:r>
              <a:rPr lang="en">
                <a:solidFill>
                  <a:srgbClr val="000000"/>
                </a:solidFill>
              </a:rPr>
              <a:t>Increased .93% over the past 4 days </a:t>
            </a:r>
          </a:p>
          <a:p>
            <a:pPr lvl="0" rtl="0">
              <a:spcBef>
                <a:spcPts val="0"/>
              </a:spcBef>
              <a:buNone/>
            </a:pPr>
            <a:endParaRPr/>
          </a:p>
          <a:p>
            <a:pPr lvl="0" rtl="0">
              <a:spcBef>
                <a:spcPts val="0"/>
              </a:spcBef>
              <a:buNone/>
            </a:pPr>
            <a:endParaRPr/>
          </a:p>
        </p:txBody>
      </p:sp>
      <p:sp>
        <p:nvSpPr>
          <p:cNvPr id="122" name="Shape 122"/>
          <p:cNvSpPr txBox="1"/>
          <p:nvPr/>
        </p:nvSpPr>
        <p:spPr>
          <a:xfrm>
            <a:off x="4500375" y="1152475"/>
            <a:ext cx="4154100" cy="4416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800">
                <a:latin typeface="Proxima Nova"/>
                <a:ea typeface="Proxima Nova"/>
                <a:cs typeface="Proxima Nova"/>
                <a:sym typeface="Proxima Nova"/>
              </a:rPr>
              <a:t>S&amp;P 500: Closed at 2,177.18</a:t>
            </a:r>
          </a:p>
          <a:p>
            <a:pPr lvl="0" rtl="0">
              <a:lnSpc>
                <a:spcPct val="115000"/>
              </a:lnSpc>
              <a:spcBef>
                <a:spcPts val="0"/>
              </a:spcBef>
              <a:spcAft>
                <a:spcPts val="1600"/>
              </a:spcAft>
              <a:buNone/>
            </a:pPr>
            <a:r>
              <a:rPr lang="en" sz="1800">
                <a:latin typeface="Proxima Nova"/>
                <a:ea typeface="Proxima Nova"/>
                <a:cs typeface="Proxima Nova"/>
                <a:sym typeface="Proxima Nova"/>
              </a:rPr>
              <a:t>Increased 1.4% over the past 4 days</a:t>
            </a:r>
          </a:p>
        </p:txBody>
      </p:sp>
      <p:pic>
        <p:nvPicPr>
          <p:cNvPr id="123" name="Shape 123" descr="S and p 500 5 day.png"/>
          <p:cNvPicPr preferRelativeResize="0"/>
          <p:nvPr/>
        </p:nvPicPr>
        <p:blipFill>
          <a:blip r:embed="rId3">
            <a:alphaModFix/>
          </a:blip>
          <a:stretch>
            <a:fillRect/>
          </a:stretch>
        </p:blipFill>
        <p:spPr>
          <a:xfrm>
            <a:off x="4500375" y="3067900"/>
            <a:ext cx="4318324" cy="1654424"/>
          </a:xfrm>
          <a:prstGeom prst="rect">
            <a:avLst/>
          </a:prstGeom>
          <a:noFill/>
          <a:ln>
            <a:noFill/>
          </a:ln>
        </p:spPr>
      </p:pic>
      <p:sp>
        <p:nvSpPr>
          <p:cNvPr id="124" name="Shape 124"/>
          <p:cNvSpPr txBox="1"/>
          <p:nvPr/>
        </p:nvSpPr>
        <p:spPr>
          <a:xfrm>
            <a:off x="4572000" y="2208425"/>
            <a:ext cx="3378300" cy="441600"/>
          </a:xfrm>
          <a:prstGeom prst="rect">
            <a:avLst/>
          </a:prstGeom>
          <a:noFill/>
          <a:ln>
            <a:noFill/>
          </a:ln>
        </p:spPr>
        <p:txBody>
          <a:bodyPr lIns="91425" tIns="91425" rIns="91425" bIns="91425" anchor="t" anchorCtr="0">
            <a:noAutofit/>
          </a:bodyPr>
          <a:lstStyle/>
          <a:p>
            <a:pPr lvl="0" rtl="0">
              <a:spcBef>
                <a:spcPts val="0"/>
              </a:spcBef>
              <a:buNone/>
            </a:pPr>
            <a:r>
              <a:rPr lang="en" sz="1800"/>
              <a:t>S&amp;P: 5 Day Index</a:t>
            </a:r>
          </a:p>
        </p:txBody>
      </p:sp>
      <p:pic>
        <p:nvPicPr>
          <p:cNvPr id="125" name="Shape 125" descr="Dow Jones 5 day.png"/>
          <p:cNvPicPr preferRelativeResize="0"/>
          <p:nvPr/>
        </p:nvPicPr>
        <p:blipFill>
          <a:blip r:embed="rId4">
            <a:alphaModFix/>
          </a:blip>
          <a:stretch>
            <a:fillRect/>
          </a:stretch>
        </p:blipFill>
        <p:spPr>
          <a:xfrm>
            <a:off x="182050" y="3067901"/>
            <a:ext cx="4318324" cy="1654423"/>
          </a:xfrm>
          <a:prstGeom prst="rect">
            <a:avLst/>
          </a:prstGeom>
          <a:noFill/>
          <a:ln>
            <a:noFill/>
          </a:ln>
        </p:spPr>
      </p:pic>
      <p:sp>
        <p:nvSpPr>
          <p:cNvPr id="126" name="Shape 126"/>
          <p:cNvSpPr txBox="1"/>
          <p:nvPr/>
        </p:nvSpPr>
        <p:spPr>
          <a:xfrm>
            <a:off x="417800" y="2268100"/>
            <a:ext cx="3628800" cy="441600"/>
          </a:xfrm>
          <a:prstGeom prst="rect">
            <a:avLst/>
          </a:prstGeom>
          <a:noFill/>
          <a:ln>
            <a:noFill/>
          </a:ln>
        </p:spPr>
        <p:txBody>
          <a:bodyPr lIns="91425" tIns="91425" rIns="91425" bIns="91425" anchor="t" anchorCtr="0">
            <a:noAutofit/>
          </a:bodyPr>
          <a:lstStyle/>
          <a:p>
            <a:pPr lvl="0" rtl="0">
              <a:spcBef>
                <a:spcPts val="0"/>
              </a:spcBef>
              <a:buNone/>
            </a:pPr>
            <a:r>
              <a:rPr lang="en" sz="1800"/>
              <a:t>Dow: 5 Day Index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Company Updates </a:t>
            </a:r>
          </a:p>
        </p:txBody>
      </p:sp>
      <p:sp>
        <p:nvSpPr>
          <p:cNvPr id="132" name="Shape 13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rgbClr val="000000"/>
              </a:buClr>
            </a:pPr>
            <a:r>
              <a:rPr lang="en" b="1">
                <a:solidFill>
                  <a:srgbClr val="000000"/>
                </a:solidFill>
              </a:rPr>
              <a:t>Wells Fargo &amp; Co. </a:t>
            </a:r>
          </a:p>
          <a:p>
            <a:pPr marL="914400" lvl="1" indent="-228600" rtl="0">
              <a:spcBef>
                <a:spcPts val="0"/>
              </a:spcBef>
            </a:pPr>
            <a:r>
              <a:rPr lang="en" sz="1400">
                <a:solidFill>
                  <a:srgbClr val="000000"/>
                </a:solidFill>
              </a:rPr>
              <a:t>CEO John Stumpf attends hearing with Senate Banking Committee about alleged illegal sales practices which led to a $185 million dollar fine and entrance into an enforcement action. </a:t>
            </a:r>
          </a:p>
          <a:p>
            <a:pPr marL="914400" lvl="1" indent="-317500" rtl="0">
              <a:spcBef>
                <a:spcPts val="0"/>
              </a:spcBef>
              <a:buClr>
                <a:srgbClr val="000000"/>
              </a:buClr>
              <a:buSzPct val="100000"/>
            </a:pPr>
            <a:r>
              <a:rPr lang="en" sz="1400">
                <a:solidFill>
                  <a:srgbClr val="000000"/>
                </a:solidFill>
              </a:rPr>
              <a:t>Employees given incentives to sell additional products to bank customers</a:t>
            </a:r>
          </a:p>
          <a:p>
            <a:pPr marL="1371600" lvl="2" indent="-317500" rtl="0">
              <a:spcBef>
                <a:spcPts val="0"/>
              </a:spcBef>
              <a:buClr>
                <a:srgbClr val="000000"/>
              </a:buClr>
              <a:buSzPct val="100000"/>
            </a:pPr>
            <a:r>
              <a:rPr lang="en" sz="1400">
                <a:solidFill>
                  <a:srgbClr val="000000"/>
                </a:solidFill>
              </a:rPr>
              <a:t>Employees enrolled customers in products/credit cards without permission</a:t>
            </a:r>
          </a:p>
          <a:p>
            <a:pPr marL="457200" lvl="0" indent="-228600" rtl="0">
              <a:spcBef>
                <a:spcPts val="0"/>
              </a:spcBef>
              <a:buClr>
                <a:srgbClr val="000000"/>
              </a:buClr>
            </a:pPr>
            <a:r>
              <a:rPr lang="en" b="1">
                <a:solidFill>
                  <a:srgbClr val="000000"/>
                </a:solidFill>
              </a:rPr>
              <a:t>Bayer and Monsanto Merger </a:t>
            </a:r>
          </a:p>
          <a:p>
            <a:pPr marL="914400" lvl="1" indent="-317500" rtl="0">
              <a:spcBef>
                <a:spcPts val="0"/>
              </a:spcBef>
              <a:buClr>
                <a:srgbClr val="000000"/>
              </a:buClr>
              <a:buSzPct val="100000"/>
            </a:pPr>
            <a:r>
              <a:rPr lang="en">
                <a:solidFill>
                  <a:srgbClr val="000000"/>
                </a:solidFill>
              </a:rPr>
              <a:t>Bayer made a $66 billion dollar deal to acquire Monsanto</a:t>
            </a:r>
          </a:p>
          <a:p>
            <a:pPr marL="914400" lvl="1" indent="-228600" rtl="0">
              <a:spcBef>
                <a:spcPts val="0"/>
              </a:spcBef>
              <a:buClr>
                <a:srgbClr val="000000"/>
              </a:buClr>
            </a:pPr>
            <a:r>
              <a:rPr lang="en">
                <a:solidFill>
                  <a:srgbClr val="000000"/>
                </a:solidFill>
              </a:rPr>
              <a:t>Deal won’t be able to be finalized for at least a few months. </a:t>
            </a:r>
          </a:p>
          <a:p>
            <a:pPr marL="457200" lvl="0" indent="-228600" rtl="0">
              <a:spcBef>
                <a:spcPts val="0"/>
              </a:spcBef>
              <a:buClr>
                <a:srgbClr val="000000"/>
              </a:buClr>
            </a:pPr>
            <a:r>
              <a:rPr lang="en" b="1">
                <a:solidFill>
                  <a:srgbClr val="000000"/>
                </a:solidFill>
              </a:rPr>
              <a:t>Hanjin</a:t>
            </a:r>
          </a:p>
          <a:p>
            <a:pPr marL="914400" lvl="1" indent="-228600" rtl="0">
              <a:spcBef>
                <a:spcPts val="0"/>
              </a:spcBef>
              <a:buClr>
                <a:srgbClr val="000000"/>
              </a:buClr>
            </a:pPr>
            <a:r>
              <a:rPr lang="en">
                <a:solidFill>
                  <a:srgbClr val="000000"/>
                </a:solidFill>
              </a:rPr>
              <a:t>Ships 3% of containers globally per year</a:t>
            </a:r>
          </a:p>
          <a:p>
            <a:pPr marL="914400" lvl="1" indent="-228600" rtl="0">
              <a:spcBef>
                <a:spcPts val="0"/>
              </a:spcBef>
              <a:buClr>
                <a:srgbClr val="000000"/>
              </a:buClr>
            </a:pPr>
            <a:r>
              <a:rPr lang="en">
                <a:solidFill>
                  <a:srgbClr val="000000"/>
                </a:solidFill>
              </a:rPr>
              <a:t>Filed bankruptcy and ships not allowed into ports</a:t>
            </a:r>
          </a:p>
          <a:p>
            <a:pPr marL="914400" lvl="1" indent="-228600" rtl="0">
              <a:spcBef>
                <a:spcPts val="0"/>
              </a:spcBef>
              <a:buClr>
                <a:srgbClr val="000000"/>
              </a:buClr>
            </a:pPr>
            <a:r>
              <a:rPr lang="en">
                <a:solidFill>
                  <a:srgbClr val="000000"/>
                </a:solidFill>
              </a:rPr>
              <a:t>14 billion dollars stuck on ships not able to dock</a:t>
            </a:r>
          </a:p>
          <a:p>
            <a:pPr marL="914400" lvl="1" indent="-228600" rtl="0">
              <a:spcBef>
                <a:spcPts val="0"/>
              </a:spcBef>
              <a:buClr>
                <a:srgbClr val="000000"/>
              </a:buClr>
            </a:pPr>
            <a:r>
              <a:rPr lang="en">
                <a:solidFill>
                  <a:srgbClr val="000000"/>
                </a:solidFill>
              </a:rPr>
              <a:t>South Korea is not looking to bail out Hanjin, Hanjin will likely have to sell all 37 ships and return all 61 chartered vessels</a:t>
            </a:r>
          </a:p>
          <a:p>
            <a:pPr lvl="0">
              <a:spcBef>
                <a:spcPts val="0"/>
              </a:spcBef>
              <a:buNone/>
            </a:pPr>
            <a:endParaRPr b="1">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Fed Meeting Wednesday </a:t>
            </a:r>
          </a:p>
        </p:txBody>
      </p:sp>
      <p:sp>
        <p:nvSpPr>
          <p:cNvPr id="138" name="Shape 13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rgbClr val="000000"/>
              </a:buClr>
            </a:pPr>
            <a:r>
              <a:rPr lang="en" b="1">
                <a:solidFill>
                  <a:srgbClr val="000000"/>
                </a:solidFill>
              </a:rPr>
              <a:t>Federal Funds Rate (Interest Rate) to remain in the same range</a:t>
            </a:r>
          </a:p>
          <a:p>
            <a:pPr marL="914400" lvl="1" indent="-317500" rtl="0">
              <a:spcBef>
                <a:spcPts val="0"/>
              </a:spcBef>
              <a:buClr>
                <a:srgbClr val="000000"/>
              </a:buClr>
              <a:buSzPct val="100000"/>
            </a:pPr>
            <a:r>
              <a:rPr lang="en">
                <a:solidFill>
                  <a:srgbClr val="000000"/>
                </a:solidFill>
              </a:rPr>
              <a:t>Current American interest rate = 0.500%</a:t>
            </a:r>
          </a:p>
          <a:p>
            <a:pPr marL="914400" lvl="1" indent="-228600" rtl="0">
              <a:spcBef>
                <a:spcPts val="0"/>
              </a:spcBef>
              <a:buClr>
                <a:srgbClr val="000000"/>
              </a:buClr>
            </a:pPr>
            <a:r>
              <a:rPr lang="en">
                <a:solidFill>
                  <a:srgbClr val="000000"/>
                </a:solidFill>
              </a:rPr>
              <a:t>Current Range 0.250 - 0.500</a:t>
            </a:r>
          </a:p>
          <a:p>
            <a:pPr marL="457200" lvl="0" indent="-228600" rtl="0">
              <a:spcBef>
                <a:spcPts val="0"/>
              </a:spcBef>
              <a:buClr>
                <a:srgbClr val="000000"/>
              </a:buClr>
            </a:pPr>
            <a:r>
              <a:rPr lang="en" b="1">
                <a:solidFill>
                  <a:srgbClr val="000000"/>
                </a:solidFill>
              </a:rPr>
              <a:t>As a Result of Decision</a:t>
            </a:r>
          </a:p>
          <a:p>
            <a:pPr marL="914400" lvl="1" indent="-228600" rtl="0">
              <a:spcBef>
                <a:spcPts val="0"/>
              </a:spcBef>
              <a:buClr>
                <a:srgbClr val="000000"/>
              </a:buClr>
            </a:pPr>
            <a:r>
              <a:rPr lang="en">
                <a:solidFill>
                  <a:srgbClr val="000000"/>
                </a:solidFill>
              </a:rPr>
              <a:t>Stocks rise as a result of predicted growth</a:t>
            </a:r>
          </a:p>
          <a:p>
            <a:pPr marL="914400" lvl="1" indent="-228600" rtl="0">
              <a:spcBef>
                <a:spcPts val="0"/>
              </a:spcBef>
              <a:buClr>
                <a:srgbClr val="000000"/>
              </a:buClr>
            </a:pPr>
            <a:r>
              <a:rPr lang="en">
                <a:solidFill>
                  <a:srgbClr val="000000"/>
                </a:solidFill>
              </a:rPr>
              <a:t>Value of dollar weakened</a:t>
            </a:r>
          </a:p>
          <a:p>
            <a:pPr marL="914400" lvl="1" indent="-228600">
              <a:spcBef>
                <a:spcPts val="0"/>
              </a:spcBef>
              <a:buClr>
                <a:srgbClr val="000000"/>
              </a:buClr>
            </a:pPr>
            <a:r>
              <a:rPr lang="en">
                <a:solidFill>
                  <a:srgbClr val="000000"/>
                </a:solidFill>
              </a:rPr>
              <a:t>Government-bond yields slipped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79075"/>
            <a:ext cx="8520600" cy="572700"/>
          </a:xfrm>
          <a:prstGeom prst="rect">
            <a:avLst/>
          </a:prstGeom>
        </p:spPr>
        <p:txBody>
          <a:bodyPr lIns="91425" tIns="91425" rIns="91425" bIns="91425" anchor="t" anchorCtr="0">
            <a:noAutofit/>
          </a:bodyPr>
          <a:lstStyle/>
          <a:p>
            <a:pPr lvl="0">
              <a:spcBef>
                <a:spcPts val="0"/>
              </a:spcBef>
              <a:buNone/>
            </a:pPr>
            <a:r>
              <a:rPr lang="en"/>
              <a:t>Global Aspects - Japan  </a:t>
            </a:r>
          </a:p>
        </p:txBody>
      </p:sp>
      <p:sp>
        <p:nvSpPr>
          <p:cNvPr id="144" name="Shape 14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rgbClr val="000000"/>
              </a:buClr>
            </a:pPr>
            <a:r>
              <a:rPr lang="en" b="1">
                <a:solidFill>
                  <a:srgbClr val="000000"/>
                </a:solidFill>
              </a:rPr>
              <a:t>Bank of Japan Meeting on Wednesday</a:t>
            </a:r>
          </a:p>
          <a:p>
            <a:pPr marL="914400" lvl="1" indent="-228600" rtl="0">
              <a:spcBef>
                <a:spcPts val="0"/>
              </a:spcBef>
              <a:buClr>
                <a:srgbClr val="000000"/>
              </a:buClr>
            </a:pPr>
            <a:r>
              <a:rPr lang="en">
                <a:solidFill>
                  <a:srgbClr val="000000"/>
                </a:solidFill>
              </a:rPr>
              <a:t>BOJ is trying to stimulate inflation and growth (that's not going well)</a:t>
            </a:r>
          </a:p>
          <a:p>
            <a:pPr marL="914400" lvl="1" indent="-228600" rtl="0">
              <a:spcBef>
                <a:spcPts val="0"/>
              </a:spcBef>
              <a:buClr>
                <a:srgbClr val="000000"/>
              </a:buClr>
            </a:pPr>
            <a:r>
              <a:rPr lang="en">
                <a:solidFill>
                  <a:srgbClr val="000000"/>
                </a:solidFill>
              </a:rPr>
              <a:t>Analysts predict BOJ will cut rates as far as 0.7%</a:t>
            </a:r>
          </a:p>
          <a:p>
            <a:pPr marL="914400" lvl="1" indent="-228600" rtl="0">
              <a:spcBef>
                <a:spcPts val="0"/>
              </a:spcBef>
              <a:buClr>
                <a:srgbClr val="000000"/>
              </a:buClr>
            </a:pPr>
            <a:r>
              <a:rPr lang="en">
                <a:solidFill>
                  <a:srgbClr val="000000"/>
                </a:solidFill>
              </a:rPr>
              <a:t>Bond buying program larger than United States but ⅓ size economy</a:t>
            </a:r>
          </a:p>
          <a:p>
            <a:pPr marL="457200" lvl="0" indent="-228600" rtl="0">
              <a:spcBef>
                <a:spcPts val="0"/>
              </a:spcBef>
              <a:buClr>
                <a:srgbClr val="000000"/>
              </a:buClr>
            </a:pPr>
            <a:r>
              <a:rPr lang="en" b="1">
                <a:solidFill>
                  <a:srgbClr val="000000"/>
                </a:solidFill>
              </a:rPr>
              <a:t>Yield Curve Control Efforts </a:t>
            </a:r>
          </a:p>
          <a:p>
            <a:pPr marL="914400" lvl="1" indent="-228600" rtl="0">
              <a:spcBef>
                <a:spcPts val="0"/>
              </a:spcBef>
              <a:buClr>
                <a:srgbClr val="000000"/>
              </a:buClr>
            </a:pPr>
            <a:r>
              <a:rPr lang="en">
                <a:solidFill>
                  <a:srgbClr val="000000"/>
                </a:solidFill>
              </a:rPr>
              <a:t>BOJ has a target of around zero percent for the 10-year government bond yield</a:t>
            </a:r>
          </a:p>
          <a:p>
            <a:pPr marL="914400" lvl="1" indent="-228600" rtl="0">
              <a:spcBef>
                <a:spcPts val="0"/>
              </a:spcBef>
              <a:buClr>
                <a:srgbClr val="000000"/>
              </a:buClr>
            </a:pPr>
            <a:r>
              <a:rPr lang="en" b="1">
                <a:solidFill>
                  <a:srgbClr val="3C3C3C"/>
                </a:solidFill>
                <a:highlight>
                  <a:srgbClr val="FFFFFF"/>
                </a:highlight>
              </a:rPr>
              <a:t>Yield Curve: </a:t>
            </a:r>
            <a:r>
              <a:rPr lang="en">
                <a:solidFill>
                  <a:srgbClr val="3C3C3C"/>
                </a:solidFill>
                <a:highlight>
                  <a:srgbClr val="FFFFFF"/>
                </a:highlight>
              </a:rPr>
              <a:t>The relationship between yields across different maturities on fixed-rate debt from the same issuer (government bonds) </a:t>
            </a:r>
          </a:p>
          <a:p>
            <a:pPr marL="1371600" lvl="2" indent="-228600" rtl="0">
              <a:spcBef>
                <a:spcPts val="0"/>
              </a:spcBef>
              <a:buClr>
                <a:srgbClr val="3C3C3C"/>
              </a:buClr>
            </a:pPr>
            <a:r>
              <a:rPr lang="en">
                <a:solidFill>
                  <a:srgbClr val="3C3C3C"/>
                </a:solidFill>
                <a:highlight>
                  <a:srgbClr val="FFFFFF"/>
                </a:highlight>
              </a:rPr>
              <a:t>Flattening out rates between the short and long term</a:t>
            </a:r>
          </a:p>
          <a:p>
            <a:pPr marR="0" lvl="0" algn="l" rtl="0">
              <a:lnSpc>
                <a:spcPct val="115000"/>
              </a:lnSpc>
              <a:spcBef>
                <a:spcPts val="0"/>
              </a:spcBef>
              <a:spcAft>
                <a:spcPts val="1600"/>
              </a:spcAft>
              <a:buNone/>
            </a:pPr>
            <a:endParaRPr>
              <a:solidFill>
                <a:srgbClr val="000000"/>
              </a:solidFill>
            </a:endParaRPr>
          </a:p>
          <a:p>
            <a:pPr marL="0" lvl="0" indent="0" rtl="0">
              <a:spcBef>
                <a:spcPts val="0"/>
              </a:spcBef>
              <a:buNone/>
            </a:pP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Currencies </a:t>
            </a:r>
          </a:p>
        </p:txBody>
      </p:sp>
      <p:sp>
        <p:nvSpPr>
          <p:cNvPr id="150" name="Shape 15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rgbClr val="000000"/>
              </a:buClr>
            </a:pPr>
            <a:r>
              <a:rPr lang="en" b="1">
                <a:solidFill>
                  <a:srgbClr val="000000"/>
                </a:solidFill>
              </a:rPr>
              <a:t>Japan</a:t>
            </a:r>
          </a:p>
          <a:p>
            <a:pPr marL="914400" lvl="1" indent="-228600" rtl="0">
              <a:spcBef>
                <a:spcPts val="0"/>
              </a:spcBef>
              <a:buClr>
                <a:srgbClr val="000000"/>
              </a:buClr>
            </a:pPr>
            <a:r>
              <a:rPr lang="en">
                <a:solidFill>
                  <a:srgbClr val="000000"/>
                </a:solidFill>
              </a:rPr>
              <a:t>The yen is up 20% from the US dollar in 2016</a:t>
            </a:r>
          </a:p>
          <a:p>
            <a:pPr marL="914400" lvl="1" indent="-228600" rtl="0">
              <a:spcBef>
                <a:spcPts val="0"/>
              </a:spcBef>
              <a:buClr>
                <a:srgbClr val="000000"/>
              </a:buClr>
            </a:pPr>
            <a:r>
              <a:rPr lang="en">
                <a:solidFill>
                  <a:srgbClr val="000000"/>
                </a:solidFill>
              </a:rPr>
              <a:t>Yen increased by 1% in comparison to US dollar monday</a:t>
            </a:r>
          </a:p>
          <a:p>
            <a:pPr marL="914400" lvl="1" indent="-228600" rtl="0">
              <a:spcBef>
                <a:spcPts val="0"/>
              </a:spcBef>
              <a:buClr>
                <a:srgbClr val="000000"/>
              </a:buClr>
            </a:pPr>
            <a:r>
              <a:rPr lang="en">
                <a:solidFill>
                  <a:srgbClr val="000000"/>
                </a:solidFill>
              </a:rPr>
              <a:t>Stronger Yen makes products more expensive world wide (could damage Japan Economy)</a:t>
            </a:r>
          </a:p>
          <a:p>
            <a:pPr marL="457200" lvl="0" indent="-228600" rtl="0">
              <a:spcBef>
                <a:spcPts val="0"/>
              </a:spcBef>
              <a:buClr>
                <a:srgbClr val="000000"/>
              </a:buClr>
            </a:pPr>
            <a:r>
              <a:rPr lang="en" b="1">
                <a:solidFill>
                  <a:srgbClr val="000000"/>
                </a:solidFill>
              </a:rPr>
              <a:t>China </a:t>
            </a:r>
          </a:p>
          <a:p>
            <a:pPr marL="914400" lvl="1" indent="-228600" rtl="0">
              <a:spcBef>
                <a:spcPts val="0"/>
              </a:spcBef>
              <a:buClr>
                <a:srgbClr val="000000"/>
              </a:buClr>
            </a:pPr>
            <a:r>
              <a:rPr lang="en">
                <a:solidFill>
                  <a:srgbClr val="000000"/>
                </a:solidFill>
              </a:rPr>
              <a:t>Chinese Yuan = 0.15 US dollars</a:t>
            </a:r>
          </a:p>
          <a:p>
            <a:pPr marL="0" lvl="0" indent="0" rtl="0">
              <a:spcBef>
                <a:spcPts val="0"/>
              </a:spcBef>
              <a:buNone/>
            </a:pPr>
            <a:endParaRPr>
              <a:solidFill>
                <a:srgbClr val="000000"/>
              </a:solidFill>
            </a:endParaRPr>
          </a:p>
          <a:p>
            <a:pPr lvl="0" rtl="0">
              <a:spcBef>
                <a:spcPts val="0"/>
              </a:spcBef>
              <a:buNone/>
            </a:pPr>
            <a:endParaRPr sz="2200"/>
          </a:p>
          <a:p>
            <a:pPr marL="0" lvl="0" indent="0">
              <a:spcBef>
                <a:spcPts val="0"/>
              </a:spcBef>
              <a:buNone/>
            </a:pP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2480550"/>
            <a:ext cx="8114400" cy="2445900"/>
          </a:xfrm>
          <a:prstGeom prst="rect">
            <a:avLst/>
          </a:prstGeom>
        </p:spPr>
        <p:txBody>
          <a:bodyPr lIns="91425" tIns="91425" rIns="91425" bIns="91425" anchor="b" anchorCtr="0">
            <a:noAutofit/>
          </a:bodyPr>
          <a:lstStyle/>
          <a:p>
            <a:pPr lvl="0">
              <a:spcBef>
                <a:spcPts val="0"/>
              </a:spcBef>
              <a:buNone/>
            </a:pPr>
            <a:r>
              <a:rPr lang="en"/>
              <a:t>Indices</a:t>
            </a:r>
          </a:p>
        </p:txBody>
      </p:sp>
      <p:sp>
        <p:nvSpPr>
          <p:cNvPr id="156" name="Shape 156"/>
          <p:cNvSpPr txBox="1"/>
          <p:nvPr/>
        </p:nvSpPr>
        <p:spPr>
          <a:xfrm>
            <a:off x="5430525" y="309975"/>
            <a:ext cx="4454400" cy="9414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FFD966"/>
                </a:solidFill>
                <a:latin typeface="Alfa Slab One"/>
                <a:ea typeface="Alfa Slab One"/>
                <a:cs typeface="Alfa Slab One"/>
                <a:sym typeface="Alfa Slab One"/>
              </a:rPr>
              <a:t>Colin Gallagher</a:t>
            </a:r>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1077</Words>
  <Application>Microsoft Office PowerPoint</Application>
  <PresentationFormat>On-screen Show (16:9)</PresentationFormat>
  <Paragraphs>164</Paragraphs>
  <Slides>30</Slides>
  <Notes>30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gameday</vt:lpstr>
      <vt:lpstr>simple-light-2</vt:lpstr>
      <vt:lpstr>Investment Club</vt:lpstr>
      <vt:lpstr>Agenda</vt:lpstr>
      <vt:lpstr>Market Update</vt:lpstr>
      <vt:lpstr>Markets</vt:lpstr>
      <vt:lpstr>Company Updates </vt:lpstr>
      <vt:lpstr>Fed Meeting Wednesday </vt:lpstr>
      <vt:lpstr>Global Aspects - Japan  </vt:lpstr>
      <vt:lpstr>Currencies </vt:lpstr>
      <vt:lpstr>Indices</vt:lpstr>
      <vt:lpstr>Standard &amp; Poor’s 500 (S&amp;P 500)</vt:lpstr>
      <vt:lpstr>Dow Jones Industrial Average (DJIA)</vt:lpstr>
      <vt:lpstr>NASDAQ Composite</vt:lpstr>
      <vt:lpstr>Nikkei 225 </vt:lpstr>
      <vt:lpstr>FTSE</vt:lpstr>
      <vt:lpstr>Shanghai Composite (SHCOMP)</vt:lpstr>
      <vt:lpstr>Stock Pitch</vt:lpstr>
      <vt:lpstr>Vanguard Small Value ETF (VBR)</vt:lpstr>
      <vt:lpstr>What is VBR?</vt:lpstr>
      <vt:lpstr>Why small cap?</vt:lpstr>
      <vt:lpstr>Economic Growth (Labor market)</vt:lpstr>
      <vt:lpstr>Room To Grow (GDP &amp; Inflation)</vt:lpstr>
      <vt:lpstr>Fed Outlook</vt:lpstr>
      <vt:lpstr>Potential cons </vt:lpstr>
      <vt:lpstr>Sectors in Finance</vt:lpstr>
      <vt:lpstr>PowerPoint Presentation</vt:lpstr>
      <vt:lpstr>Interview Question</vt:lpstr>
      <vt:lpstr>Why choose this firm?</vt:lpstr>
      <vt:lpstr>Steps to address this question</vt:lpstr>
      <vt:lpstr>Upcoming Events</vt:lpstr>
      <vt:lpstr>Finance Trek - October 11th  (Application Deadline: Sept 25th - Career Spot)  Finance Night - October 18th  (Register on the Career Services website - $20 refundable deposit)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Club</dc:title>
  <dc:creator>Kat Stevens</dc:creator>
  <cp:lastModifiedBy>Earl Stevens</cp:lastModifiedBy>
  <cp:revision>1</cp:revision>
  <dcterms:modified xsi:type="dcterms:W3CDTF">2016-09-28T17:16:36Z</dcterms:modified>
</cp:coreProperties>
</file>