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2" r:id="rId1"/>
    <p:sldMasterId id="2147483693" r:id="rId2"/>
    <p:sldMasterId id="2147483694" r:id="rId3"/>
  </p:sldMasterIdLst>
  <p:notesMasterIdLst>
    <p:notesMasterId r:id="rId4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96143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65175" marR="0" lvl="1" indent="222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83639" marR="0" lvl="2" indent="355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37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209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199" y="1631156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3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57199" y="1076325"/>
            <a:ext cx="3008314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874762" y="-1217413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9"/>
            <a:ext cx="4388644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65175" marR="0" lvl="1" indent="222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83639" marR="0" lvl="2" indent="355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370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2090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8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199" y="1631156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3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3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57199" y="1076325"/>
            <a:ext cx="3008314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4025502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874762" y="-1217413"/>
            <a:ext cx="339447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1272777" y="-609599"/>
            <a:ext cx="4388644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22857" y="4803234"/>
            <a:ext cx="263943" cy="2019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9" name="Shape 159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" name="Shape 165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1" name="Shape 19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58371" marR="0" lvl="1" indent="7982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68400" marR="0" lvl="2" indent="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1160" marR="0" lvl="3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18360" marR="0" lvl="4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75560" marR="0" lvl="5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032760" marR="0" lvl="6" indent="406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89959" marR="0" lvl="7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947159" marR="0" lvl="8" indent="406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30299" y="4800899"/>
            <a:ext cx="256500" cy="20657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Investment Club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November 4th,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73700" y="14512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Battle of the Stocks: Amazon.com Inc (AMZN)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BF9000"/>
                </a:solidFill>
              </a:rPr>
              <a:t>Buy: 14 Shares @ $760.00 (total: $10,640)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4294967295"/>
          </p:nvPr>
        </p:nvSpPr>
        <p:spPr>
          <a:xfrm>
            <a:off x="2308800" y="3624000"/>
            <a:ext cx="45264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Anna Evinski and Kameliya Yordanova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Company Breakdown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3 Pillars: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</a:t>
            </a:r>
            <a:r>
              <a:rPr lang="en" b="1">
                <a:solidFill>
                  <a:srgbClr val="1155CC"/>
                </a:solidFill>
              </a:rPr>
              <a:t>marketplace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</a:t>
            </a:r>
            <a:r>
              <a:rPr lang="en" b="1" i="1">
                <a:solidFill>
                  <a:srgbClr val="52ABC0"/>
                </a:solidFill>
              </a:rPr>
              <a:t>Prime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Char char="❏"/>
            </a:pPr>
            <a:r>
              <a:rPr lang="en">
                <a:solidFill>
                  <a:srgbClr val="999999"/>
                </a:solidFill>
              </a:rPr>
              <a:t>Amazon Web Services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 b="1">
                <a:solidFill>
                  <a:srgbClr val="FF9900"/>
                </a:solidFill>
              </a:rPr>
              <a:t>(AWS)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 descr="Image result for amazon web service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6606">
            <a:off x="4766762" y="3137885"/>
            <a:ext cx="3039024" cy="156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descr="Image result for amazon prim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7954">
            <a:off x="4857525" y="1794212"/>
            <a:ext cx="2857499" cy="145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 descr="Image result for amazon marketplac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6607">
            <a:off x="4904124" y="648250"/>
            <a:ext cx="3047999" cy="113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Amazon </a:t>
            </a:r>
            <a:r>
              <a:rPr lang="en" b="1">
                <a:solidFill>
                  <a:srgbClr val="0000FF"/>
                </a:solidFill>
              </a:rPr>
              <a:t>marketplace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E-commerce platform allowing sellers to sell new and used items next to Amazon.com’s regular items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Allows Amazon </a:t>
            </a:r>
            <a:r>
              <a:rPr lang="en" sz="1600">
                <a:solidFill>
                  <a:srgbClr val="0000FF"/>
                </a:solidFill>
              </a:rPr>
              <a:t>expand customer base without investing more inventory</a:t>
            </a:r>
            <a:r>
              <a:rPr lang="en" sz="1600">
                <a:solidFill>
                  <a:srgbClr val="999999"/>
                </a:solidFill>
              </a:rPr>
              <a:t>, but Amazon guarantees the products sold on its site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Marketplace uses Amazon’s software infrastructure to charge buyer’s credit card but not send any personal information to seller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Available over </a:t>
            </a:r>
            <a:r>
              <a:rPr lang="en" sz="1600">
                <a:solidFill>
                  <a:srgbClr val="0000FF"/>
                </a:solidFill>
              </a:rPr>
              <a:t>60 countries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3rd party sellers </a:t>
            </a:r>
            <a:r>
              <a:rPr lang="en" sz="1600">
                <a:solidFill>
                  <a:srgbClr val="0000FF"/>
                </a:solidFill>
              </a:rPr>
              <a:t>40% ($40 bill)</a:t>
            </a:r>
            <a:r>
              <a:rPr lang="en" sz="1600">
                <a:solidFill>
                  <a:srgbClr val="999999"/>
                </a:solidFill>
              </a:rPr>
              <a:t>                                                               Amazon’s annual sales</a:t>
            </a:r>
          </a:p>
        </p:txBody>
      </p:sp>
      <p:pic>
        <p:nvPicPr>
          <p:cNvPr id="284" name="Shape 284" descr="Image result for amazon marketpla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900" y="3199400"/>
            <a:ext cx="3268525" cy="1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Amazon </a:t>
            </a:r>
            <a:r>
              <a:rPr lang="en" b="1" i="1">
                <a:solidFill>
                  <a:srgbClr val="52ABC0"/>
                </a:solidFill>
              </a:rPr>
              <a:t>Prime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</a:rPr>
              <a:t>Customers get free 2-day delivery on specific items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</a:rPr>
              <a:t>Prime items has </a:t>
            </a:r>
            <a:r>
              <a:rPr lang="en" sz="1400">
                <a:solidFill>
                  <a:srgbClr val="52ABC0"/>
                </a:solidFill>
              </a:rPr>
              <a:t>grown from 1 million to 30 million</a:t>
            </a:r>
            <a:r>
              <a:rPr lang="en" sz="1400">
                <a:solidFill>
                  <a:srgbClr val="999999"/>
                </a:solidFill>
              </a:rPr>
              <a:t> since Prime’s founding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52ABC0"/>
                </a:solidFill>
              </a:rPr>
              <a:t>Prime Video: exclusive content from Amazon</a:t>
            </a:r>
            <a:r>
              <a:rPr lang="en" sz="1400">
                <a:solidFill>
                  <a:srgbClr val="999999"/>
                </a:solidFill>
              </a:rPr>
              <a:t>, Amazon video won 6 Emmys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  <a:highlight>
                  <a:srgbClr val="FFFFFF"/>
                </a:highlight>
              </a:rPr>
              <a:t>Although there will always be “computers are too complicated” individuals, with memberships like Prime, creates customer loyalty to a “club”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400">
                <a:solidFill>
                  <a:srgbClr val="999999"/>
                </a:solidFill>
                <a:highlight>
                  <a:srgbClr val="FFFFFF"/>
                </a:highlight>
              </a:rPr>
              <a:t>Additionally, the digital age is the future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52ABC0"/>
              </a:buClr>
              <a:buSzPct val="100000"/>
              <a:buChar char="❏"/>
            </a:pPr>
            <a:r>
              <a:rPr lang="en" sz="1400">
                <a:solidFill>
                  <a:srgbClr val="52ABC0"/>
                </a:solidFill>
              </a:rPr>
              <a:t>“Need fresh strawberries for the dinner                                                                                             party in an hour? The preparer could order                                                                                     them without stepping out of the house”                                                             -informationweek.com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91" name="Shape 291" descr="Image result for amazon prime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750" y="2636575"/>
            <a:ext cx="3131899" cy="234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Amazon Web Services </a:t>
            </a:r>
            <a:r>
              <a:rPr lang="en" b="1">
                <a:solidFill>
                  <a:srgbClr val="FF9900"/>
                </a:solidFill>
              </a:rPr>
              <a:t>(AWS)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AWS offers cloud services, where anyone can store data, photos, you name it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Most </a:t>
            </a:r>
            <a:r>
              <a:rPr lang="en" sz="1600">
                <a:solidFill>
                  <a:srgbClr val="FF9900"/>
                </a:solidFill>
              </a:rPr>
              <a:t>profitable Amazon business $861 million operating income </a:t>
            </a:r>
            <a:r>
              <a:rPr lang="en" sz="1600">
                <a:solidFill>
                  <a:srgbClr val="999999"/>
                </a:solidFill>
              </a:rPr>
              <a:t>(55% year-over-year growth)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Currently laying foundation for the future of cloud so in years to come, other companies won’t be able to compare to Amazon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After </a:t>
            </a:r>
            <a:r>
              <a:rPr lang="en" sz="1600">
                <a:solidFill>
                  <a:srgbClr val="FF9900"/>
                </a:solidFill>
              </a:rPr>
              <a:t>Netflix’s extreme hardware failure in 2008, the company turned to Amazon’s cloud services to house data</a:t>
            </a:r>
            <a:r>
              <a:rPr lang="en" sz="1600">
                <a:solidFill>
                  <a:srgbClr val="999999"/>
                </a:solidFill>
              </a:rPr>
              <a:t> (everything from Netflix’s video player to their billing and payments are housed in Amazon’s cloud)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i="1">
                <a:solidFill>
                  <a:srgbClr val="999999"/>
                </a:solidFill>
              </a:rPr>
              <a:t>“</a:t>
            </a:r>
            <a:r>
              <a:rPr lang="en" sz="1600" i="1">
                <a:solidFill>
                  <a:srgbClr val="999999"/>
                </a:solidFill>
                <a:highlight>
                  <a:srgbClr val="FFFFFF"/>
                </a:highlight>
              </a:rPr>
              <a:t>Starting at the end of this summer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 [2016]</a:t>
            </a:r>
            <a:r>
              <a:rPr lang="en" sz="1600" i="1">
                <a:solidFill>
                  <a:srgbClr val="999999"/>
                </a:solidFill>
                <a:highlight>
                  <a:srgbClr val="FFFFFF"/>
                </a:highlight>
              </a:rPr>
              <a:t>, Netflix will fully reside in Amazon's data centers in the cloud, as well as some ISP facilities, and the Internet exchange points that facilitate speedy Internet traffic” -informationweek.com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710" y="0"/>
            <a:ext cx="429657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CEO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Jeff Bezos founder, Chairman &amp; CEO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Net worth </a:t>
            </a:r>
            <a:r>
              <a:rPr lang="en" sz="1600">
                <a:solidFill>
                  <a:schemeClr val="lt2"/>
                </a:solidFill>
              </a:rPr>
              <a:t>$71 billion</a:t>
            </a:r>
            <a:r>
              <a:rPr lang="en" sz="1600">
                <a:solidFill>
                  <a:srgbClr val="999999"/>
                </a:solidFill>
              </a:rPr>
              <a:t>, founded Amazon in 1994,                                              Bezos one of Google’s first investors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Corporate office headquarters in Seattle, WA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Amazon now grown to </a:t>
            </a:r>
            <a:r>
              <a:rPr lang="en" sz="1600">
                <a:solidFill>
                  <a:schemeClr val="lt2"/>
                </a:solidFill>
              </a:rPr>
              <a:t>world’s largest online                                        shopping retailer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Other than Amazon Marketplace, AWS cloud unit, and Amazon Prime, Bezos looking to add </a:t>
            </a:r>
            <a:r>
              <a:rPr lang="en" sz="1600">
                <a:solidFill>
                  <a:srgbClr val="BF9000"/>
                </a:solidFill>
              </a:rPr>
              <a:t>fourth unit to business, perhaps expanding video streaming capabilities</a:t>
            </a:r>
          </a:p>
        </p:txBody>
      </p:sp>
      <p:pic>
        <p:nvPicPr>
          <p:cNvPr id="309" name="Shape 309" descr="Jeff Bezos' iconic laug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6274" y="234425"/>
            <a:ext cx="2536025" cy="27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Amazon Third Quarter Earnings and Forward Guidance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BF9000"/>
                </a:solidFill>
              </a:rPr>
              <a:t>EPS (earnings per share):</a:t>
            </a:r>
            <a:r>
              <a:rPr lang="en"/>
              <a:t> $0.52 </a:t>
            </a:r>
            <a:r>
              <a:rPr lang="en">
                <a:solidFill>
                  <a:srgbClr val="999999"/>
                </a:solidFill>
              </a:rPr>
              <a:t>vs. analyst estimate</a:t>
            </a:r>
            <a:r>
              <a:rPr lang="en"/>
              <a:t> $0.78 </a:t>
            </a:r>
            <a:r>
              <a:rPr lang="en">
                <a:solidFill>
                  <a:srgbClr val="999999"/>
                </a:solidFill>
              </a:rPr>
              <a:t>per share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Revenue:</a:t>
            </a:r>
            <a:r>
              <a:rPr lang="en"/>
              <a:t> $32.7 </a:t>
            </a:r>
            <a:r>
              <a:rPr lang="en">
                <a:solidFill>
                  <a:srgbClr val="999999"/>
                </a:solidFill>
              </a:rPr>
              <a:t>billion vs. analyst estimate </a:t>
            </a:r>
            <a:r>
              <a:rPr lang="en"/>
              <a:t>$32.69 </a:t>
            </a:r>
            <a:r>
              <a:rPr lang="en">
                <a:solidFill>
                  <a:srgbClr val="999999"/>
                </a:solidFill>
              </a:rPr>
              <a:t>billion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AWS (revenue):</a:t>
            </a:r>
            <a:r>
              <a:rPr lang="en"/>
              <a:t> $3.23 </a:t>
            </a:r>
            <a:r>
              <a:rPr lang="en">
                <a:solidFill>
                  <a:srgbClr val="999999"/>
                </a:solidFill>
              </a:rPr>
              <a:t>billion vs. analyst estimate </a:t>
            </a:r>
            <a:r>
              <a:rPr lang="en"/>
              <a:t>$3.13 </a:t>
            </a:r>
            <a:r>
              <a:rPr lang="en">
                <a:solidFill>
                  <a:srgbClr val="999999"/>
                </a:solidFill>
              </a:rPr>
              <a:t>billion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Net Income:</a:t>
            </a:r>
            <a:r>
              <a:rPr lang="en"/>
              <a:t> $252 </a:t>
            </a:r>
            <a:r>
              <a:rPr lang="en">
                <a:solidFill>
                  <a:srgbClr val="999999"/>
                </a:solidFill>
              </a:rPr>
              <a:t>million, lower than past 3 quarters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Q4FY2016 Guidance:</a:t>
            </a:r>
            <a:r>
              <a:rPr lang="en"/>
              <a:t> </a:t>
            </a:r>
            <a:r>
              <a:rPr lang="en">
                <a:solidFill>
                  <a:srgbClr val="999999"/>
                </a:solidFill>
              </a:rPr>
              <a:t>Net sales expected to be between</a:t>
            </a:r>
            <a:r>
              <a:rPr lang="en"/>
              <a:t> $42-$45.5 </a:t>
            </a:r>
            <a:r>
              <a:rPr lang="en">
                <a:solidFill>
                  <a:srgbClr val="999999"/>
                </a:solidFill>
              </a:rPr>
              <a:t>billion (17-27% growth)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Financial Statistics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Beta </a:t>
            </a:r>
            <a:r>
              <a:rPr lang="en">
                <a:solidFill>
                  <a:srgbClr val="999999"/>
                </a:solidFill>
              </a:rPr>
              <a:t>(</a:t>
            </a:r>
            <a:r>
              <a:rPr lang="en" i="1">
                <a:solidFill>
                  <a:srgbClr val="999999"/>
                </a:solidFill>
              </a:rPr>
              <a:t>measure systematic risk aka volatility compared to mkt. as whole, beta &gt;1 means more volatile stock</a:t>
            </a:r>
            <a:r>
              <a:rPr lang="en">
                <a:solidFill>
                  <a:srgbClr val="999999"/>
                </a:solidFill>
              </a:rPr>
              <a:t>):</a:t>
            </a:r>
            <a:r>
              <a:rPr lang="en"/>
              <a:t> 1.54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Market Capitalization</a:t>
            </a:r>
            <a:r>
              <a:rPr lang="en" i="1">
                <a:solidFill>
                  <a:srgbClr val="999999"/>
                </a:solidFill>
              </a:rPr>
              <a:t> (company’s shares outstanding x current mkt. price one share): </a:t>
            </a:r>
            <a:r>
              <a:rPr lang="en"/>
              <a:t>364.4B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Current Price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i="1">
                <a:solidFill>
                  <a:srgbClr val="999999"/>
                </a:solidFill>
              </a:rPr>
              <a:t>(of stock):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$760.00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PE</a:t>
            </a:r>
            <a:r>
              <a:rPr lang="en"/>
              <a:t> </a:t>
            </a:r>
            <a:r>
              <a:rPr lang="en" i="1">
                <a:solidFill>
                  <a:srgbClr val="999999"/>
                </a:solidFill>
              </a:rPr>
              <a:t>(current share price/earnings per-share):</a:t>
            </a:r>
            <a:r>
              <a:rPr lang="en"/>
              <a:t> 174.26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Price to Book</a:t>
            </a:r>
            <a:r>
              <a:rPr lang="en"/>
              <a:t> </a:t>
            </a:r>
            <a:r>
              <a:rPr lang="en" i="1">
                <a:solidFill>
                  <a:srgbClr val="999999"/>
                </a:solidFill>
              </a:rPr>
              <a:t>(mkt. value aka stock price to book value):</a:t>
            </a:r>
            <a:r>
              <a:rPr lang="en"/>
              <a:t> 20.31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Target Estimate:</a:t>
            </a:r>
            <a:r>
              <a:rPr lang="en"/>
              <a:t> 921.63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311687" y="3292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Operating income: main metric we use to evaluate company’s profit realized from business operations after deducting operating expenses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50" y="720849"/>
            <a:ext cx="7536099" cy="44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Agenda</a:t>
            </a:r>
            <a:r>
              <a:rPr lang="en"/>
              <a:t>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AutoNum type="arabicParenR"/>
            </a:pPr>
            <a:r>
              <a:rPr lang="en" sz="2500"/>
              <a:t>Market Update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arenR"/>
            </a:pPr>
            <a:r>
              <a:rPr lang="en" sz="2500"/>
              <a:t>Interview Question</a:t>
            </a:r>
          </a:p>
          <a:p>
            <a:pPr marL="457200" lvl="0" indent="-387350" rtl="0">
              <a:spcBef>
                <a:spcPts val="0"/>
              </a:spcBef>
              <a:buSzPct val="100000"/>
              <a:buAutoNum type="arabicParenR"/>
            </a:pPr>
            <a:r>
              <a:rPr lang="en" sz="2500"/>
              <a:t>Amazon vs Netflix Stock Pitch</a:t>
            </a:r>
          </a:p>
          <a:p>
            <a:pPr marL="457200" lvl="0" indent="-387350">
              <a:spcBef>
                <a:spcPts val="0"/>
              </a:spcBef>
              <a:buSzPct val="100000"/>
              <a:buAutoNum type="arabicParenR"/>
            </a:pPr>
            <a:r>
              <a:rPr lang="en" sz="2500"/>
              <a:t>Announcements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 idx="4294967295"/>
          </p:nvPr>
        </p:nvSpPr>
        <p:spPr>
          <a:xfrm>
            <a:off x="311700" y="2235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Free Cash Flow: measures a company’s financial performance, meaning operating cash flow minus capital expenditures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25" y="617399"/>
            <a:ext cx="7294074" cy="44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550" y="236975"/>
            <a:ext cx="7813108" cy="466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 idx="4294967295"/>
          </p:nvPr>
        </p:nvSpPr>
        <p:spPr>
          <a:xfrm>
            <a:off x="311700" y="230375"/>
            <a:ext cx="8605200" cy="70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</a:rPr>
              <a:t>EV(enterprise value)/EBITDA(earnings before investment, taxes, depreciation, amortization) good measure for operating income, which is arguably the most important way to realize company’s profit, higher is better</a:t>
            </a:r>
          </a:p>
        </p:txBody>
      </p:sp>
      <p:pic>
        <p:nvPicPr>
          <p:cNvPr id="344" name="Shape 344" descr="Why Amazon&amp;#8217;s Lofty Valuation Is Warran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75" y="1109481"/>
            <a:ext cx="8083249" cy="403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Great Company, Why Don’t They Make Any Money?</a:t>
            </a: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0" y="1586263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Jeff Bezos has one goal: </a:t>
            </a:r>
            <a:r>
              <a:rPr lang="en" sz="1600">
                <a:solidFill>
                  <a:schemeClr val="lt2"/>
                </a:solidFill>
              </a:rPr>
              <a:t>make Amazon a worldwide conglomerate</a:t>
            </a:r>
            <a:r>
              <a:rPr lang="en" sz="1600">
                <a:solidFill>
                  <a:srgbClr val="999999"/>
                </a:solidFill>
              </a:rPr>
              <a:t> (Bezos has been able to achieve ½ goals he outlined back in 1997)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chemeClr val="lt2"/>
                </a:solidFill>
              </a:rPr>
              <a:t>Sell products at cost or below</a:t>
            </a:r>
            <a:r>
              <a:rPr lang="en" sz="1600">
                <a:solidFill>
                  <a:srgbClr val="999999"/>
                </a:solidFill>
              </a:rPr>
              <a:t> continuing on path of revenue growth and starting on way to profitability 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High revenue growth everyone expects earnings                                                                     report and EPS to be great but every report they                                                                                             fall short (last time stock dropped 15%)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Willing to do what’s necessary to accomplish their                                                                                                     goal--lay off employees to expand cloud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50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351" name="Shape 351" descr="Image result for making money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324" y="2652050"/>
            <a:ext cx="2794450" cy="205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Stock Split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</a:rPr>
              <a:t>Amazon grows organically (no buyback), increased stock price (not because of buyback)  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b="1">
                <a:solidFill>
                  <a:schemeClr val="lt2"/>
                </a:solidFill>
                <a:highlight>
                  <a:srgbClr val="FFFFFF"/>
                </a:highlight>
              </a:rPr>
              <a:t>Stock split:</a:t>
            </a:r>
            <a:r>
              <a:rPr lang="en" sz="1600">
                <a:solidFill>
                  <a:schemeClr val="lt2"/>
                </a:solidFill>
                <a:highlight>
                  <a:srgbClr val="FFFFFF"/>
                </a:highlight>
              </a:rPr>
              <a:t> 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company increases number of shares outstanding. </a:t>
            </a:r>
          </a:p>
          <a:p>
            <a:pPr marL="914400" lvl="1" indent="-330200" rtl="0">
              <a:spcBef>
                <a:spcPts val="0"/>
              </a:spcBef>
              <a:buClr>
                <a:srgbClr val="999999"/>
              </a:buClr>
              <a:buSzPct val="100000"/>
              <a:buAutoNum type="alphaLcPeriod"/>
            </a:pP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Value of each individual share falls to keep the company's overall value constant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Amazon has yet to announce plans for stock split, although likely this will happen in the near future (it has done it in the past) </a:t>
            </a:r>
          </a:p>
          <a:p>
            <a:pPr marL="457200" lvl="0" indent="-33020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600" b="1">
                <a:solidFill>
                  <a:schemeClr val="lt2"/>
                </a:solidFill>
                <a:highlight>
                  <a:srgbClr val="FFFFFF"/>
                </a:highlight>
              </a:rPr>
              <a:t>Advantages:</a:t>
            </a:r>
            <a:r>
              <a:rPr lang="en" sz="160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1) Allow for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more retail investors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 to participate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2) Help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facilitate Amazon's addition to the Dow Jones Industrial Average 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(fulfills all criteria except for price)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3) Potentially </a:t>
            </a:r>
            <a:r>
              <a:rPr lang="en" sz="1200">
                <a:solidFill>
                  <a:schemeClr val="lt2"/>
                </a:solidFill>
                <a:highlight>
                  <a:srgbClr val="FFFFFF"/>
                </a:highlight>
              </a:rPr>
              <a:t>increase demand for stock</a:t>
            </a:r>
            <a:r>
              <a:rPr lang="en" sz="1200">
                <a:solidFill>
                  <a:srgbClr val="999999"/>
                </a:solidFill>
                <a:highlight>
                  <a:srgbClr val="FFFFFF"/>
                </a:highlight>
              </a:rPr>
              <a:t>, increasing shares (ex: Apple 2014 - shares have risen ~15%)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Research &amp; Development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June 30, 2016: </a:t>
            </a:r>
            <a:r>
              <a:rPr lang="en" sz="1500">
                <a:solidFill>
                  <a:schemeClr val="lt2"/>
                </a:solidFill>
              </a:rPr>
              <a:t>3.88B</a:t>
            </a:r>
            <a:r>
              <a:rPr lang="en" sz="1500">
                <a:solidFill>
                  <a:srgbClr val="999999"/>
                </a:solidFill>
              </a:rPr>
              <a:t> (eBay: 2.88M, Alibaba 610.37M)</a:t>
            </a:r>
          </a:p>
          <a:p>
            <a:pPr marL="457200" lvl="0" indent="-32385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“RCE Residual Cash Earnings measure calculated as cash generated by business less a charge that reflects expected return of the shareholders and lenders for the use of the company’s capital” -Fortuna Advisors</a:t>
            </a:r>
          </a:p>
          <a:p>
            <a:pPr marL="457200" lvl="0" indent="-32385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Basically RCE great for tech bc/ </a:t>
            </a:r>
            <a:r>
              <a:rPr lang="en" sz="1500">
                <a:solidFill>
                  <a:schemeClr val="lt2"/>
                </a:solidFill>
              </a:rPr>
              <a:t>captures growth profitability and asset efficiency</a:t>
            </a:r>
            <a:r>
              <a:rPr lang="en" sz="1500">
                <a:solidFill>
                  <a:srgbClr val="999999"/>
                </a:solidFill>
              </a:rPr>
              <a:t> </a:t>
            </a:r>
          </a:p>
          <a:p>
            <a:pPr marL="457200" lvl="0" indent="-32385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Amazon’s RCE improvement over last three year period was in </a:t>
            </a:r>
            <a:r>
              <a:rPr lang="en" sz="1500">
                <a:solidFill>
                  <a:schemeClr val="lt2"/>
                </a:solidFill>
              </a:rPr>
              <a:t>98% for tech companies, outshining almost every tech company at 300% more growth per dollar of reinvestment</a:t>
            </a:r>
          </a:p>
          <a:p>
            <a:pPr marL="457200" lvl="0" indent="-32385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500">
                <a:solidFill>
                  <a:srgbClr val="999999"/>
                </a:solidFill>
              </a:rPr>
              <a:t>Not only are growing constantly but making great decisions in what they’re growing 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Netflix</a:t>
            </a:r>
            <a:r>
              <a:rPr lang="en"/>
              <a:t> 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54651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Netflix model: </a:t>
            </a:r>
            <a:r>
              <a:rPr lang="en" sz="1700">
                <a:solidFill>
                  <a:srgbClr val="000000"/>
                </a:solidFill>
              </a:rPr>
              <a:t>continue to be subscription based company business has its limits</a:t>
            </a:r>
            <a:r>
              <a:rPr lang="en" sz="1700">
                <a:solidFill>
                  <a:srgbClr val="999999"/>
                </a:solidFill>
              </a:rPr>
              <a:t>, original content and use that to grow, buys out content from domestic companies generate their own content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1700">
                <a:solidFill>
                  <a:srgbClr val="000000"/>
                </a:solidFill>
              </a:rPr>
              <a:t>True that every quarter they surprise</a:t>
            </a:r>
          </a:p>
          <a:p>
            <a:pPr marL="457200" lvl="0" indent="-33655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Example: Apple fears can’t be innovative anymore, eventually sell iPhones to everyone around the world, no more market</a:t>
            </a:r>
          </a:p>
          <a:p>
            <a:pPr marL="457200" lvl="0" indent="-336550" rtl="0">
              <a:spcBef>
                <a:spcPts val="0"/>
              </a:spcBef>
              <a:buClr>
                <a:srgbClr val="000000"/>
              </a:buClr>
              <a:buSzPct val="100000"/>
              <a:buChar char="❏"/>
            </a:pPr>
            <a:r>
              <a:rPr lang="en" sz="1700">
                <a:solidFill>
                  <a:srgbClr val="000000"/>
                </a:solidFill>
              </a:rPr>
              <a:t>Netflix Time Warner Cable and AT&amp;T, how are you going to compare?</a:t>
            </a:r>
          </a:p>
          <a:p>
            <a:pPr marL="457200" lvl="0" indent="-336550" rtl="0">
              <a:spcBef>
                <a:spcPts val="0"/>
              </a:spcBef>
              <a:buClr>
                <a:srgbClr val="999999"/>
              </a:buClr>
              <a:buSzPct val="100000"/>
              <a:buChar char="❏"/>
            </a:pPr>
            <a:r>
              <a:rPr lang="en" sz="1700">
                <a:solidFill>
                  <a:srgbClr val="999999"/>
                </a:solidFill>
              </a:rPr>
              <a:t>Amazon=productivity=future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70" name="Shape 370" descr="Image result for netflix me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299" y="1090775"/>
            <a:ext cx="3184225" cy="32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1371598" y="3429000"/>
            <a:ext cx="6400800" cy="457199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4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Heman Matharu &amp; Michael Frohwein</a:t>
            </a:r>
          </a:p>
        </p:txBody>
      </p:sp>
      <p:pic>
        <p:nvPicPr>
          <p:cNvPr id="376" name="Shape 376" descr="http://newsite.odmedia.nl/wp-content/uploads/2015/02/Netflix_Logo_Digital-Video-e14242720189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68" y="762000"/>
            <a:ext cx="7782661" cy="202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1454550" y="2878645"/>
            <a:ext cx="6400800" cy="457199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lang="en" sz="304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Buy 40 Shares @ $122.32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1678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Background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298322" marR="0" lvl="0" indent="-707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 segments are global video streaming, and domestic DVD renting in the US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Revenues are derived from a monthly membership fee ($8, $10, or $12)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Streaming library includes licensed video and Netflix's original programming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is releasing an estimated 126 original content in 2016; more than any other company</a:t>
            </a:r>
          </a:p>
          <a:p>
            <a:pPr marL="298322" marR="0" lvl="0" indent="-707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Available worldwide (except for Mainland China, Crimea, North Korea and Syria)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sz="4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139700" marR="0" lvl="0" indent="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688" y="-108384"/>
            <a:ext cx="9529375" cy="5360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Update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Mac Erb &amp; Colin Evanko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14882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Background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$54 billion market cap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2.29 billion in revenue and 52 million in net income for Q3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47.5 Million paid members (expected to grow by 1.2 million in Q4)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30% increase in revenue Y/Y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80% increase in net income in 2016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47" y="1110249"/>
            <a:ext cx="8521701" cy="3386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457199" y="25299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Stock Price (3 months)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Investment Thesis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is seeing rapid growth in its international streaming business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increasing its investment in original production, which has already shown to be very successful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company isn't susceptible to a potential recession - people will still spend money to watch videos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68" y="833528"/>
            <a:ext cx="8012575" cy="420468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517968" y="112853"/>
            <a:ext cx="8012575" cy="57707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544915" y="1299754"/>
            <a:ext cx="2979340" cy="39241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E8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681E81"/>
                </a:solidFill>
                <a:latin typeface="Arial"/>
                <a:ea typeface="Arial"/>
                <a:cs typeface="Arial"/>
                <a:sym typeface="Arial"/>
              </a:rPr>
              <a:t>50% Y/Y Foreign Subscriber Growth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DD1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6AADD1"/>
                </a:solidFill>
                <a:latin typeface="Arial"/>
                <a:ea typeface="Arial"/>
                <a:cs typeface="Arial"/>
                <a:sym typeface="Arial"/>
              </a:rPr>
              <a:t>10% Y/Y US Subscriber Growth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764884"/>
            <a:ext cx="846513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/>
          <p:nvPr/>
        </p:nvSpPr>
        <p:spPr>
          <a:xfrm>
            <a:off x="5207787" y="834665"/>
            <a:ext cx="1296737" cy="21661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(In Thousands)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737" y="636878"/>
            <a:ext cx="7064736" cy="372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93" y="118266"/>
            <a:ext cx="463550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419475"/>
            <a:ext cx="4927599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8800" y="1326441"/>
            <a:ext cx="4546599" cy="175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4500" y="2705100"/>
            <a:ext cx="243839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5300" y="1263728"/>
            <a:ext cx="454253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847975"/>
            <a:ext cx="24098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5">
            <a:alphaModFix/>
          </a:blip>
          <a:srcRect l="64" t="3910" r="44568" b="11699"/>
          <a:stretch/>
        </p:blipFill>
        <p:spPr>
          <a:xfrm>
            <a:off x="4572000" y="238124"/>
            <a:ext cx="401320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035" y="273324"/>
            <a:ext cx="4158913" cy="2872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2147" y="3417945"/>
            <a:ext cx="4806169" cy="143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Netflix Original Shows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801" y="3109604"/>
            <a:ext cx="2966198" cy="164337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44958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05180" marR="0" lvl="0" indent="-744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House of Cards</a:t>
            </a:r>
          </a:p>
          <a:p>
            <a:pPr marL="305180" marR="0" lvl="0" indent="-772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Narcos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Arrested Development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Stranger Things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 is the New Black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Luke Cage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Daredevil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Making a Murder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 Jack Horseman</a:t>
            </a:r>
          </a:p>
          <a:p>
            <a:pPr marL="305180" marR="0" lvl="0" indent="-7442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Etc.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9151" y="1238250"/>
            <a:ext cx="2742720" cy="16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796203"/>
            <a:ext cx="8381999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Overview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Dow Jones: Closed at 17,930.67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Decreased by 1.4% over the past 4 days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Dow: 5 Day Index  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S&amp;P 500: Closed at 2,088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Decreased by 1.9% over the past 4 days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S&amp;P 500: 5 Day Index </a:t>
            </a:r>
          </a:p>
        </p:txBody>
      </p:sp>
      <p:pic>
        <p:nvPicPr>
          <p:cNvPr id="230" name="Shape 230" descr="DJIA 5 da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72975"/>
            <a:ext cx="3999900" cy="159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S&amp;P 500 5 da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100" y="2972975"/>
            <a:ext cx="4165569" cy="15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Amazon isn't as great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00" tIns="91400" rIns="91400" bIns="91400" anchor="t" anchorCtr="0">
            <a:noAutofit/>
          </a:bodyPr>
          <a:lstStyle/>
          <a:p>
            <a:pPr marL="342900" marR="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Missed earning estimates for the last quarter by 33%; lowered Q4 revenue guidance too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to struggle during holiday season and beyond due to high costs of its retail business and related investments</a:t>
            </a:r>
          </a:p>
          <a:p>
            <a:pPr marL="342900" marR="0" lvl="0" indent="-88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susceptible to economy because large portion of revenue comes from consumer spending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Lafayette Endowment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67350" y="1152475"/>
            <a:ext cx="42651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Fell more than 60 Million dollars since 2014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Worst drop since 2009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740.3 million→ Down from 803.7 million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Loss of 5.4 Percent from 2015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Bohrer Is current Lafayette Endowment Manager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Every Year Lafayette withdraws roughly 5 percent of total endowment to run the school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38" name="Shape 238" descr="Bohr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994" y="1620287"/>
            <a:ext cx="1771275" cy="24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Week’s Happenings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General Electric Co. &amp; Baker Hughes Inc. Merger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Roughly $30 billion to combine the oil-and-gas businesses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Hopeful bet by GE on improving industry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Publicly traded shares and majority ownership and control of entity by GE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Fed Meeting Wednesday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Left federal-funds rate at same range of 0.25-0.50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Inflation has not reached the Fed’s predicted 2% mark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New assessment points to rate increase in December with projected economic growth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Major Company Earnings Reports: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Facebook: </a:t>
            </a:r>
            <a:r>
              <a:rPr lang="en">
                <a:solidFill>
                  <a:srgbClr val="424858"/>
                </a:solidFill>
                <a:highlight>
                  <a:srgbClr val="FFFFFF"/>
                </a:highlight>
              </a:rPr>
              <a:t>Adjusted earnings of $1.09 per share on revenue of $7.01 billion</a:t>
            </a:r>
          </a:p>
          <a:p>
            <a:pPr marL="914400" lvl="1" indent="-228600" rtl="0">
              <a:spcBef>
                <a:spcPts val="0"/>
              </a:spcBef>
              <a:buClr>
                <a:srgbClr val="424858"/>
              </a:buClr>
            </a:pPr>
            <a:r>
              <a:rPr lang="en">
                <a:solidFill>
                  <a:srgbClr val="424858"/>
                </a:solidFill>
                <a:highlight>
                  <a:srgbClr val="FFFFFF"/>
                </a:highlight>
              </a:rPr>
              <a:t>GoPro: Losses of $84 million or -$0.60 per share, sales dropped 40% this year.</a:t>
            </a:r>
          </a:p>
          <a:p>
            <a:pPr marL="914400" lvl="1" indent="-228600">
              <a:spcBef>
                <a:spcPts val="0"/>
              </a:spcBef>
              <a:buClr>
                <a:srgbClr val="424858"/>
              </a:buClr>
            </a:pPr>
            <a:r>
              <a:rPr lang="en">
                <a:solidFill>
                  <a:srgbClr val="424858"/>
                </a:solidFill>
                <a:highlight>
                  <a:srgbClr val="FFFFFF"/>
                </a:highlight>
              </a:rPr>
              <a:t>Starbucks: Adjusted earnings of $0.56 per share on revenue of $5.71 billion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November 8th Predicted Impact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3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Equity Strategists from Barclays predict market will drop 11 to 13 percent if Trump is Elected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Trump represents risk with uncertainty in policies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2-3 percent drop if Clinton is elected.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Clinton has familiar policies but still looks to impose regulations and increase taxes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Lower stock prices and a Decline in market value actually increases chances of the FED not raising rates in December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Currencies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WSJ Dollar Index US Dollar down .3% to 87.6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British Pound Increases 1.3% to 1.263 on the dollar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/>
              <a:t>AMAZON VS NETFLIX 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Battle of the Stocks III - Return of the Stocks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1669</Words>
  <Application>Microsoft Office PowerPoint</Application>
  <PresentationFormat>On-screen Show (16:9)</PresentationFormat>
  <Paragraphs>163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spearmint</vt:lpstr>
      <vt:lpstr>Office Theme</vt:lpstr>
      <vt:lpstr>luxe</vt:lpstr>
      <vt:lpstr>Investment Club</vt:lpstr>
      <vt:lpstr>Agenda: </vt:lpstr>
      <vt:lpstr>Market Update Mac Erb &amp; Colin Evanko </vt:lpstr>
      <vt:lpstr>Market Overview</vt:lpstr>
      <vt:lpstr>Lafayette Endowment</vt:lpstr>
      <vt:lpstr>This Week’s Happenings </vt:lpstr>
      <vt:lpstr>November 8th Predicted Impact</vt:lpstr>
      <vt:lpstr>Currencies</vt:lpstr>
      <vt:lpstr>AMAZON VS NETFLIX </vt:lpstr>
      <vt:lpstr>Battle of the Stocks: Amazon.com Inc (AMZN) Buy: 14 Shares @ $760.00 (total: $10,640)</vt:lpstr>
      <vt:lpstr>Company Breakdown</vt:lpstr>
      <vt:lpstr>Amazon marketplace</vt:lpstr>
      <vt:lpstr>Amazon Prime</vt:lpstr>
      <vt:lpstr>Amazon Web Services (AWS)</vt:lpstr>
      <vt:lpstr>PowerPoint Presentation</vt:lpstr>
      <vt:lpstr>CEO</vt:lpstr>
      <vt:lpstr>Amazon Third Quarter Earnings and Forward Guidance</vt:lpstr>
      <vt:lpstr>Financial Statistics</vt:lpstr>
      <vt:lpstr> Operating income: main metric we use to evaluate company’s profit realized from business operations after deducting operating expenses</vt:lpstr>
      <vt:lpstr>Free Cash Flow: measures a company’s financial performance, meaning operating cash flow minus capital expenditures</vt:lpstr>
      <vt:lpstr>PowerPoint Presentation</vt:lpstr>
      <vt:lpstr>EV(enterprise value)/EBITDA(earnings before investment, taxes, depreciation, amortization) good measure for operating income, which is arguably the most important way to realize company’s profit, higher is better</vt:lpstr>
      <vt:lpstr>Great Company, Why Don’t They Make Any Money?</vt:lpstr>
      <vt:lpstr>Stock Split</vt:lpstr>
      <vt:lpstr>Research &amp; Development </vt:lpstr>
      <vt:lpstr>Netflix </vt:lpstr>
      <vt:lpstr>PowerPoint Presentation</vt:lpstr>
      <vt:lpstr>Company Background</vt:lpstr>
      <vt:lpstr>PowerPoint Presentation</vt:lpstr>
      <vt:lpstr>Company Background</vt:lpstr>
      <vt:lpstr>PowerPoint Presentation</vt:lpstr>
      <vt:lpstr>Investment 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Netflix Original Shows</vt:lpstr>
      <vt:lpstr>PowerPoint Presentation</vt:lpstr>
      <vt:lpstr>Why Amazon isn't as great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Club</dc:title>
  <dc:creator>Kat Stevens</dc:creator>
  <cp:lastModifiedBy>Earl Stevens</cp:lastModifiedBy>
  <cp:revision>1</cp:revision>
  <dcterms:modified xsi:type="dcterms:W3CDTF">2016-11-15T16:30:26Z</dcterms:modified>
</cp:coreProperties>
</file>