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20DD2EC-4B81-4AF8-897B-A519F63920CC}">
  <a:tblStyle styleId="{020DD2EC-4B81-4AF8-897B-A519F63920C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44"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284130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6" name="Shape 56"/>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60" name="Shape 6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8" name="Shape 6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5" name="Shape 7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79" name="Shape 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3" name="Shape 83"/>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4" name="Shape 84"/>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88" name="Shape 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91" name="Shape 91"/>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2" name="Shape 9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9"/>
        <p:cNvGrpSpPr/>
        <p:nvPr/>
      </p:nvGrpSpPr>
      <p:grpSpPr>
        <a:xfrm>
          <a:off x="0" y="0"/>
          <a:ext cx="0" cy="0"/>
          <a:chOff x="0" y="0"/>
          <a:chExt cx="0" cy="0"/>
        </a:xfrm>
      </p:grpSpPr>
      <p:sp>
        <p:nvSpPr>
          <p:cNvPr id="100" name="Shape 10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1" name="Shape 10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02" name="Shape 10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03" name="Shape 1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6" name="Shape 1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9" name="Shape 10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3" name="Shape 11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14" name="Shape 11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15" name="Shape 1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18" name="Shape 1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21" name="Shape 12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22" name="Shape 1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125" name="Shape 1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6"/>
        <p:cNvGrpSpPr/>
        <p:nvPr/>
      </p:nvGrpSpPr>
      <p:grpSpPr>
        <a:xfrm>
          <a:off x="0" y="0"/>
          <a:ext cx="0" cy="0"/>
          <a:chOff x="0" y="0"/>
          <a:chExt cx="0" cy="0"/>
        </a:xfrm>
      </p:grpSpPr>
      <p:sp>
        <p:nvSpPr>
          <p:cNvPr id="127" name="Shape 12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128" name="Shape 12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129" name="Shape 12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30" name="Shape 13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131" name="Shape 13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132" name="Shape 1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135" name="Shape 1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138" name="Shape 13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139" name="Shape 13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0"/>
        <p:cNvGrpSpPr/>
        <p:nvPr/>
      </p:nvGrpSpPr>
      <p:grpSpPr>
        <a:xfrm>
          <a:off x="0" y="0"/>
          <a:ext cx="0" cy="0"/>
          <a:chOff x="0" y="0"/>
          <a:chExt cx="0" cy="0"/>
        </a:xfrm>
      </p:grpSpPr>
      <p:sp>
        <p:nvSpPr>
          <p:cNvPr id="141" name="Shape 1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97" name="Shape 9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98" name="Shape 9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8.jp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INVESTMENT CLUB</a:t>
            </a:r>
          </a:p>
        </p:txBody>
      </p:sp>
      <p:sp>
        <p:nvSpPr>
          <p:cNvPr id="147" name="Shape 14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February 3rd,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OPEC</a:t>
            </a:r>
          </a:p>
        </p:txBody>
      </p:sp>
      <p:sp>
        <p:nvSpPr>
          <p:cNvPr id="204" name="Shape 2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Successfully cut 840,000 barrels a day last month</a:t>
            </a:r>
          </a:p>
          <a:p>
            <a:pPr marL="457200" lvl="0" indent="-228600" rtl="0">
              <a:spcBef>
                <a:spcPts val="0"/>
              </a:spcBef>
              <a:buClr>
                <a:srgbClr val="000000"/>
              </a:buClr>
            </a:pPr>
            <a:r>
              <a:rPr lang="en">
                <a:solidFill>
                  <a:srgbClr val="000000"/>
                </a:solidFill>
              </a:rPr>
              <a:t>Brings them down to 32.3 million BPD</a:t>
            </a:r>
          </a:p>
          <a:p>
            <a:pPr marL="457200" lvl="0" indent="-228600" rtl="0">
              <a:spcBef>
                <a:spcPts val="0"/>
              </a:spcBef>
              <a:buClr>
                <a:srgbClr val="000000"/>
              </a:buClr>
            </a:pPr>
            <a:r>
              <a:rPr lang="en">
                <a:solidFill>
                  <a:srgbClr val="000000"/>
                </a:solidFill>
              </a:rPr>
              <a:t>60% of the way to their output target</a:t>
            </a:r>
          </a:p>
          <a:p>
            <a:pPr marL="457200" lvl="0" indent="-228600" rtl="0">
              <a:spcBef>
                <a:spcPts val="0"/>
              </a:spcBef>
              <a:buClr>
                <a:srgbClr val="000000"/>
              </a:buClr>
            </a:pPr>
            <a:r>
              <a:rPr lang="en">
                <a:solidFill>
                  <a:srgbClr val="000000"/>
                </a:solidFill>
              </a:rPr>
              <a:t>83% of promised cuts were implemented</a:t>
            </a:r>
          </a:p>
          <a:p>
            <a:pPr marL="457200" lvl="0" indent="-228600" rtl="0">
              <a:spcBef>
                <a:spcPts val="0"/>
              </a:spcBef>
              <a:buClr>
                <a:srgbClr val="000000"/>
              </a:buClr>
            </a:pPr>
            <a:r>
              <a:rPr lang="en">
                <a:solidFill>
                  <a:srgbClr val="000000"/>
                </a:solidFill>
              </a:rPr>
              <a:t>Offset by increases by Iran, Nigeria, and Libya</a:t>
            </a:r>
          </a:p>
          <a:p>
            <a:pPr lvl="0">
              <a:spcBef>
                <a:spcPts val="0"/>
              </a:spcBef>
              <a:buNone/>
            </a:pPr>
            <a:endParaRPr>
              <a:solidFill>
                <a:srgbClr val="000000"/>
              </a:solidFill>
            </a:endParaRPr>
          </a:p>
        </p:txBody>
      </p:sp>
      <p:pic>
        <p:nvPicPr>
          <p:cNvPr id="205" name="Shape 205" descr="1600x-1.png"/>
          <p:cNvPicPr preferRelativeResize="0"/>
          <p:nvPr/>
        </p:nvPicPr>
        <p:blipFill>
          <a:blip r:embed="rId3">
            <a:alphaModFix/>
          </a:blip>
          <a:stretch>
            <a:fillRect/>
          </a:stretch>
        </p:blipFill>
        <p:spPr>
          <a:xfrm>
            <a:off x="5131325" y="2886374"/>
            <a:ext cx="4012676" cy="225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Currencies</a:t>
            </a:r>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The dollar went up at the end of the year and then came back down to about where it was last time</a:t>
            </a:r>
          </a:p>
          <a:p>
            <a:pPr marL="457200" lvl="0" indent="-228600" rtl="0">
              <a:spcBef>
                <a:spcPts val="0"/>
              </a:spcBef>
              <a:buClr>
                <a:srgbClr val="000000"/>
              </a:buClr>
            </a:pPr>
            <a:r>
              <a:rPr lang="en">
                <a:solidFill>
                  <a:srgbClr val="000000"/>
                </a:solidFill>
              </a:rPr>
              <a:t>Trump has accused China of currency manipulation in the past, and want to bring back what he views as jobs lost to trade</a:t>
            </a:r>
          </a:p>
          <a:p>
            <a:pPr marL="457200" lvl="0" indent="-228600" rtl="0">
              <a:spcBef>
                <a:spcPts val="0"/>
              </a:spcBef>
              <a:buClr>
                <a:srgbClr val="000000"/>
              </a:buClr>
            </a:pPr>
            <a:r>
              <a:rPr lang="en">
                <a:solidFill>
                  <a:srgbClr val="000000"/>
                </a:solidFill>
              </a:rPr>
              <a:t>He also wants to increase spending, decrease tax, lower regulation, and bring back money being stored abroad</a:t>
            </a:r>
          </a:p>
          <a:p>
            <a:pPr marL="457200" lvl="0" indent="-228600">
              <a:spcBef>
                <a:spcPts val="0"/>
              </a:spcBef>
              <a:buClr>
                <a:srgbClr val="000000"/>
              </a:buClr>
            </a:pPr>
            <a:r>
              <a:rPr lang="en">
                <a:solidFill>
                  <a:srgbClr val="000000"/>
                </a:solidFill>
              </a:rPr>
              <a:t>This will cause conflicting pressure on the dollar in the future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Brexit</a:t>
            </a:r>
          </a:p>
        </p:txBody>
      </p:sp>
      <p:sp>
        <p:nvSpPr>
          <p:cNvPr id="217" name="Shape 2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Commons voted to go through with Brexit</a:t>
            </a:r>
          </a:p>
          <a:p>
            <a:pPr marL="914400" lvl="1" indent="-228600" rtl="0">
              <a:spcBef>
                <a:spcPts val="0"/>
              </a:spcBef>
              <a:buClr>
                <a:srgbClr val="000000"/>
              </a:buClr>
            </a:pPr>
            <a:r>
              <a:rPr lang="en">
                <a:solidFill>
                  <a:srgbClr val="000000"/>
                </a:solidFill>
              </a:rPr>
              <a:t>Says they will hopefully allow EU citizens to stay</a:t>
            </a:r>
          </a:p>
          <a:p>
            <a:pPr marL="457200" lvl="0" indent="-228600" rtl="0">
              <a:spcBef>
                <a:spcPts val="0"/>
              </a:spcBef>
              <a:buClr>
                <a:srgbClr val="000000"/>
              </a:buClr>
            </a:pPr>
            <a:r>
              <a:rPr lang="en">
                <a:solidFill>
                  <a:srgbClr val="000000"/>
                </a:solidFill>
              </a:rPr>
              <a:t>Prime Minister set a deadline of March 31 for invoking Article 50 </a:t>
            </a:r>
          </a:p>
          <a:p>
            <a:pPr marL="457200" lvl="0" indent="-228600" rtl="0">
              <a:spcBef>
                <a:spcPts val="0"/>
              </a:spcBef>
              <a:buClr>
                <a:srgbClr val="000000"/>
              </a:buClr>
            </a:pPr>
            <a:r>
              <a:rPr lang="en">
                <a:solidFill>
                  <a:srgbClr val="000000"/>
                </a:solidFill>
              </a:rPr>
              <a:t>Preparing for the negotiation process</a:t>
            </a:r>
          </a:p>
          <a:p>
            <a:pPr marL="914400" lvl="1" indent="-228600" rtl="0">
              <a:spcBef>
                <a:spcPts val="0"/>
              </a:spcBef>
              <a:buClr>
                <a:srgbClr val="000000"/>
              </a:buClr>
            </a:pPr>
            <a:r>
              <a:rPr lang="en">
                <a:solidFill>
                  <a:srgbClr val="000000"/>
                </a:solidFill>
              </a:rPr>
              <a:t>Currently still negotiating on immigration and trade</a:t>
            </a:r>
          </a:p>
          <a:p>
            <a:pPr marL="457200" lvl="0" indent="-228600" rtl="0">
              <a:spcBef>
                <a:spcPts val="0"/>
              </a:spcBef>
              <a:buClr>
                <a:srgbClr val="000000"/>
              </a:buClr>
            </a:pPr>
            <a:r>
              <a:rPr lang="en">
                <a:solidFill>
                  <a:srgbClr val="000000"/>
                </a:solidFill>
              </a:rPr>
              <a:t>Still has tо clear the House of Lords</a:t>
            </a:r>
          </a:p>
          <a:p>
            <a:pPr marL="457200" lvl="0" indent="-228600" rtl="0">
              <a:spcBef>
                <a:spcPts val="0"/>
              </a:spcBef>
              <a:buClr>
                <a:srgbClr val="000000"/>
              </a:buClr>
            </a:pPr>
            <a:r>
              <a:rPr lang="en">
                <a:solidFill>
                  <a:srgbClr val="000000"/>
                </a:solidFill>
              </a:rPr>
              <a:t>Keep watching to see what the European Union does</a:t>
            </a:r>
          </a:p>
          <a:p>
            <a:pPr marL="914400" lvl="1" indent="-228600" rtl="0">
              <a:spcBef>
                <a:spcPts val="0"/>
              </a:spcBef>
              <a:buClr>
                <a:srgbClr val="000000"/>
              </a:buClr>
            </a:pPr>
            <a:r>
              <a:rPr lang="en">
                <a:solidFill>
                  <a:srgbClr val="000000"/>
                </a:solidFill>
              </a:rPr>
              <a:t>Hard stance to prevent future exits</a:t>
            </a:r>
          </a:p>
          <a:p>
            <a:pPr marL="914400" lvl="1" indent="-228600" rtl="0">
              <a:spcBef>
                <a:spcPts val="0"/>
              </a:spcBef>
              <a:buClr>
                <a:srgbClr val="000000"/>
              </a:buClr>
            </a:pPr>
            <a:r>
              <a:rPr lang="en">
                <a:solidFill>
                  <a:srgbClr val="000000"/>
                </a:solidFill>
              </a:rPr>
              <a:t>Could go easy because this is in everyone’s best interest</a:t>
            </a:r>
          </a:p>
          <a:p>
            <a:pPr lvl="0">
              <a:spcBef>
                <a:spcPts val="0"/>
              </a:spcBef>
              <a:buNone/>
            </a:pP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en"/>
              <a:t>Volatility with Friends</a:t>
            </a:r>
          </a:p>
        </p:txBody>
      </p:sp>
      <p:sp>
        <p:nvSpPr>
          <p:cNvPr id="223" name="Shape 223"/>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r>
              <a:rPr lang="en"/>
              <a:t>Dave Perron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is Volatility</a:t>
            </a:r>
          </a:p>
        </p:txBody>
      </p:sp>
      <p:sp>
        <p:nvSpPr>
          <p:cNvPr id="229" name="Shape 2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a:t>
            </a:r>
            <a:r>
              <a:rPr lang="en" sz="1150">
                <a:solidFill>
                  <a:schemeClr val="dk1"/>
                </a:solidFill>
                <a:highlight>
                  <a:srgbClr val="FFFFFF"/>
                </a:highlight>
              </a:rPr>
              <a:t>Volatility is a statistical measure of the dispersion of returns for a given security or </a:t>
            </a:r>
            <a:r>
              <a:rPr lang="en" sz="1150">
                <a:solidFill>
                  <a:schemeClr val="dk1"/>
                </a:solidFill>
              </a:rPr>
              <a:t>market index</a:t>
            </a:r>
          </a:p>
          <a:p>
            <a:pPr lvl="0" rtl="0">
              <a:spcBef>
                <a:spcPts val="0"/>
              </a:spcBef>
              <a:buNone/>
            </a:pPr>
            <a:endParaRPr sz="1150">
              <a:solidFill>
                <a:schemeClr val="dk1"/>
              </a:solidFill>
              <a:highlight>
                <a:srgbClr val="FFFFFF"/>
              </a:highlight>
            </a:endParaRPr>
          </a:p>
          <a:p>
            <a:pPr lvl="0" rtl="0">
              <a:spcBef>
                <a:spcPts val="0"/>
              </a:spcBef>
              <a:buNone/>
            </a:pPr>
            <a:r>
              <a:rPr lang="en" sz="1150">
                <a:solidFill>
                  <a:schemeClr val="dk1"/>
                </a:solidFill>
                <a:highlight>
                  <a:srgbClr val="FFFFFF"/>
                </a:highlight>
              </a:rPr>
              <a:t>-refers to the amount of uncertainty or risk about the size of changes in a security's value</a:t>
            </a:r>
          </a:p>
          <a:p>
            <a:pPr lvl="0" rtl="0">
              <a:spcBef>
                <a:spcPts val="0"/>
              </a:spcBef>
              <a:buNone/>
            </a:pPr>
            <a:endParaRPr sz="1150">
              <a:solidFill>
                <a:schemeClr val="dk1"/>
              </a:solidFill>
              <a:highlight>
                <a:srgbClr val="FFFFFF"/>
              </a:highlight>
            </a:endParaRPr>
          </a:p>
          <a:p>
            <a:pPr lvl="0" rtl="0">
              <a:spcBef>
                <a:spcPts val="0"/>
              </a:spcBef>
              <a:buNone/>
            </a:pPr>
            <a:r>
              <a:rPr lang="en" sz="1150">
                <a:solidFill>
                  <a:schemeClr val="dk1"/>
                </a:solidFill>
                <a:highlight>
                  <a:srgbClr val="FFFFFF"/>
                </a:highlight>
              </a:rPr>
              <a:t>-A higher volatility means that a security's value can potentially be spread out over a larger range of values</a:t>
            </a:r>
          </a:p>
          <a:p>
            <a:pPr lvl="0" rtl="0">
              <a:spcBef>
                <a:spcPts val="0"/>
              </a:spcBef>
              <a:buNone/>
            </a:pPr>
            <a:endParaRPr sz="1150">
              <a:solidFill>
                <a:schemeClr val="dk1"/>
              </a:solidFill>
              <a:highlight>
                <a:srgbClr val="FFFFFF"/>
              </a:highlight>
            </a:endParaRPr>
          </a:p>
          <a:p>
            <a:pPr lvl="0" rtl="0">
              <a:spcBef>
                <a:spcPts val="0"/>
              </a:spcBef>
              <a:buNone/>
            </a:pPr>
            <a:r>
              <a:rPr lang="en" sz="1150">
                <a:solidFill>
                  <a:schemeClr val="dk1"/>
                </a:solidFill>
                <a:highlight>
                  <a:srgbClr val="FFFFFF"/>
                </a:highlight>
              </a:rPr>
              <a:t>-Higher volatility stocks come with more risk and more reward</a:t>
            </a:r>
          </a:p>
          <a:p>
            <a:pPr lvl="0" rtl="0">
              <a:spcBef>
                <a:spcPts val="0"/>
              </a:spcBef>
              <a:buNone/>
            </a:pPr>
            <a:endParaRPr sz="1150">
              <a:solidFill>
                <a:schemeClr val="dk1"/>
              </a:solidFill>
              <a:highlight>
                <a:srgbClr val="FFFFFF"/>
              </a:highlight>
            </a:endParaRPr>
          </a:p>
          <a:p>
            <a:pPr lvl="0" rtl="0">
              <a:spcBef>
                <a:spcPts val="0"/>
              </a:spcBef>
              <a:buClr>
                <a:schemeClr val="dk1"/>
              </a:buClr>
              <a:buSzPct val="91666"/>
              <a:buFont typeface="Arial"/>
              <a:buNone/>
            </a:pPr>
            <a:r>
              <a:rPr lang="en" sz="1150">
                <a:solidFill>
                  <a:schemeClr val="dk1"/>
                </a:solidFill>
              </a:rPr>
              <a:t>-In options, volatility is a variable in option pricing formulas</a:t>
            </a:r>
          </a:p>
          <a:p>
            <a:pPr lvl="0" rtl="0">
              <a:spcBef>
                <a:spcPts val="0"/>
              </a:spcBef>
              <a:buNone/>
            </a:pPr>
            <a:endParaRPr sz="1150">
              <a:solidFill>
                <a:schemeClr val="dk1"/>
              </a:solidFill>
              <a:highlight>
                <a:srgbClr val="FFFFFF"/>
              </a:highlight>
            </a:endParaRPr>
          </a:p>
          <a:p>
            <a:pPr lvl="0" rt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Beta</a:t>
            </a:r>
          </a:p>
        </p:txBody>
      </p:sp>
      <p:sp>
        <p:nvSpPr>
          <p:cNvPr id="235" name="Shape 2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-the volatility of a stock relative to the market</a:t>
            </a:r>
          </a:p>
          <a:p>
            <a:pPr lvl="0" rtl="0">
              <a:spcBef>
                <a:spcPts val="0"/>
              </a:spcBef>
              <a:buNone/>
            </a:pPr>
            <a:r>
              <a:rPr lang="en"/>
              <a:t>-tells you how much a stock is expected to move based off of how a benchmark index moves (usually S&amp;P 500)</a:t>
            </a:r>
          </a:p>
          <a:p>
            <a:pPr lvl="0" rtl="0">
              <a:spcBef>
                <a:spcPts val="0"/>
              </a:spcBef>
              <a:buNone/>
            </a:pPr>
            <a:r>
              <a:rPr lang="en"/>
              <a:t>-a beta of 1.1 means that historically, when a benchmark index moves up 100%, the stock moves up 110%, whereas a beta of .9 means a stock would historically move up 90% when the market moves up 100%</a:t>
            </a:r>
          </a:p>
          <a:p>
            <a:pPr lvl="0" rtl="0">
              <a:spcBef>
                <a:spcPts val="0"/>
              </a:spcBef>
              <a:buNone/>
            </a:pPr>
            <a:r>
              <a:rPr lang="en"/>
              <a:t>-keep in mind this is the same for when the market heads south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I want to talk about</a:t>
            </a:r>
          </a:p>
        </p:txBody>
      </p:sp>
      <p:sp>
        <p:nvSpPr>
          <p:cNvPr id="241" name="Shape 2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VIX is the ticker symbol for the CBOE (Chicago Board Options Exchange) volatility index </a:t>
            </a:r>
          </a:p>
          <a:p>
            <a:pPr lvl="0" rtl="0">
              <a:spcBef>
                <a:spcPts val="0"/>
              </a:spcBef>
              <a:buNone/>
            </a:pPr>
            <a:r>
              <a:rPr lang="en"/>
              <a:t>-shows the market expectations of 30 day volatility</a:t>
            </a:r>
          </a:p>
          <a:p>
            <a:pPr lvl="0" rtl="0">
              <a:spcBef>
                <a:spcPts val="0"/>
              </a:spcBef>
              <a:buNone/>
            </a:pPr>
            <a:r>
              <a:rPr lang="en"/>
              <a:t>-made up of wide variety of </a:t>
            </a:r>
            <a:r>
              <a:rPr lang="en" b="1"/>
              <a:t>implied volatilities</a:t>
            </a:r>
            <a:r>
              <a:rPr lang="en"/>
              <a:t> of S&amp;P 500 options</a:t>
            </a:r>
          </a:p>
          <a:p>
            <a:pPr lvl="0" rtl="0">
              <a:spcBef>
                <a:spcPts val="0"/>
              </a:spcBef>
              <a:buNone/>
            </a:pPr>
            <a:r>
              <a:rPr lang="en"/>
              <a:t>-</a:t>
            </a:r>
            <a:r>
              <a:rPr lang="en" b="1"/>
              <a:t>implied volatility</a:t>
            </a:r>
            <a:r>
              <a:rPr lang="en"/>
              <a:t>- expected volatility of stock over the life of the option</a:t>
            </a:r>
            <a:r>
              <a:rPr lang="en" sz="1150"/>
              <a:t> </a:t>
            </a:r>
          </a:p>
          <a:p>
            <a:pPr lvl="0" rtl="0">
              <a:spcBef>
                <a:spcPts val="0"/>
              </a:spcBef>
              <a:buNone/>
            </a:pPr>
            <a:r>
              <a:rPr lang="en" sz="1150"/>
              <a:t>-</a:t>
            </a:r>
            <a:r>
              <a:rPr lang="en"/>
              <a:t>Options with higher implied volatility----&gt; higher premium</a:t>
            </a:r>
          </a:p>
          <a:p>
            <a:pPr lvl="0" rtl="0">
              <a:spcBef>
                <a:spcPts val="0"/>
              </a:spcBef>
              <a:buNone/>
            </a:pPr>
            <a:r>
              <a:rPr lang="en"/>
              <a:t>-Index seen as main gauge of investor fear in the market</a:t>
            </a:r>
          </a:p>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Cool Part</a:t>
            </a:r>
          </a:p>
        </p:txBody>
      </p:sp>
      <p:sp>
        <p:nvSpPr>
          <p:cNvPr id="247" name="Shape 2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-in times of market stress or uncertainty, the VIX jumps up</a:t>
            </a:r>
          </a:p>
          <a:p>
            <a:pPr lvl="0" rtl="0">
              <a:spcBef>
                <a:spcPts val="0"/>
              </a:spcBef>
              <a:buNone/>
            </a:pPr>
            <a:r>
              <a:rPr lang="en"/>
              <a:t>-in times of market stability and certainty, the VIX falls</a:t>
            </a:r>
          </a:p>
          <a:p>
            <a:pPr lvl="0" rtl="0">
              <a:spcBef>
                <a:spcPts val="0"/>
              </a:spcBef>
              <a:buNone/>
            </a:pPr>
            <a:r>
              <a:rPr lang="en"/>
              <a:t>-Recently, the VIX has been at its lowest level since 2014, and below all but 1% of its readings in history</a:t>
            </a:r>
          </a:p>
          <a:p>
            <a:pPr lvl="0" rtl="0">
              <a:spcBef>
                <a:spcPts val="0"/>
              </a:spcBef>
              <a:buNone/>
            </a:pPr>
            <a:r>
              <a:rPr lang="en"/>
              <a:t>-</a:t>
            </a:r>
            <a:r>
              <a:rPr lang="en">
                <a:solidFill>
                  <a:srgbClr val="333333"/>
                </a:solidFill>
              </a:rPr>
              <a:t>From the Friday before the presidential election through the 29th, the so-called fear gauge has had its sharpest 12-week drop ever</a:t>
            </a:r>
          </a:p>
          <a:p>
            <a:pPr lvl="0" rtl="0">
              <a:spcBef>
                <a:spcPts val="0"/>
              </a:spcBef>
              <a:buNone/>
            </a:pPr>
            <a:r>
              <a:rPr lang="en">
                <a:solidFill>
                  <a:srgbClr val="333333"/>
                </a:solidFill>
              </a:rPr>
              <a:t>-It is at unusually low levels</a:t>
            </a:r>
          </a:p>
          <a:p>
            <a:pPr lvl="0" rtl="0">
              <a:spcBef>
                <a:spcPts val="0"/>
              </a:spcBef>
              <a:buNone/>
            </a:pPr>
            <a:endParaRPr>
              <a:solidFill>
                <a:srgbClr val="333333"/>
              </a:solidFill>
            </a:endParaRPr>
          </a:p>
          <a:p>
            <a:pPr lvl="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Calm Before the Storm?</a:t>
            </a:r>
          </a:p>
        </p:txBody>
      </p:sp>
      <p:sp>
        <p:nvSpPr>
          <p:cNvPr id="253" name="Shape 2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-According to Factset, S&amp;P 500 companies are trading at 21 times the past 12 months of earnings compared to their 10 year average of around 16 times</a:t>
            </a:r>
          </a:p>
          <a:p>
            <a:pPr lvl="0" rtl="0">
              <a:spcBef>
                <a:spcPts val="0"/>
              </a:spcBef>
              <a:buNone/>
            </a:pPr>
            <a:r>
              <a:rPr lang="en"/>
              <a:t>-CEO of Moet Hennessy Louis Vuitton- </a:t>
            </a:r>
            <a:r>
              <a:rPr lang="en">
                <a:solidFill>
                  <a:srgbClr val="333333"/>
                </a:solidFill>
              </a:rPr>
              <a:t>“For every 10 years, we have eight good years and two not good years” </a:t>
            </a:r>
          </a:p>
          <a:p>
            <a:pPr lvl="0" rtl="0">
              <a:spcBef>
                <a:spcPts val="0"/>
              </a:spcBef>
              <a:buNone/>
            </a:pPr>
            <a:r>
              <a:rPr lang="en">
                <a:solidFill>
                  <a:srgbClr val="333333"/>
                </a:solidFill>
              </a:rPr>
              <a:t>-noted that eight years have passed since the financial crisis</a:t>
            </a:r>
          </a:p>
          <a:p>
            <a:pPr lvl="0" rtl="0">
              <a:spcBef>
                <a:spcPts val="0"/>
              </a:spcBef>
              <a:buNone/>
            </a:pPr>
            <a:r>
              <a:rPr lang="en">
                <a:solidFill>
                  <a:srgbClr val="333333"/>
                </a:solidFill>
              </a:rPr>
              <a:t>-President Trump could also have an impact on financial markets, whether it is actually policy he implements or just things he says</a:t>
            </a:r>
          </a:p>
          <a:p>
            <a:pPr lvl="0" rtl="0">
              <a:spcBef>
                <a:spcPts val="0"/>
              </a:spcBef>
              <a:buNone/>
            </a:pPr>
            <a:r>
              <a:rPr lang="en">
                <a:solidFill>
                  <a:srgbClr val="333333"/>
                </a:solidFill>
              </a:rPr>
              <a:t>-Markets very surprisingly are not pricing in uncertainty, and have performed well even given current valuations</a:t>
            </a:r>
          </a:p>
          <a:p>
            <a:pPr lvl="0" rtl="0">
              <a:spcBef>
                <a:spcPts val="0"/>
              </a:spcBef>
              <a:buNone/>
            </a:pPr>
            <a:endParaRPr>
              <a:solidFill>
                <a:srgbClr val="33333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Market Cap to GDP (Buffett Value Indicator)</a:t>
            </a:r>
          </a:p>
        </p:txBody>
      </p:sp>
      <p:sp>
        <p:nvSpPr>
          <p:cNvPr id="259" name="Shape 25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a:t>
            </a:r>
            <a:r>
              <a:rPr lang="en" sz="1050">
                <a:solidFill>
                  <a:srgbClr val="333333"/>
                </a:solidFill>
                <a:highlight>
                  <a:srgbClr val="FFFFFF"/>
                </a:highlight>
              </a:rPr>
              <a:t> </a:t>
            </a:r>
            <a:r>
              <a:rPr lang="en" sz="1400">
                <a:solidFill>
                  <a:srgbClr val="333333"/>
                </a:solidFill>
                <a:highlight>
                  <a:srgbClr val="FFFFFF"/>
                </a:highlight>
              </a:rPr>
              <a:t>"it is probably the best single measure of where valuations stand at any given moment."-Buffett</a:t>
            </a:r>
          </a:p>
          <a:p>
            <a:pPr lvl="0" rtl="0">
              <a:spcBef>
                <a:spcPts val="0"/>
              </a:spcBef>
              <a:buNone/>
            </a:pPr>
            <a:r>
              <a:rPr lang="en" sz="1400">
                <a:solidFill>
                  <a:srgbClr val="333333"/>
                </a:solidFill>
                <a:highlight>
                  <a:srgbClr val="FFFFFF"/>
                </a:highlight>
              </a:rPr>
              <a:t>-seen as long term valuation indicator</a:t>
            </a:r>
          </a:p>
          <a:p>
            <a:pPr lvl="0" rtl="0">
              <a:spcBef>
                <a:spcPts val="0"/>
              </a:spcBef>
              <a:buNone/>
            </a:pPr>
            <a:r>
              <a:rPr lang="en" sz="1400">
                <a:solidFill>
                  <a:srgbClr val="333333"/>
                </a:solidFill>
                <a:highlight>
                  <a:srgbClr val="FFFFFF"/>
                </a:highlight>
              </a:rPr>
              <a:t>-typically it is at unusually high levels before a major crash, as we can see from the graph</a:t>
            </a:r>
          </a:p>
          <a:p>
            <a:pPr lvl="0" rtl="0">
              <a:spcBef>
                <a:spcPts val="0"/>
              </a:spcBef>
              <a:buNone/>
            </a:pPr>
            <a:r>
              <a:rPr lang="en" sz="1400">
                <a:solidFill>
                  <a:srgbClr val="333333"/>
                </a:solidFill>
                <a:highlight>
                  <a:srgbClr val="FFFFFF"/>
                </a:highlight>
              </a:rPr>
              <a:t>-so with valuations high, volatility at unusually low levels</a:t>
            </a:r>
          </a:p>
          <a:p>
            <a:pPr lvl="0" rtl="0">
              <a:spcBef>
                <a:spcPts val="0"/>
              </a:spcBef>
              <a:buNone/>
            </a:pPr>
            <a:r>
              <a:rPr lang="en" sz="1400">
                <a:solidFill>
                  <a:srgbClr val="333333"/>
                </a:solidFill>
                <a:highlight>
                  <a:srgbClr val="FFFFFF"/>
                </a:highlight>
              </a:rPr>
              <a:t>  and this widely used metric showing the market is</a:t>
            </a:r>
          </a:p>
          <a:p>
            <a:pPr lvl="0" rtl="0">
              <a:spcBef>
                <a:spcPts val="0"/>
              </a:spcBef>
              <a:buNone/>
            </a:pPr>
            <a:r>
              <a:rPr lang="en" sz="1400">
                <a:solidFill>
                  <a:srgbClr val="333333"/>
                </a:solidFill>
                <a:highlight>
                  <a:srgbClr val="FFFFFF"/>
                </a:highlight>
              </a:rPr>
              <a:t>  extremely overvalued, is this the calm before the storm?</a:t>
            </a:r>
          </a:p>
          <a:p>
            <a:pPr lvl="0" rtl="0">
              <a:spcBef>
                <a:spcPts val="0"/>
              </a:spcBef>
              <a:buNone/>
            </a:pPr>
            <a:r>
              <a:rPr lang="en" sz="1400">
                <a:solidFill>
                  <a:srgbClr val="333333"/>
                </a:solidFill>
                <a:highlight>
                  <a:srgbClr val="FFFFFF"/>
                </a:highlight>
              </a:rPr>
              <a:t>-The next few months should be very telling </a:t>
            </a:r>
          </a:p>
        </p:txBody>
      </p:sp>
      <p:pic>
        <p:nvPicPr>
          <p:cNvPr id="260" name="Shape 260" descr="chart.png"/>
          <p:cNvPicPr preferRelativeResize="0"/>
          <p:nvPr/>
        </p:nvPicPr>
        <p:blipFill>
          <a:blip r:embed="rId3">
            <a:alphaModFix/>
          </a:blip>
          <a:stretch>
            <a:fillRect/>
          </a:stretch>
        </p:blipFill>
        <p:spPr>
          <a:xfrm>
            <a:off x="5092850" y="2485523"/>
            <a:ext cx="3739450" cy="236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AGENDA</a:t>
            </a:r>
          </a:p>
        </p:txBody>
      </p:sp>
      <p:sp>
        <p:nvSpPr>
          <p:cNvPr id="153" name="Shape 1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7350" rtl="0">
              <a:spcBef>
                <a:spcPts val="0"/>
              </a:spcBef>
              <a:buSzPct val="100000"/>
              <a:buAutoNum type="arabicParenR"/>
            </a:pPr>
            <a:r>
              <a:rPr lang="en" sz="2500"/>
              <a:t>Market Update</a:t>
            </a:r>
          </a:p>
          <a:p>
            <a:pPr marL="457200" lvl="0" indent="-387350" rtl="0">
              <a:spcBef>
                <a:spcPts val="0"/>
              </a:spcBef>
              <a:buSzPct val="100000"/>
              <a:buAutoNum type="arabicParenR"/>
            </a:pPr>
            <a:r>
              <a:rPr lang="en" sz="2500"/>
              <a:t>Volatility </a:t>
            </a:r>
          </a:p>
          <a:p>
            <a:pPr marL="457200" lvl="0" indent="-387350" rtl="0">
              <a:spcBef>
                <a:spcPts val="0"/>
              </a:spcBef>
              <a:buSzPct val="100000"/>
              <a:buAutoNum type="arabicParenR"/>
            </a:pPr>
            <a:r>
              <a:rPr lang="en" sz="2500"/>
              <a:t>UnderArmour. What Happened?</a:t>
            </a:r>
          </a:p>
          <a:p>
            <a:pPr marL="457200" lvl="0" indent="-387350" rtl="0">
              <a:spcBef>
                <a:spcPts val="0"/>
              </a:spcBef>
              <a:buSzPct val="100000"/>
              <a:buAutoNum type="arabicParenR"/>
            </a:pPr>
            <a:r>
              <a:rPr lang="en" sz="2500"/>
              <a:t>Portfolio Update</a:t>
            </a:r>
          </a:p>
          <a:p>
            <a:pPr lvl="0">
              <a:spcBef>
                <a:spcPts val="0"/>
              </a:spcBef>
              <a:buNone/>
            </a:pP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Under Armour Update</a:t>
            </a:r>
          </a:p>
        </p:txBody>
      </p:sp>
      <p:sp>
        <p:nvSpPr>
          <p:cNvPr id="266" name="Shape 266"/>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t>Marie Bucklin and Anna Evinski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Why we bought Under Armour?</a:t>
            </a:r>
          </a:p>
        </p:txBody>
      </p:sp>
      <p:sp>
        <p:nvSpPr>
          <p:cNvPr id="272" name="Shape 27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17500">
              <a:spcBef>
                <a:spcPts val="0"/>
              </a:spcBef>
              <a:buSzPct val="100000"/>
              <a:buChar char="●"/>
            </a:pPr>
            <a:r>
              <a:rPr lang="en" sz="1400"/>
              <a:t>Thought growth would be exponential</a:t>
            </a:r>
          </a:p>
          <a:p>
            <a:pPr marL="457200" lvl="0" indent="-317500" rtl="0">
              <a:spcBef>
                <a:spcPts val="0"/>
              </a:spcBef>
              <a:buSzPct val="100000"/>
              <a:buChar char="●"/>
            </a:pPr>
            <a:r>
              <a:rPr lang="en" sz="1400"/>
              <a:t>Had just introduced Steph Curry as sponsor 							and boasted Tom Brady, Dwayne Johnson, Bryce Harper</a:t>
            </a:r>
          </a:p>
          <a:p>
            <a:pPr marL="457200" lvl="0" indent="-317500">
              <a:spcBef>
                <a:spcPts val="0"/>
              </a:spcBef>
              <a:buSzPct val="100000"/>
              <a:buChar char="●"/>
            </a:pPr>
            <a:r>
              <a:rPr lang="en" sz="1400"/>
              <a:t>Kept beating analyst estimates</a:t>
            </a:r>
          </a:p>
          <a:p>
            <a:pPr marL="457200" lvl="0" indent="-317500">
              <a:spcBef>
                <a:spcPts val="0"/>
              </a:spcBef>
              <a:buSzPct val="100000"/>
              <a:buChar char="●"/>
            </a:pPr>
            <a:r>
              <a:rPr lang="en" sz="1400"/>
              <a:t>Was predicted to be 3rd largest sportswear brand in world 2030</a:t>
            </a:r>
          </a:p>
          <a:p>
            <a:pPr lvl="0" rtl="0">
              <a:lnSpc>
                <a:spcPct val="150000"/>
              </a:lnSpc>
              <a:spcBef>
                <a:spcPts val="0"/>
              </a:spcBef>
              <a:buNone/>
            </a:pPr>
            <a:r>
              <a:rPr lang="en" sz="1200" i="1">
                <a:solidFill>
                  <a:srgbClr val="000000"/>
                </a:solidFill>
              </a:rPr>
              <a:t>“Under Armour is a </a:t>
            </a:r>
            <a:r>
              <a:rPr lang="en" sz="1200" b="1" i="1">
                <a:solidFill>
                  <a:srgbClr val="000000"/>
                </a:solidFill>
              </a:rPr>
              <a:t>pure growth… </a:t>
            </a:r>
            <a:r>
              <a:rPr lang="en" sz="1200" i="1">
                <a:solidFill>
                  <a:srgbClr val="000000"/>
                </a:solidFill>
              </a:rPr>
              <a:t>evidenced by its share price and P/E ratio. The company appears to be investing in key areas that will bolster the brand in years to come”</a:t>
            </a:r>
            <a:r>
              <a:rPr lang="en" sz="1200">
                <a:solidFill>
                  <a:srgbClr val="000000"/>
                </a:solidFill>
              </a:rPr>
              <a:t> -Investopedia</a:t>
            </a:r>
          </a:p>
          <a:p>
            <a:pPr lvl="0" rtl="0">
              <a:lnSpc>
                <a:spcPct val="115000"/>
              </a:lnSpc>
              <a:spcBef>
                <a:spcPts val="0"/>
              </a:spcBef>
              <a:buNone/>
            </a:pPr>
            <a:r>
              <a:rPr lang="en" sz="1200" i="1">
                <a:solidFill>
                  <a:srgbClr val="000000"/>
                </a:solidFill>
              </a:rPr>
              <a:t>“Despite company’s stability, size and growth, investors should steer clear of investing in Nike for 2016. Nike is a </a:t>
            </a:r>
            <a:r>
              <a:rPr lang="en" sz="1200" b="1" i="1">
                <a:solidFill>
                  <a:srgbClr val="000000"/>
                </a:solidFill>
              </a:rPr>
              <a:t>mature company,</a:t>
            </a:r>
            <a:r>
              <a:rPr lang="en" sz="1200" i="1">
                <a:solidFill>
                  <a:srgbClr val="000000"/>
                </a:solidFill>
              </a:rPr>
              <a:t> and its stock is hitting all-time highs”</a:t>
            </a:r>
            <a:r>
              <a:rPr lang="en" sz="1200">
                <a:solidFill>
                  <a:srgbClr val="000000"/>
                </a:solidFill>
              </a:rPr>
              <a:t> -Investopedia</a:t>
            </a:r>
          </a:p>
          <a:p>
            <a:pPr lvl="0" rtl="0">
              <a:lnSpc>
                <a:spcPct val="150000"/>
              </a:lnSpc>
              <a:spcBef>
                <a:spcPts val="0"/>
              </a:spcBef>
              <a:buClr>
                <a:schemeClr val="dk1"/>
              </a:buClr>
              <a:buSzPct val="91666"/>
              <a:buFont typeface="Arial"/>
              <a:buNone/>
            </a:pPr>
            <a:endParaRPr sz="1200">
              <a:solidFill>
                <a:srgbClr val="000000"/>
              </a:solidFill>
            </a:endParaRPr>
          </a:p>
          <a:p>
            <a:pPr lvl="0">
              <a:spcBef>
                <a:spcPts val="0"/>
              </a:spcBef>
              <a:buNone/>
            </a:pPr>
            <a:endParaRPr sz="1200">
              <a:solidFill>
                <a:srgbClr val="000000"/>
              </a:solidFill>
            </a:endParaRPr>
          </a:p>
        </p:txBody>
      </p:sp>
      <p:pic>
        <p:nvPicPr>
          <p:cNvPr id="273" name="Shape 273"/>
          <p:cNvPicPr preferRelativeResize="0"/>
          <p:nvPr/>
        </p:nvPicPr>
        <p:blipFill>
          <a:blip r:embed="rId3">
            <a:alphaModFix/>
          </a:blip>
          <a:stretch>
            <a:fillRect/>
          </a:stretch>
        </p:blipFill>
        <p:spPr>
          <a:xfrm>
            <a:off x="6642674" y="159675"/>
            <a:ext cx="2189625" cy="1931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Stock Prices</a:t>
            </a:r>
          </a:p>
        </p:txBody>
      </p:sp>
      <p:sp>
        <p:nvSpPr>
          <p:cNvPr id="279" name="Shape 27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55600">
              <a:spcBef>
                <a:spcPts val="0"/>
              </a:spcBef>
              <a:buSzPct val="100000"/>
            </a:pPr>
            <a:r>
              <a:rPr lang="en" sz="2000"/>
              <a:t>Bought: $47.04/share </a:t>
            </a:r>
          </a:p>
          <a:p>
            <a:pPr marL="914400" lvl="1" indent="-355600" rtl="0">
              <a:spcBef>
                <a:spcPts val="0"/>
              </a:spcBef>
              <a:buSzPct val="100000"/>
            </a:pPr>
            <a:r>
              <a:rPr lang="en" sz="2000"/>
              <a:t>(160 shares) total $7,525.75</a:t>
            </a:r>
          </a:p>
          <a:p>
            <a:pPr marL="457200" lvl="0" indent="-355600">
              <a:spcBef>
                <a:spcPts val="0"/>
              </a:spcBef>
              <a:buSzPct val="100000"/>
            </a:pPr>
            <a:r>
              <a:rPr lang="en" sz="2000"/>
              <a:t>Now: $20.65/share</a:t>
            </a:r>
          </a:p>
          <a:p>
            <a:pPr marL="457200" lvl="0" indent="-355600">
              <a:spcBef>
                <a:spcPts val="0"/>
              </a:spcBef>
              <a:buSzPct val="100000"/>
            </a:pPr>
            <a:r>
              <a:rPr lang="en" sz="2000"/>
              <a:t>Lost: $4,229.75 (56.2%)...that’s a lot of pizza…</a:t>
            </a:r>
          </a:p>
          <a:p>
            <a:pPr marL="914400" lvl="1" indent="-336550" rtl="0">
              <a:spcBef>
                <a:spcPts val="0"/>
              </a:spcBef>
              <a:spcAft>
                <a:spcPts val="1100"/>
              </a:spcAft>
              <a:buClr>
                <a:srgbClr val="333333"/>
              </a:buClr>
              <a:buSzPct val="100000"/>
            </a:pPr>
            <a:r>
              <a:rPr lang="en" sz="1700">
                <a:solidFill>
                  <a:srgbClr val="333333"/>
                </a:solidFill>
              </a:rPr>
              <a:t>Slowing growth, declines in quarterly profit</a:t>
            </a:r>
          </a:p>
          <a:p>
            <a:pPr marL="914400" lvl="1" indent="-336550" rtl="0">
              <a:spcBef>
                <a:spcPts val="0"/>
              </a:spcBef>
              <a:spcAft>
                <a:spcPts val="1100"/>
              </a:spcAft>
              <a:buClr>
                <a:srgbClr val="333333"/>
              </a:buClr>
              <a:buSzPct val="100000"/>
            </a:pPr>
            <a:r>
              <a:rPr lang="en" sz="1700">
                <a:solidFill>
                  <a:srgbClr val="333333"/>
                </a:solidFill>
              </a:rPr>
              <a:t>Shares of Under Armour fell 27% premarket to $21.19 (Jan 31st)</a:t>
            </a:r>
          </a:p>
          <a:p>
            <a:pPr marL="914400" lvl="1" indent="-336550" rtl="0">
              <a:spcBef>
                <a:spcPts val="0"/>
              </a:spcBef>
              <a:spcAft>
                <a:spcPts val="1100"/>
              </a:spcAft>
              <a:buClr>
                <a:srgbClr val="333333"/>
              </a:buClr>
              <a:buSzPct val="100000"/>
            </a:pPr>
            <a:r>
              <a:rPr lang="en" sz="1700">
                <a:solidFill>
                  <a:srgbClr val="333333"/>
                </a:solidFill>
              </a:rPr>
              <a:t>2017: UA expects revenue to rise 11% to 12% to $5.4 billion, below $6.06 billion analysts have predicted</a:t>
            </a:r>
          </a:p>
          <a:p>
            <a:pPr marL="914400" lvl="1" indent="-336550" rtl="0">
              <a:spcBef>
                <a:spcPts val="0"/>
              </a:spcBef>
              <a:buClr>
                <a:srgbClr val="000000"/>
              </a:buClr>
              <a:buSzPct val="100000"/>
            </a:pPr>
            <a:r>
              <a:rPr lang="en" sz="1700">
                <a:solidFill>
                  <a:srgbClr val="000000"/>
                </a:solidFill>
              </a:rPr>
              <a:t>Change from class A to class C. Went up 9% on 11/28/16. This ruling was effective on 12/7</a:t>
            </a:r>
          </a:p>
        </p:txBody>
      </p:sp>
      <p:pic>
        <p:nvPicPr>
          <p:cNvPr id="280" name="Shape 280"/>
          <p:cNvPicPr preferRelativeResize="0"/>
          <p:nvPr/>
        </p:nvPicPr>
        <p:blipFill>
          <a:blip r:embed="rId3">
            <a:alphaModFix/>
          </a:blip>
          <a:stretch>
            <a:fillRect/>
          </a:stretch>
        </p:blipFill>
        <p:spPr>
          <a:xfrm>
            <a:off x="4064721" y="199746"/>
            <a:ext cx="1865474" cy="1241400"/>
          </a:xfrm>
          <a:prstGeom prst="rect">
            <a:avLst/>
          </a:prstGeom>
          <a:noFill/>
          <a:ln>
            <a:noFill/>
          </a:ln>
        </p:spPr>
      </p:pic>
      <p:pic>
        <p:nvPicPr>
          <p:cNvPr id="281" name="Shape 281"/>
          <p:cNvPicPr preferRelativeResize="0"/>
          <p:nvPr/>
        </p:nvPicPr>
        <p:blipFill>
          <a:blip r:embed="rId4">
            <a:alphaModFix/>
          </a:blip>
          <a:stretch>
            <a:fillRect/>
          </a:stretch>
        </p:blipFill>
        <p:spPr>
          <a:xfrm>
            <a:off x="5930199" y="97725"/>
            <a:ext cx="3213800" cy="2197231"/>
          </a:xfrm>
          <a:prstGeom prst="rect">
            <a:avLst/>
          </a:prstGeom>
          <a:noFill/>
          <a:ln>
            <a:noFill/>
          </a:ln>
        </p:spPr>
      </p:pic>
      <p:pic>
        <p:nvPicPr>
          <p:cNvPr id="282" name="Shape 282"/>
          <p:cNvPicPr preferRelativeResize="0"/>
          <p:nvPr/>
        </p:nvPicPr>
        <p:blipFill rotWithShape="1">
          <a:blip r:embed="rId5">
            <a:alphaModFix/>
          </a:blip>
          <a:srcRect l="25700" t="4124" r="51736" b="58349"/>
          <a:stretch/>
        </p:blipFill>
        <p:spPr>
          <a:xfrm>
            <a:off x="7052449" y="508250"/>
            <a:ext cx="561779" cy="800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Theories for falling stock prices</a:t>
            </a:r>
          </a:p>
        </p:txBody>
      </p:sp>
      <p:sp>
        <p:nvSpPr>
          <p:cNvPr id="288" name="Shape 288"/>
          <p:cNvSpPr txBox="1">
            <a:spLocks noGrp="1"/>
          </p:cNvSpPr>
          <p:nvPr>
            <p:ph type="body" idx="1"/>
          </p:nvPr>
        </p:nvSpPr>
        <p:spPr>
          <a:xfrm>
            <a:off x="362625" y="1132100"/>
            <a:ext cx="8520600" cy="3950400"/>
          </a:xfrm>
          <a:prstGeom prst="rect">
            <a:avLst/>
          </a:prstGeom>
        </p:spPr>
        <p:txBody>
          <a:bodyPr lIns="91425" tIns="91425" rIns="91425" bIns="91425" anchor="t" anchorCtr="0">
            <a:noAutofit/>
          </a:bodyPr>
          <a:lstStyle/>
          <a:p>
            <a:pPr marL="457200" lvl="0" indent="-228600" rtl="0">
              <a:spcBef>
                <a:spcPts val="0"/>
              </a:spcBef>
            </a:pPr>
            <a:r>
              <a:rPr lang="en"/>
              <a:t>Club’s initial theory: Because of athlete sponsor list</a:t>
            </a:r>
          </a:p>
          <a:p>
            <a:pPr marL="914400" lvl="1" indent="-228600" rtl="0">
              <a:spcBef>
                <a:spcPts val="0"/>
              </a:spcBef>
            </a:pPr>
            <a:r>
              <a:rPr lang="en"/>
              <a:t>Not the case because it doesn’t make sense… Curry is still Curry and Brady is in the Super Bowl.</a:t>
            </a:r>
          </a:p>
          <a:p>
            <a:pPr marL="914400" lvl="1" indent="-304800" rtl="0">
              <a:lnSpc>
                <a:spcPct val="146153"/>
              </a:lnSpc>
              <a:spcBef>
                <a:spcPts val="0"/>
              </a:spcBef>
              <a:spcAft>
                <a:spcPts val="0"/>
              </a:spcAft>
              <a:buSzPct val="100000"/>
            </a:pPr>
            <a:r>
              <a:rPr lang="en" sz="1200" b="1" i="1">
                <a:solidFill>
                  <a:srgbClr val="262626"/>
                </a:solidFill>
              </a:rPr>
              <a:t>“Stephen Curry and the Golden State Warriors have the best record in the NBA. Tom Brady will attempt to win his fifth Super Bowl with the New England Patriots on Sunday” -CNN Money</a:t>
            </a:r>
          </a:p>
          <a:p>
            <a:pPr marL="457200" lvl="0" indent="-228600" rtl="0">
              <a:spcBef>
                <a:spcPts val="0"/>
              </a:spcBef>
            </a:pPr>
            <a:r>
              <a:rPr lang="en"/>
              <a:t>Not addressing the style needs of the people</a:t>
            </a:r>
          </a:p>
          <a:p>
            <a:pPr marL="457200" lvl="0" indent="-228600" rtl="0">
              <a:spcBef>
                <a:spcPts val="0"/>
              </a:spcBef>
            </a:pPr>
            <a:r>
              <a:rPr lang="en"/>
              <a:t>Missed earnings projections</a:t>
            </a:r>
          </a:p>
          <a:p>
            <a:pPr marL="0" lvl="0" indent="0" rtl="0">
              <a:spcBef>
                <a:spcPts val="0"/>
              </a:spcBef>
              <a:buNone/>
            </a:pPr>
            <a:r>
              <a:rPr lang="en"/>
              <a:t>Adidas came back in style</a:t>
            </a:r>
          </a:p>
          <a:p>
            <a:pPr marL="0" lvl="0" indent="0">
              <a:spcBef>
                <a:spcPts val="0"/>
              </a:spcBef>
              <a:buNone/>
            </a:pPr>
            <a:r>
              <a:rPr lang="en"/>
              <a:t>UA was never really a coveted brand				</a:t>
            </a:r>
          </a:p>
        </p:txBody>
      </p:sp>
      <p:pic>
        <p:nvPicPr>
          <p:cNvPr id="289" name="Shape 289"/>
          <p:cNvPicPr preferRelativeResize="0"/>
          <p:nvPr/>
        </p:nvPicPr>
        <p:blipFill>
          <a:blip r:embed="rId3">
            <a:alphaModFix/>
          </a:blip>
          <a:stretch>
            <a:fillRect/>
          </a:stretch>
        </p:blipFill>
        <p:spPr>
          <a:xfrm>
            <a:off x="6646975" y="3170450"/>
            <a:ext cx="2289850" cy="1827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Nike &amp; Adidas...major players</a:t>
            </a:r>
          </a:p>
        </p:txBody>
      </p:sp>
      <p:sp>
        <p:nvSpPr>
          <p:cNvPr id="295" name="Shape 29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17500">
              <a:spcBef>
                <a:spcPts val="0"/>
              </a:spcBef>
              <a:buClr>
                <a:srgbClr val="424242"/>
              </a:buClr>
              <a:buSzPct val="100000"/>
            </a:pPr>
            <a:r>
              <a:rPr lang="en" sz="1400">
                <a:solidFill>
                  <a:srgbClr val="424242"/>
                </a:solidFill>
              </a:rPr>
              <a:t>Nike April 22nd: 59.43/share </a:t>
            </a:r>
          </a:p>
          <a:p>
            <a:pPr marL="914400" lvl="1" indent="-228600" rtl="0">
              <a:spcBef>
                <a:spcPts val="0"/>
              </a:spcBef>
              <a:buClr>
                <a:srgbClr val="424242"/>
              </a:buClr>
            </a:pPr>
            <a:r>
              <a:rPr lang="en">
                <a:solidFill>
                  <a:srgbClr val="424242"/>
                </a:solidFill>
              </a:rPr>
              <a:t>Nike now: $52.80/share</a:t>
            </a:r>
          </a:p>
          <a:p>
            <a:pPr marL="457200" lvl="0" indent="-317500" rtl="0">
              <a:spcBef>
                <a:spcPts val="0"/>
              </a:spcBef>
              <a:buSzPct val="100000"/>
            </a:pPr>
            <a:r>
              <a:rPr lang="en" sz="1400">
                <a:solidFill>
                  <a:srgbClr val="424242"/>
                </a:solidFill>
              </a:rPr>
              <a:t>Adidas April 22nd: </a:t>
            </a:r>
            <a:r>
              <a:rPr lang="en" sz="1400">
                <a:solidFill>
                  <a:srgbClr val="222222"/>
                </a:solidFill>
              </a:rPr>
              <a:t>107.15/share</a:t>
            </a:r>
          </a:p>
          <a:p>
            <a:pPr marL="914400" lvl="1" indent="-228600" rtl="0">
              <a:spcBef>
                <a:spcPts val="0"/>
              </a:spcBef>
            </a:pPr>
            <a:r>
              <a:rPr lang="en">
                <a:solidFill>
                  <a:srgbClr val="424242"/>
                </a:solidFill>
              </a:rPr>
              <a:t>Adidas now: $</a:t>
            </a:r>
            <a:r>
              <a:rPr lang="en">
                <a:solidFill>
                  <a:srgbClr val="222222"/>
                </a:solidFill>
              </a:rPr>
              <a:t>146.95/share </a:t>
            </a:r>
          </a:p>
          <a:p>
            <a:pPr marL="457200" lvl="0" indent="-317500" rtl="0">
              <a:spcBef>
                <a:spcPts val="0"/>
              </a:spcBef>
              <a:buClr>
                <a:srgbClr val="222222"/>
              </a:buClr>
              <a:buSzPct val="100000"/>
            </a:pPr>
            <a:r>
              <a:rPr lang="en" sz="1400">
                <a:solidFill>
                  <a:srgbClr val="222222"/>
                </a:solidFill>
                <a:highlight>
                  <a:srgbClr val="FFFFFF"/>
                </a:highlight>
              </a:rPr>
              <a:t>WHY?? </a:t>
            </a:r>
          </a:p>
          <a:p>
            <a:pPr marL="914400" lvl="1" indent="-304800" rtl="0">
              <a:lnSpc>
                <a:spcPct val="146153"/>
              </a:lnSpc>
              <a:spcBef>
                <a:spcPts val="0"/>
              </a:spcBef>
              <a:spcAft>
                <a:spcPts val="0"/>
              </a:spcAft>
              <a:buClr>
                <a:srgbClr val="000000"/>
              </a:buClr>
              <a:buSzPct val="100000"/>
            </a:pPr>
            <a:r>
              <a:rPr lang="en" sz="1200">
                <a:solidFill>
                  <a:srgbClr val="000000"/>
                </a:solidFill>
              </a:rPr>
              <a:t>Nike was worst performing dow stock last year, but has since radically improved</a:t>
            </a:r>
            <a:r>
              <a:rPr lang="en">
                <a:solidFill>
                  <a:srgbClr val="000000"/>
                </a:solidFill>
              </a:rPr>
              <a:t> </a:t>
            </a:r>
          </a:p>
          <a:p>
            <a:pPr marL="1371600" lvl="2" indent="-304800" rtl="0">
              <a:spcBef>
                <a:spcPts val="0"/>
              </a:spcBef>
              <a:buClr>
                <a:srgbClr val="000000"/>
              </a:buClr>
              <a:buSzPct val="100000"/>
            </a:pPr>
            <a:r>
              <a:rPr lang="en" sz="1200" b="1" i="1">
                <a:solidFill>
                  <a:srgbClr val="000000"/>
                </a:solidFill>
                <a:highlight>
                  <a:srgbClr val="FFFFFF"/>
                </a:highlight>
              </a:rPr>
              <a:t>“Nike has once again topped estimates and found a way to get more gear sold while improving operations, posting even larger earnings gains on those increased sales. For the second half of Nike's fiscal year 2017, the company's new strategy to decrease its number of styles but expand its offerings in each could help to reduce inventory and margin challenges” -The Motley Fool</a:t>
            </a:r>
          </a:p>
          <a:p>
            <a:pPr marL="914400" lvl="1" indent="-228600">
              <a:spcBef>
                <a:spcPts val="0"/>
              </a:spcBef>
              <a:buClr>
                <a:srgbClr val="222222"/>
              </a:buClr>
            </a:pPr>
            <a:r>
              <a:rPr lang="en">
                <a:solidFill>
                  <a:srgbClr val="222222"/>
                </a:solidFill>
                <a:highlight>
                  <a:srgbClr val="FFFFFF"/>
                </a:highlight>
              </a:rPr>
              <a:t>Adidas--boost from Olympics, back in style</a:t>
            </a:r>
          </a:p>
        </p:txBody>
      </p:sp>
      <p:pic>
        <p:nvPicPr>
          <p:cNvPr id="296" name="Shape 296"/>
          <p:cNvPicPr preferRelativeResize="0"/>
          <p:nvPr/>
        </p:nvPicPr>
        <p:blipFill>
          <a:blip r:embed="rId3">
            <a:alphaModFix/>
          </a:blip>
          <a:stretch>
            <a:fillRect/>
          </a:stretch>
        </p:blipFill>
        <p:spPr>
          <a:xfrm>
            <a:off x="6312662" y="229087"/>
            <a:ext cx="2219325" cy="2066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rgbClr val="262626"/>
                </a:solidFill>
              </a:rPr>
              <a:t>Internal Company Issues</a:t>
            </a:r>
          </a:p>
        </p:txBody>
      </p:sp>
      <p:sp>
        <p:nvSpPr>
          <p:cNvPr id="302" name="Shape 30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46153"/>
              </a:lnSpc>
              <a:spcBef>
                <a:spcPts val="0"/>
              </a:spcBef>
              <a:spcAft>
                <a:spcPts val="0"/>
              </a:spcAft>
              <a:buClr>
                <a:srgbClr val="000000"/>
              </a:buClr>
            </a:pPr>
            <a:r>
              <a:rPr lang="en">
                <a:solidFill>
                  <a:srgbClr val="000000"/>
                </a:solidFill>
              </a:rPr>
              <a:t>CFO Chip Molloy stepping down 									for “personal reasons”</a:t>
            </a:r>
          </a:p>
          <a:p>
            <a:pPr marL="914400" lvl="1" indent="-342900" rtl="0">
              <a:lnSpc>
                <a:spcPct val="146153"/>
              </a:lnSpc>
              <a:spcBef>
                <a:spcPts val="0"/>
              </a:spcBef>
              <a:spcAft>
                <a:spcPts val="0"/>
              </a:spcAft>
              <a:buClr>
                <a:srgbClr val="000000"/>
              </a:buClr>
              <a:buSzPct val="100000"/>
            </a:pPr>
            <a:r>
              <a:rPr lang="en" sz="1800">
                <a:solidFill>
                  <a:srgbClr val="000000"/>
                </a:solidFill>
              </a:rPr>
              <a:t>After only 13 months with company</a:t>
            </a:r>
          </a:p>
          <a:p>
            <a:pPr marL="914400" lvl="1" indent="-228600" rtl="0">
              <a:spcBef>
                <a:spcPts val="0"/>
              </a:spcBef>
              <a:spcAft>
                <a:spcPts val="1100"/>
              </a:spcAft>
              <a:buClr>
                <a:srgbClr val="000000"/>
              </a:buClr>
            </a:pPr>
            <a:r>
              <a:rPr lang="en">
                <a:solidFill>
                  <a:srgbClr val="000000"/>
                </a:solidFill>
              </a:rPr>
              <a:t>David Bergman, senior vice president of corporate finance, will serve as acting CFO</a:t>
            </a:r>
          </a:p>
          <a:p>
            <a:pPr marL="457200" lvl="0" indent="-228600" rtl="0">
              <a:lnSpc>
                <a:spcPct val="146153"/>
              </a:lnSpc>
              <a:spcBef>
                <a:spcPts val="0"/>
              </a:spcBef>
              <a:spcAft>
                <a:spcPts val="0"/>
              </a:spcAft>
              <a:buClr>
                <a:srgbClr val="000000"/>
              </a:buClr>
            </a:pPr>
            <a:r>
              <a:rPr lang="en">
                <a:solidFill>
                  <a:srgbClr val="000000"/>
                </a:solidFill>
              </a:rPr>
              <a:t>Stock plummeted 30% last year</a:t>
            </a:r>
          </a:p>
          <a:p>
            <a:pPr marL="457200" lvl="0" indent="-228600" rtl="0">
              <a:spcBef>
                <a:spcPts val="0"/>
              </a:spcBef>
              <a:buClr>
                <a:srgbClr val="000000"/>
              </a:buClr>
            </a:pPr>
            <a:r>
              <a:rPr lang="en">
                <a:solidFill>
                  <a:srgbClr val="000000"/>
                </a:solidFill>
              </a:rPr>
              <a:t>2/2/17 Under investigatigation by purchasers of Under Armour because of possible violations with Sections 10b and 20a of the 1934 Securities and Exchange Commission Act</a:t>
            </a:r>
          </a:p>
        </p:txBody>
      </p:sp>
      <p:pic>
        <p:nvPicPr>
          <p:cNvPr id="303" name="Shape 303"/>
          <p:cNvPicPr preferRelativeResize="0"/>
          <p:nvPr/>
        </p:nvPicPr>
        <p:blipFill rotWithShape="1">
          <a:blip r:embed="rId3">
            <a:alphaModFix/>
          </a:blip>
          <a:srcRect t="3147"/>
          <a:stretch/>
        </p:blipFill>
        <p:spPr>
          <a:xfrm rot="562281">
            <a:off x="5917474" y="173124"/>
            <a:ext cx="3014050" cy="1947150"/>
          </a:xfrm>
          <a:prstGeom prst="rect">
            <a:avLst/>
          </a:prstGeom>
          <a:noFill/>
          <a:ln>
            <a:noFill/>
          </a:ln>
        </p:spPr>
      </p:pic>
      <p:pic>
        <p:nvPicPr>
          <p:cNvPr id="304" name="Shape 304"/>
          <p:cNvPicPr preferRelativeResize="0"/>
          <p:nvPr/>
        </p:nvPicPr>
        <p:blipFill>
          <a:blip r:embed="rId4">
            <a:alphaModFix/>
          </a:blip>
          <a:stretch>
            <a:fillRect/>
          </a:stretch>
        </p:blipFill>
        <p:spPr>
          <a:xfrm>
            <a:off x="4686800" y="292849"/>
            <a:ext cx="1881075" cy="1058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spcBef>
                <a:spcPts val="0"/>
              </a:spcBef>
              <a:buNone/>
            </a:pPr>
            <a:r>
              <a:rPr lang="en"/>
              <a:t>Why are the stocks tanking?</a:t>
            </a:r>
          </a:p>
        </p:txBody>
      </p:sp>
      <p:sp>
        <p:nvSpPr>
          <p:cNvPr id="310" name="Shape 310"/>
          <p:cNvSpPr txBox="1">
            <a:spLocks noGrp="1"/>
          </p:cNvSpPr>
          <p:nvPr>
            <p:ph type="body" idx="1"/>
          </p:nvPr>
        </p:nvSpPr>
        <p:spPr>
          <a:xfrm>
            <a:off x="311700" y="1073625"/>
            <a:ext cx="8520600" cy="4125900"/>
          </a:xfrm>
          <a:prstGeom prst="rect">
            <a:avLst/>
          </a:prstGeom>
        </p:spPr>
        <p:txBody>
          <a:bodyPr lIns="91425" tIns="91425" rIns="91425" bIns="91425" anchor="t" anchorCtr="0">
            <a:noAutofit/>
          </a:bodyPr>
          <a:lstStyle/>
          <a:p>
            <a:pPr marL="457200" lvl="0" indent="-317500">
              <a:spcBef>
                <a:spcPts val="0"/>
              </a:spcBef>
              <a:buClr>
                <a:srgbClr val="000000"/>
              </a:buClr>
              <a:buSzPct val="100000"/>
            </a:pPr>
            <a:r>
              <a:rPr lang="en" sz="1400">
                <a:solidFill>
                  <a:srgbClr val="000000"/>
                </a:solidFill>
              </a:rPr>
              <a:t>Dropped over 24% on 1/31 when the 4th quarter report came out</a:t>
            </a:r>
          </a:p>
          <a:p>
            <a:pPr marL="914400" lvl="1" indent="-228600">
              <a:spcBef>
                <a:spcPts val="0"/>
              </a:spcBef>
              <a:buClr>
                <a:srgbClr val="000000"/>
              </a:buClr>
            </a:pPr>
            <a:r>
              <a:rPr lang="en">
                <a:solidFill>
                  <a:srgbClr val="000000"/>
                </a:solidFill>
              </a:rPr>
              <a:t>“Roughly $2.7 billion or 1/5 of Under Armour's market capitalization disappeared on January 31, 2017 after Under Armour said its quarterly revenue growth dropped more than 20% for the first time in 26 quarters ” -- a lovely WSJ article</a:t>
            </a:r>
          </a:p>
          <a:p>
            <a:pPr marL="914400" lvl="1" indent="-228600">
              <a:spcBef>
                <a:spcPts val="0"/>
              </a:spcBef>
              <a:buClr>
                <a:srgbClr val="000000"/>
              </a:buClr>
            </a:pPr>
            <a:r>
              <a:rPr lang="en">
                <a:solidFill>
                  <a:srgbClr val="000000"/>
                </a:solidFill>
              </a:rPr>
              <a:t>“</a:t>
            </a:r>
            <a:r>
              <a:rPr lang="en">
                <a:solidFill>
                  <a:srgbClr val="000000"/>
                </a:solidFill>
                <a:highlight>
                  <a:srgbClr val="FFFFFF"/>
                </a:highlight>
              </a:rPr>
              <a:t>The apparel company missed on both revenue and earnings per share against analyst expectations. Earnings for the fourth quarter came in at $0.23 a share against analyst expectations of $0.25. Revenue also whiffed at $1.31 billion, lower than projections of $1.41 billion.” -BI article</a:t>
            </a:r>
          </a:p>
          <a:p>
            <a:pPr marL="457200" lvl="0" indent="-317500" rtl="0">
              <a:spcBef>
                <a:spcPts val="0"/>
              </a:spcBef>
              <a:spcAft>
                <a:spcPts val="1100"/>
              </a:spcAft>
              <a:buClr>
                <a:srgbClr val="000000"/>
              </a:buClr>
              <a:buSzPct val="100000"/>
            </a:pPr>
            <a:r>
              <a:rPr lang="en" sz="1400">
                <a:solidFill>
                  <a:srgbClr val="000000"/>
                </a:solidFill>
                <a:highlight>
                  <a:srgbClr val="FFFFFF"/>
                </a:highlight>
              </a:rPr>
              <a:t>The company also lowered its guidance for 2017, bringing estimates for operating income down to $320 million and a smaller gross margin</a:t>
            </a:r>
          </a:p>
          <a:p>
            <a:pPr marL="457200" lvl="0" indent="-317500">
              <a:spcBef>
                <a:spcPts val="0"/>
              </a:spcBef>
              <a:buClr>
                <a:srgbClr val="000000"/>
              </a:buClr>
              <a:buSzPct val="100000"/>
            </a:pPr>
            <a:r>
              <a:rPr lang="en" sz="1400">
                <a:solidFill>
                  <a:srgbClr val="000000"/>
                </a:solidFill>
              </a:rPr>
              <a:t>Question -- Is the recent large stock price drop the market adjusting or people reacting to the poor report?</a:t>
            </a:r>
          </a:p>
          <a:p>
            <a:pPr lvl="0" rtl="0">
              <a:spcBef>
                <a:spcPts val="0"/>
              </a:spcBef>
              <a:buNone/>
            </a:pPr>
            <a:endParaRPr sz="13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317" name="Shape 317" descr="Screen Shot 2017-02-02 at 6.03.48 PM.png"/>
          <p:cNvPicPr preferRelativeResize="0"/>
          <p:nvPr/>
        </p:nvPicPr>
        <p:blipFill>
          <a:blip r:embed="rId3">
            <a:alphaModFix/>
          </a:blip>
          <a:stretch>
            <a:fillRect/>
          </a:stretch>
        </p:blipFill>
        <p:spPr>
          <a:xfrm>
            <a:off x="0" y="227473"/>
            <a:ext cx="9144000" cy="46634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324" name="Shape 324" descr="Screen Shot 2017-02-02 at 5.24.31 PM.png"/>
          <p:cNvPicPr preferRelativeResize="0"/>
          <p:nvPr/>
        </p:nvPicPr>
        <p:blipFill>
          <a:blip r:embed="rId3">
            <a:alphaModFix/>
          </a:blip>
          <a:stretch>
            <a:fillRect/>
          </a:stretch>
        </p:blipFill>
        <p:spPr>
          <a:xfrm>
            <a:off x="0" y="241306"/>
            <a:ext cx="9143998" cy="46584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Conclusions--</a:t>
            </a:r>
          </a:p>
        </p:txBody>
      </p:sp>
      <p:sp>
        <p:nvSpPr>
          <p:cNvPr id="330" name="Shape 33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a:spcBef>
                <a:spcPts val="0"/>
              </a:spcBef>
              <a:buClr>
                <a:srgbClr val="000000"/>
              </a:buClr>
            </a:pPr>
            <a:r>
              <a:rPr lang="en">
                <a:solidFill>
                  <a:srgbClr val="000000"/>
                </a:solidFill>
              </a:rPr>
              <a:t>CEO Kevin Plank says it is because of changing athletic wear climate in North America, where most of Under Armour’s sales are</a:t>
            </a:r>
          </a:p>
          <a:p>
            <a:pPr marL="457200" lvl="0" indent="-228600" rtl="0">
              <a:spcBef>
                <a:spcPts val="0"/>
              </a:spcBef>
              <a:buClr>
                <a:srgbClr val="000000"/>
              </a:buClr>
            </a:pPr>
            <a:r>
              <a:rPr lang="en">
                <a:solidFill>
                  <a:srgbClr val="000000"/>
                </a:solidFill>
              </a:rPr>
              <a:t>We should tread lightly</a:t>
            </a:r>
          </a:p>
          <a:p>
            <a:pPr marL="914400" lvl="1" indent="-228600" rtl="0">
              <a:spcBef>
                <a:spcPts val="0"/>
              </a:spcBef>
              <a:buClr>
                <a:srgbClr val="000000"/>
              </a:buClr>
            </a:pPr>
            <a:r>
              <a:rPr lang="en">
                <a:solidFill>
                  <a:srgbClr val="000000"/>
                </a:solidFill>
              </a:rPr>
              <a:t>Adidas doing so well and Nike recovering from last year </a:t>
            </a:r>
          </a:p>
          <a:p>
            <a:pPr marL="457200" lvl="0" indent="0">
              <a:spcBef>
                <a:spcPts val="0"/>
              </a:spcBef>
              <a:buNone/>
            </a:pPr>
            <a:endParaRPr>
              <a:solidFill>
                <a:srgbClr val="000000"/>
              </a:solidFill>
            </a:endParaRPr>
          </a:p>
        </p:txBody>
      </p:sp>
      <p:pic>
        <p:nvPicPr>
          <p:cNvPr id="331" name="Shape 331"/>
          <p:cNvPicPr preferRelativeResize="0"/>
          <p:nvPr/>
        </p:nvPicPr>
        <p:blipFill>
          <a:blip r:embed="rId3">
            <a:alphaModFix/>
          </a:blip>
          <a:stretch>
            <a:fillRect/>
          </a:stretch>
        </p:blipFill>
        <p:spPr>
          <a:xfrm>
            <a:off x="3262300" y="2992662"/>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571550" y="840650"/>
            <a:ext cx="6000900" cy="2547300"/>
          </a:xfrm>
          <a:prstGeom prst="rect">
            <a:avLst/>
          </a:prstGeom>
        </p:spPr>
        <p:txBody>
          <a:bodyPr lIns="91425" tIns="91425" rIns="91425" bIns="91425" anchor="t" anchorCtr="0">
            <a:noAutofit/>
          </a:bodyPr>
          <a:lstStyle/>
          <a:p>
            <a:pPr lvl="0" algn="ctr" rtl="0">
              <a:spcBef>
                <a:spcPts val="0"/>
              </a:spcBef>
              <a:buNone/>
            </a:pPr>
            <a:r>
              <a:rPr lang="en" sz="6500">
                <a:solidFill>
                  <a:srgbClr val="000000"/>
                </a:solidFill>
              </a:rPr>
              <a:t>2 Month </a:t>
            </a:r>
          </a:p>
          <a:p>
            <a:pPr lvl="0" algn="ctr">
              <a:spcBef>
                <a:spcPts val="0"/>
              </a:spcBef>
              <a:buNone/>
            </a:pPr>
            <a:r>
              <a:rPr lang="en" sz="6500">
                <a:solidFill>
                  <a:srgbClr val="000000"/>
                </a:solidFill>
              </a:rPr>
              <a:t>Market Update</a:t>
            </a:r>
          </a:p>
          <a:p>
            <a:pPr lvl="0" algn="ctr">
              <a:spcBef>
                <a:spcPts val="0"/>
              </a:spcBef>
              <a:buNone/>
            </a:pPr>
            <a:r>
              <a:rPr lang="en" sz="3000">
                <a:solidFill>
                  <a:srgbClr val="000000"/>
                </a:solidFill>
              </a:rPr>
              <a:t>(12/09 - 02/02)</a:t>
            </a:r>
          </a:p>
        </p:txBody>
      </p:sp>
      <p:sp>
        <p:nvSpPr>
          <p:cNvPr id="159" name="Shape 159"/>
          <p:cNvSpPr txBox="1">
            <a:spLocks noGrp="1"/>
          </p:cNvSpPr>
          <p:nvPr>
            <p:ph type="body" idx="1"/>
          </p:nvPr>
        </p:nvSpPr>
        <p:spPr>
          <a:xfrm>
            <a:off x="3282750" y="3498175"/>
            <a:ext cx="2578500" cy="911400"/>
          </a:xfrm>
          <a:prstGeom prst="rect">
            <a:avLst/>
          </a:prstGeom>
        </p:spPr>
        <p:txBody>
          <a:bodyPr lIns="91425" tIns="91425" rIns="91425" bIns="91425" anchor="t" anchorCtr="0">
            <a:noAutofit/>
          </a:bodyPr>
          <a:lstStyle/>
          <a:p>
            <a:pPr lvl="0" algn="ctr">
              <a:spcBef>
                <a:spcPts val="0"/>
              </a:spcBef>
              <a:buNone/>
            </a:pPr>
            <a:r>
              <a:rPr lang="en">
                <a:solidFill>
                  <a:srgbClr val="000000"/>
                </a:solidFill>
              </a:rPr>
              <a:t>By: Jesse and Sydney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35"/>
        <p:cNvGrpSpPr/>
        <p:nvPr/>
      </p:nvGrpSpPr>
      <p:grpSpPr>
        <a:xfrm>
          <a:off x="0" y="0"/>
          <a:ext cx="0" cy="0"/>
          <a:chOff x="0" y="0"/>
          <a:chExt cx="0" cy="0"/>
        </a:xfrm>
      </p:grpSpPr>
      <p:sp>
        <p:nvSpPr>
          <p:cNvPr id="336" name="Shape 33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Portfolio Update </a:t>
            </a:r>
          </a:p>
        </p:txBody>
      </p:sp>
      <p:sp>
        <p:nvSpPr>
          <p:cNvPr id="337" name="Shape 33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solidFill>
                  <a:srgbClr val="434343"/>
                </a:solidFill>
              </a:rPr>
              <a:t>Colin Evanko &amp; Mac Erb</a:t>
            </a:r>
            <a:r>
              <a:rPr lang="en"/>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11700" y="597425"/>
            <a:ext cx="8520600" cy="572700"/>
          </a:xfrm>
          <a:prstGeom prst="rect">
            <a:avLst/>
          </a:prstGeom>
        </p:spPr>
        <p:txBody>
          <a:bodyPr lIns="91425" tIns="91425" rIns="91425" bIns="91425" anchor="t" anchorCtr="0">
            <a:noAutofit/>
          </a:bodyPr>
          <a:lstStyle/>
          <a:p>
            <a:pPr lvl="0" algn="ctr">
              <a:spcBef>
                <a:spcPts val="0"/>
              </a:spcBef>
              <a:buNone/>
            </a:pPr>
            <a:r>
              <a:rPr lang="en" b="1"/>
              <a:t>Our Portfolio vs. S&amp;P 500</a:t>
            </a:r>
            <a:r>
              <a:rPr lang="en"/>
              <a:t> </a:t>
            </a:r>
          </a:p>
        </p:txBody>
      </p:sp>
      <p:graphicFrame>
        <p:nvGraphicFramePr>
          <p:cNvPr id="343" name="Shape 343"/>
          <p:cNvGraphicFramePr/>
          <p:nvPr/>
        </p:nvGraphicFramePr>
        <p:xfrm>
          <a:off x="952500" y="1619250"/>
          <a:ext cx="3000000" cy="3000000"/>
        </p:xfrm>
        <a:graphic>
          <a:graphicData uri="http://schemas.openxmlformats.org/drawingml/2006/table">
            <a:tbl>
              <a:tblPr>
                <a:noFill/>
                <a:tableStyleId>{020DD2EC-4B81-4AF8-897B-A519F63920CC}</a:tableStyleId>
              </a:tblPr>
              <a:tblGrid>
                <a:gridCol w="1809750"/>
                <a:gridCol w="1953300"/>
                <a:gridCol w="1666200"/>
                <a:gridCol w="1809750"/>
              </a:tblGrid>
              <a:tr h="38100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t>December 8th, 2016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t>February 2, 2017</a:t>
                      </a:r>
                      <a:r>
                        <a:rPr lang="en"/>
                        <a:t>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t>%Change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b="1"/>
                        <a:t>S&amp;P 500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Clr>
                          <a:schemeClr val="dk1"/>
                        </a:buClr>
                        <a:buSzPct val="78571"/>
                        <a:buFont typeface="Arial"/>
                        <a:buNone/>
                      </a:pPr>
                      <a:r>
                        <a:rPr lang="en">
                          <a:solidFill>
                            <a:schemeClr val="dk1"/>
                          </a:solidFill>
                        </a:rPr>
                        <a:t>2,246.19</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2,280.5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solidFill>
                            <a:srgbClr val="00695C"/>
                          </a:solidFill>
                        </a:rPr>
                        <a:t>1.015%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b="1"/>
                        <a:t>Our Portfolio (Equity/ETFs)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Clr>
                          <a:schemeClr val="dk1"/>
                        </a:buClr>
                        <a:buSzPct val="78571"/>
                        <a:buFont typeface="Arial"/>
                        <a:buNone/>
                      </a:pPr>
                      <a:r>
                        <a:rPr lang="en">
                          <a:solidFill>
                            <a:schemeClr val="dk1"/>
                          </a:solidFill>
                        </a:rPr>
                        <a:t>$593,542.86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Clr>
                          <a:schemeClr val="dk1"/>
                        </a:buClr>
                        <a:buSzPct val="78571"/>
                        <a:buFont typeface="Arial"/>
                        <a:buNone/>
                      </a:pPr>
                      <a:r>
                        <a:rPr lang="en">
                          <a:solidFill>
                            <a:schemeClr val="dk1"/>
                          </a:solidFill>
                        </a:rPr>
                        <a:t>$603,766.01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solidFill>
                            <a:srgbClr val="00695C"/>
                          </a:solidFill>
                        </a:rPr>
                        <a:t>1.72%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b="1"/>
                        <a:t>Our Portfolio (Cash)</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solidFill>
                            <a:srgbClr val="00695C"/>
                          </a:solidFill>
                        </a:rPr>
                        <a:t>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b="1"/>
                        <a:t>Our Portfolio (Total)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b="1"/>
                        <a:t>$593,542.86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b="1">
                          <a:solidFill>
                            <a:schemeClr val="dk1"/>
                          </a:solidFill>
                        </a:rPr>
                        <a:t>$603,766.01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b="1">
                          <a:solidFill>
                            <a:srgbClr val="00695C"/>
                          </a:solidFill>
                        </a:rPr>
                        <a:t>1.72%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S&amp;P 500</a:t>
            </a:r>
          </a:p>
        </p:txBody>
      </p:sp>
      <p:pic>
        <p:nvPicPr>
          <p:cNvPr id="349" name="Shape 349" descr="Screen Shot 2017-02-02 at 10.38.54 PM.png"/>
          <p:cNvPicPr preferRelativeResize="0"/>
          <p:nvPr/>
        </p:nvPicPr>
        <p:blipFill>
          <a:blip r:embed="rId3">
            <a:alphaModFix/>
          </a:blip>
          <a:stretch>
            <a:fillRect/>
          </a:stretch>
        </p:blipFill>
        <p:spPr>
          <a:xfrm>
            <a:off x="152400" y="1170125"/>
            <a:ext cx="8827259" cy="38209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Dow Jones </a:t>
            </a:r>
          </a:p>
        </p:txBody>
      </p:sp>
      <p:pic>
        <p:nvPicPr>
          <p:cNvPr id="355" name="Shape 355" descr="Screen Shot 2017-02-02 at 10.36.23 PM.png"/>
          <p:cNvPicPr preferRelativeResize="0"/>
          <p:nvPr/>
        </p:nvPicPr>
        <p:blipFill>
          <a:blip r:embed="rId3">
            <a:alphaModFix/>
          </a:blip>
          <a:stretch>
            <a:fillRect/>
          </a:stretch>
        </p:blipFill>
        <p:spPr>
          <a:xfrm>
            <a:off x="152400" y="1170125"/>
            <a:ext cx="8824984" cy="3820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311700" y="1152475"/>
            <a:ext cx="4867800" cy="3416400"/>
          </a:xfrm>
          <a:prstGeom prst="rect">
            <a:avLst/>
          </a:prstGeom>
        </p:spPr>
        <p:txBody>
          <a:bodyPr lIns="91425" tIns="91425" rIns="91425" bIns="91425" anchor="t" anchorCtr="0">
            <a:noAutofit/>
          </a:bodyPr>
          <a:lstStyle/>
          <a:p>
            <a:pPr marL="457200" marR="0" lvl="0" indent="-330200" algn="l" rtl="0">
              <a:lnSpc>
                <a:spcPct val="115000"/>
              </a:lnSpc>
              <a:spcBef>
                <a:spcPts val="0"/>
              </a:spcBef>
              <a:spcAft>
                <a:spcPts val="1600"/>
              </a:spcAft>
              <a:buClr>
                <a:srgbClr val="000000"/>
              </a:buClr>
              <a:buSzPct val="100000"/>
            </a:pPr>
            <a:r>
              <a:rPr lang="en" sz="1600">
                <a:solidFill>
                  <a:srgbClr val="000000"/>
                </a:solidFill>
              </a:rPr>
              <a:t>Amazon 1.8%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9.15%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Amgen Inc. 2.64%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8.82%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Apple 2.12%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8.75%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Ferrari 1.07% Equity </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13.79%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KRATOS DEF &amp; SEC SOL 2.35% Equity </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11.08%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Southern Copper Corp 3.44% Equity </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12.2% Return over past two months </a:t>
            </a:r>
          </a:p>
        </p:txBody>
      </p:sp>
      <p:sp>
        <p:nvSpPr>
          <p:cNvPr id="361" name="Shape 361"/>
          <p:cNvSpPr txBox="1"/>
          <p:nvPr/>
        </p:nvSpPr>
        <p:spPr>
          <a:xfrm>
            <a:off x="481875" y="324750"/>
            <a:ext cx="7838400" cy="7437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62" name="Shape 362"/>
          <p:cNvSpPr txBox="1">
            <a:spLocks noGrp="1"/>
          </p:cNvSpPr>
          <p:nvPr>
            <p:ph type="title"/>
          </p:nvPr>
        </p:nvSpPr>
        <p:spPr>
          <a:xfrm>
            <a:off x="251900" y="410250"/>
            <a:ext cx="8520600" cy="572700"/>
          </a:xfrm>
          <a:prstGeom prst="rect">
            <a:avLst/>
          </a:prstGeom>
        </p:spPr>
        <p:txBody>
          <a:bodyPr lIns="91425" tIns="91425" rIns="91425" bIns="91425" anchor="t" anchorCtr="0">
            <a:noAutofit/>
          </a:bodyPr>
          <a:lstStyle/>
          <a:p>
            <a:pPr lvl="0">
              <a:spcBef>
                <a:spcPts val="0"/>
              </a:spcBef>
              <a:buNone/>
            </a:pPr>
            <a:r>
              <a:rPr lang="en" b="1"/>
              <a:t>Winners</a:t>
            </a:r>
            <a:r>
              <a:rPr lang="en"/>
              <a:t> </a:t>
            </a:r>
          </a:p>
        </p:txBody>
      </p:sp>
      <p:pic>
        <p:nvPicPr>
          <p:cNvPr id="363" name="Shape 363" descr="ferrari .jpg"/>
          <p:cNvPicPr preferRelativeResize="0"/>
          <p:nvPr/>
        </p:nvPicPr>
        <p:blipFill>
          <a:blip r:embed="rId3">
            <a:alphaModFix/>
          </a:blip>
          <a:stretch>
            <a:fillRect/>
          </a:stretch>
        </p:blipFill>
        <p:spPr>
          <a:xfrm>
            <a:off x="4968275" y="1913900"/>
            <a:ext cx="3659700" cy="20593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t>Losers </a:t>
            </a:r>
          </a:p>
        </p:txBody>
      </p:sp>
      <p:sp>
        <p:nvSpPr>
          <p:cNvPr id="369" name="Shape 369"/>
          <p:cNvSpPr txBox="1">
            <a:spLocks noGrp="1"/>
          </p:cNvSpPr>
          <p:nvPr>
            <p:ph type="body" idx="1"/>
          </p:nvPr>
        </p:nvSpPr>
        <p:spPr>
          <a:xfrm>
            <a:off x="311700" y="1152475"/>
            <a:ext cx="4616400" cy="3488700"/>
          </a:xfrm>
          <a:prstGeom prst="rect">
            <a:avLst/>
          </a:prstGeom>
        </p:spPr>
        <p:txBody>
          <a:bodyPr lIns="91425" tIns="91425" rIns="91425" bIns="91425" anchor="t" anchorCtr="0">
            <a:noAutofit/>
          </a:bodyPr>
          <a:lstStyle/>
          <a:p>
            <a:pPr marL="457200" marR="0" lvl="0" indent="-330200" algn="l" rtl="0">
              <a:lnSpc>
                <a:spcPct val="115000"/>
              </a:lnSpc>
              <a:spcBef>
                <a:spcPts val="0"/>
              </a:spcBef>
              <a:spcAft>
                <a:spcPts val="1600"/>
              </a:spcAft>
              <a:buClr>
                <a:srgbClr val="000000"/>
              </a:buClr>
              <a:buSzPct val="100000"/>
            </a:pPr>
            <a:r>
              <a:rPr lang="en" sz="1600">
                <a:solidFill>
                  <a:srgbClr val="000000"/>
                </a:solidFill>
              </a:rPr>
              <a:t>Dollar Tree (3.2%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-11.19%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Long Island Iced Tea (0.4%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-18.1%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Qualcomm (0.61% Equity)</a:t>
            </a:r>
          </a:p>
          <a:p>
            <a:pPr marL="914400" marR="0" lvl="1" indent="-330200" algn="l" rtl="0">
              <a:lnSpc>
                <a:spcPct val="115000"/>
              </a:lnSpc>
              <a:spcBef>
                <a:spcPts val="0"/>
              </a:spcBef>
              <a:spcAft>
                <a:spcPts val="1600"/>
              </a:spcAft>
              <a:buClr>
                <a:srgbClr val="000000"/>
              </a:buClr>
              <a:buSzPct val="100000"/>
            </a:pPr>
            <a:r>
              <a:rPr lang="en" sz="1600">
                <a:solidFill>
                  <a:srgbClr val="000000"/>
                </a:solidFill>
              </a:rPr>
              <a:t>-23.4% Return over past two months </a:t>
            </a:r>
          </a:p>
          <a:p>
            <a:pPr marL="457200" marR="0" lvl="0" indent="-330200" algn="l" rtl="0">
              <a:lnSpc>
                <a:spcPct val="115000"/>
              </a:lnSpc>
              <a:spcBef>
                <a:spcPts val="0"/>
              </a:spcBef>
              <a:spcAft>
                <a:spcPts val="1600"/>
              </a:spcAft>
              <a:buClr>
                <a:srgbClr val="000000"/>
              </a:buClr>
              <a:buSzPct val="100000"/>
            </a:pPr>
            <a:r>
              <a:rPr lang="en" sz="1600">
                <a:solidFill>
                  <a:srgbClr val="000000"/>
                </a:solidFill>
              </a:rPr>
              <a:t>Under Armour (0.55% Equity)</a:t>
            </a:r>
          </a:p>
          <a:p>
            <a:pPr marL="914400" marR="0" lvl="1" indent="-228600" algn="l" rtl="0">
              <a:lnSpc>
                <a:spcPct val="115000"/>
              </a:lnSpc>
              <a:spcBef>
                <a:spcPts val="0"/>
              </a:spcBef>
              <a:spcAft>
                <a:spcPts val="1600"/>
              </a:spcAft>
              <a:buClr>
                <a:srgbClr val="000000"/>
              </a:buClr>
            </a:pPr>
            <a:r>
              <a:rPr lang="en" sz="1600">
                <a:solidFill>
                  <a:srgbClr val="000000"/>
                </a:solidFill>
              </a:rPr>
              <a:t>-37.46% Return over past two months</a:t>
            </a:r>
            <a:r>
              <a:rPr lang="en">
                <a:solidFill>
                  <a:srgbClr val="000000"/>
                </a:solidFill>
              </a:rPr>
              <a:t> </a:t>
            </a:r>
          </a:p>
        </p:txBody>
      </p:sp>
      <p:pic>
        <p:nvPicPr>
          <p:cNvPr id="370" name="Shape 370" descr="curry-sad.jpg"/>
          <p:cNvPicPr preferRelativeResize="0"/>
          <p:nvPr/>
        </p:nvPicPr>
        <p:blipFill>
          <a:blip r:embed="rId3">
            <a:alphaModFix/>
          </a:blip>
          <a:stretch>
            <a:fillRect/>
          </a:stretch>
        </p:blipFill>
        <p:spPr>
          <a:xfrm>
            <a:off x="4928100" y="1170125"/>
            <a:ext cx="3911099" cy="23379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DOW HITS 20,000!!!</a:t>
            </a:r>
          </a:p>
        </p:txBody>
      </p:sp>
      <p:sp>
        <p:nvSpPr>
          <p:cNvPr id="165" name="Shape 1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On 1/25/17, the DJIA hit 20,000 for the first time ever</a:t>
            </a:r>
          </a:p>
          <a:p>
            <a:pPr marL="457200" lvl="0" indent="-228600" rtl="0">
              <a:spcBef>
                <a:spcPts val="0"/>
              </a:spcBef>
              <a:buClr>
                <a:srgbClr val="000000"/>
              </a:buClr>
            </a:pPr>
            <a:r>
              <a:rPr lang="en">
                <a:solidFill>
                  <a:srgbClr val="000000"/>
                </a:solidFill>
              </a:rPr>
              <a:t>Second wind post-election (closed below 18,000 on 11/4)</a:t>
            </a:r>
          </a:p>
          <a:p>
            <a:pPr marL="457200" lvl="0" indent="-228600">
              <a:spcBef>
                <a:spcPts val="0"/>
              </a:spcBef>
              <a:buClr>
                <a:srgbClr val="000000"/>
              </a:buClr>
            </a:pPr>
            <a:r>
              <a:rPr lang="en">
                <a:solidFill>
                  <a:srgbClr val="000000"/>
                </a:solidFill>
              </a:rPr>
              <a:t>Dubbed the “Trump Bump”: investors hoping for tax cuts, deregulation, and an increase in infrastructure spending</a:t>
            </a:r>
          </a:p>
        </p:txBody>
      </p:sp>
      <p:pic>
        <p:nvPicPr>
          <p:cNvPr id="166" name="Shape 166"/>
          <p:cNvPicPr preferRelativeResize="0"/>
          <p:nvPr/>
        </p:nvPicPr>
        <p:blipFill>
          <a:blip r:embed="rId3">
            <a:alphaModFix/>
          </a:blip>
          <a:stretch>
            <a:fillRect/>
          </a:stretch>
        </p:blipFill>
        <p:spPr>
          <a:xfrm>
            <a:off x="3297024" y="2653095"/>
            <a:ext cx="5780201" cy="2410250"/>
          </a:xfrm>
          <a:prstGeom prst="rect">
            <a:avLst/>
          </a:prstGeom>
          <a:noFill/>
          <a:ln>
            <a:noFill/>
          </a:ln>
        </p:spPr>
      </p:pic>
      <p:sp>
        <p:nvSpPr>
          <p:cNvPr id="167" name="Shape 167"/>
          <p:cNvSpPr/>
          <p:nvPr/>
        </p:nvSpPr>
        <p:spPr>
          <a:xfrm rot="-3098952">
            <a:off x="6907191" y="2089864"/>
            <a:ext cx="269309" cy="1689981"/>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Interest Rates</a:t>
            </a:r>
          </a:p>
        </p:txBody>
      </p:sp>
      <p:sp>
        <p:nvSpPr>
          <p:cNvPr id="173" name="Shape 1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Back in December, benchmark IRs were raised for the second time ever since the financial crisis (0.5% → 0.75%)</a:t>
            </a:r>
          </a:p>
          <a:p>
            <a:pPr marL="914400" lvl="1" indent="-228600" rtl="0">
              <a:spcBef>
                <a:spcPts val="0"/>
              </a:spcBef>
              <a:buClr>
                <a:srgbClr val="000000"/>
              </a:buClr>
            </a:pPr>
            <a:r>
              <a:rPr lang="en">
                <a:solidFill>
                  <a:srgbClr val="000000"/>
                </a:solidFill>
              </a:rPr>
              <a:t>Still very low historically</a:t>
            </a:r>
          </a:p>
          <a:p>
            <a:pPr marL="457200" lvl="0" indent="-228600" rtl="0">
              <a:spcBef>
                <a:spcPts val="0"/>
              </a:spcBef>
              <a:buClr>
                <a:srgbClr val="000000"/>
              </a:buClr>
            </a:pPr>
            <a:r>
              <a:rPr lang="en">
                <a:solidFill>
                  <a:srgbClr val="000000"/>
                </a:solidFill>
              </a:rPr>
              <a:t>Yellen and Co. still not ready to raise rates </a:t>
            </a:r>
          </a:p>
          <a:p>
            <a:pPr marL="914400" lvl="1" indent="-228600" rtl="0">
              <a:spcBef>
                <a:spcPts val="0"/>
              </a:spcBef>
              <a:buClr>
                <a:srgbClr val="000000"/>
              </a:buClr>
            </a:pPr>
            <a:r>
              <a:rPr lang="en">
                <a:solidFill>
                  <a:srgbClr val="000000"/>
                </a:solidFill>
              </a:rPr>
              <a:t>Large proposed changes by the new administration can cause changes in economic growth</a:t>
            </a:r>
          </a:p>
          <a:p>
            <a:pPr marL="457200" lvl="0" indent="-228600" rtl="0">
              <a:spcBef>
                <a:spcPts val="0"/>
              </a:spcBef>
              <a:buClr>
                <a:srgbClr val="000000"/>
              </a:buClr>
            </a:pPr>
            <a:r>
              <a:rPr lang="en">
                <a:solidFill>
                  <a:srgbClr val="000000"/>
                </a:solidFill>
              </a:rPr>
              <a:t>“All in all, things are looking good,” Patrick T. Harker, President of the Federal Reserve Bank of Philadelphia, said in mid-January. “We’re starting 2017 off on a good food.”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Holiday Sales</a:t>
            </a:r>
          </a:p>
        </p:txBody>
      </p:sp>
      <p:sp>
        <p:nvSpPr>
          <p:cNvPr id="179" name="Shape 1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4% increase from 2015 to 2016 </a:t>
            </a:r>
          </a:p>
          <a:p>
            <a:pPr marL="914400" lvl="1" indent="-228600" rtl="0">
              <a:spcBef>
                <a:spcPts val="0"/>
              </a:spcBef>
              <a:buClr>
                <a:srgbClr val="000000"/>
              </a:buClr>
            </a:pPr>
            <a:r>
              <a:rPr lang="en">
                <a:solidFill>
                  <a:srgbClr val="000000"/>
                </a:solidFill>
              </a:rPr>
              <a:t>Strengthening economy encouraged consumers to spend</a:t>
            </a:r>
          </a:p>
          <a:p>
            <a:pPr marL="457200" lvl="0" indent="-228600" rtl="0">
              <a:spcBef>
                <a:spcPts val="0"/>
              </a:spcBef>
              <a:buClr>
                <a:srgbClr val="000000"/>
              </a:buClr>
            </a:pPr>
            <a:r>
              <a:rPr lang="en">
                <a:solidFill>
                  <a:srgbClr val="000000"/>
                </a:solidFill>
              </a:rPr>
              <a:t>By the last day of 2016, the CCI was at a 15-year high</a:t>
            </a:r>
          </a:p>
          <a:p>
            <a:pPr marL="457200" lvl="0" indent="-228600" rtl="0">
              <a:spcBef>
                <a:spcPts val="0"/>
              </a:spcBef>
              <a:buClr>
                <a:srgbClr val="000000"/>
              </a:buClr>
            </a:pPr>
            <a:r>
              <a:rPr lang="en">
                <a:solidFill>
                  <a:srgbClr val="000000"/>
                </a:solidFill>
              </a:rPr>
              <a:t>Total sales: $658.3B, 2.5B more than the NRF’s projections</a:t>
            </a:r>
          </a:p>
          <a:p>
            <a:pPr marL="457200" lvl="0" indent="-228600" rtl="0">
              <a:spcBef>
                <a:spcPts val="0"/>
              </a:spcBef>
              <a:buClr>
                <a:srgbClr val="000000"/>
              </a:buClr>
            </a:pPr>
            <a:r>
              <a:rPr lang="en">
                <a:solidFill>
                  <a:srgbClr val="000000"/>
                </a:solidFill>
              </a:rPr>
              <a:t>Online sales increased 12% YOY</a:t>
            </a:r>
          </a:p>
          <a:p>
            <a:pPr marL="457200" lvl="0" indent="-228600" rtl="0">
              <a:spcBef>
                <a:spcPts val="0"/>
              </a:spcBef>
              <a:buClr>
                <a:srgbClr val="000000"/>
              </a:buClr>
            </a:pPr>
            <a:r>
              <a:rPr lang="en">
                <a:solidFill>
                  <a:srgbClr val="000000"/>
                </a:solidFill>
              </a:rPr>
              <a:t>Department store sales decreased 7% YOY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Amazon</a:t>
            </a:r>
          </a:p>
        </p:txBody>
      </p:sp>
      <p:sp>
        <p:nvSpPr>
          <p:cNvPr id="185" name="Shape 1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Massive holiday season- shipped over 1B items worldwide</a:t>
            </a:r>
          </a:p>
          <a:p>
            <a:pPr marL="457200" lvl="0" indent="-228600" rtl="0">
              <a:spcBef>
                <a:spcPts val="0"/>
              </a:spcBef>
              <a:buClr>
                <a:srgbClr val="000000"/>
              </a:buClr>
            </a:pPr>
            <a:r>
              <a:rPr lang="en">
                <a:solidFill>
                  <a:srgbClr val="000000"/>
                </a:solidFill>
              </a:rPr>
              <a:t>Estimated to have driven close to half of U.S. online sales growth</a:t>
            </a:r>
          </a:p>
          <a:p>
            <a:pPr marL="457200" lvl="0" indent="-228600" rtl="0">
              <a:spcBef>
                <a:spcPts val="0"/>
              </a:spcBef>
              <a:buClr>
                <a:srgbClr val="000000"/>
              </a:buClr>
            </a:pPr>
            <a:r>
              <a:rPr lang="en">
                <a:solidFill>
                  <a:srgbClr val="000000"/>
                </a:solidFill>
              </a:rPr>
              <a:t>Down 4% one minute after market close due</a:t>
            </a:r>
          </a:p>
          <a:p>
            <a:pPr marL="457200" lvl="0" indent="-228600" rtl="0">
              <a:spcBef>
                <a:spcPts val="0"/>
              </a:spcBef>
              <a:buClr>
                <a:srgbClr val="000000"/>
              </a:buClr>
            </a:pPr>
            <a:r>
              <a:rPr lang="en">
                <a:solidFill>
                  <a:srgbClr val="000000"/>
                </a:solidFill>
              </a:rPr>
              <a:t>Earnings report</a:t>
            </a:r>
          </a:p>
          <a:p>
            <a:pPr marL="914400" lvl="1" indent="-228600" rtl="0">
              <a:spcBef>
                <a:spcPts val="0"/>
              </a:spcBef>
              <a:buClr>
                <a:srgbClr val="000000"/>
              </a:buClr>
            </a:pPr>
            <a:r>
              <a:rPr lang="en">
                <a:solidFill>
                  <a:srgbClr val="000000"/>
                </a:solidFill>
              </a:rPr>
              <a:t>EPS: $1.54/share vs. $1.35/share estimate</a:t>
            </a:r>
          </a:p>
          <a:p>
            <a:pPr marL="914400" lvl="1" indent="-228600" rtl="0">
              <a:spcBef>
                <a:spcPts val="0"/>
              </a:spcBef>
              <a:buClr>
                <a:srgbClr val="000000"/>
              </a:buClr>
            </a:pPr>
            <a:r>
              <a:rPr lang="en">
                <a:solidFill>
                  <a:srgbClr val="000000"/>
                </a:solidFill>
              </a:rPr>
              <a:t>Revenue: $43.7B vs. $44.68B estimate (up 22% YOY)</a:t>
            </a:r>
          </a:p>
          <a:p>
            <a:pPr marL="914400" lvl="1" indent="-228600">
              <a:spcBef>
                <a:spcPts val="0"/>
              </a:spcBef>
              <a:buClr>
                <a:srgbClr val="000000"/>
              </a:buClr>
            </a:pPr>
            <a:r>
              <a:rPr lang="en">
                <a:solidFill>
                  <a:srgbClr val="000000"/>
                </a:solidFill>
              </a:rPr>
              <a:t>Amazon Web Services Revenue: $3.5B (up 47% YOY)</a:t>
            </a:r>
          </a:p>
        </p:txBody>
      </p:sp>
      <p:pic>
        <p:nvPicPr>
          <p:cNvPr id="186" name="Shape 186"/>
          <p:cNvPicPr preferRelativeResize="0"/>
          <p:nvPr/>
        </p:nvPicPr>
        <p:blipFill>
          <a:blip r:embed="rId3">
            <a:alphaModFix/>
          </a:blip>
          <a:stretch>
            <a:fillRect/>
          </a:stretch>
        </p:blipFill>
        <p:spPr>
          <a:xfrm>
            <a:off x="5949898" y="2738875"/>
            <a:ext cx="2943649" cy="220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Snap Inc.</a:t>
            </a:r>
          </a:p>
        </p:txBody>
      </p:sp>
      <p:sp>
        <p:nvSpPr>
          <p:cNvPr id="192" name="Shape 1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1600"/>
              </a:spcAft>
              <a:buClr>
                <a:srgbClr val="000000"/>
              </a:buClr>
              <a:buSzPct val="100000"/>
              <a:buFont typeface="Arial"/>
            </a:pPr>
            <a:r>
              <a:rPr lang="en">
                <a:solidFill>
                  <a:srgbClr val="000000"/>
                </a:solidFill>
              </a:rPr>
              <a:t>Snapchat’s parent company, Snap Inc., officially filed papers to move forward with their ~$3B IPO</a:t>
            </a:r>
          </a:p>
          <a:p>
            <a:pPr marL="457200" lvl="0" indent="-228600" rtl="0">
              <a:spcBef>
                <a:spcPts val="0"/>
              </a:spcBef>
              <a:buClr>
                <a:srgbClr val="000000"/>
              </a:buClr>
            </a:pPr>
            <a:r>
              <a:rPr lang="en">
                <a:solidFill>
                  <a:srgbClr val="000000"/>
                </a:solidFill>
              </a:rPr>
              <a:t>Looking at a valuation around $25B</a:t>
            </a:r>
          </a:p>
          <a:p>
            <a:pPr marL="457200" marR="0" lvl="0" indent="-228600" algn="l" rtl="0">
              <a:lnSpc>
                <a:spcPct val="115000"/>
              </a:lnSpc>
              <a:spcBef>
                <a:spcPts val="0"/>
              </a:spcBef>
              <a:spcAft>
                <a:spcPts val="1600"/>
              </a:spcAft>
              <a:buClr>
                <a:srgbClr val="000000"/>
              </a:buClr>
            </a:pPr>
            <a:r>
              <a:rPr lang="en">
                <a:solidFill>
                  <a:srgbClr val="000000"/>
                </a:solidFill>
              </a:rPr>
              <a:t>“We have incurred operating losses in the past, expect to incur operating losses in the future, and may never achieve,” the filing said.</a:t>
            </a:r>
          </a:p>
          <a:p>
            <a:pPr marL="457200" marR="0" lvl="0" indent="-228600" algn="l" rtl="0">
              <a:lnSpc>
                <a:spcPct val="115000"/>
              </a:lnSpc>
              <a:spcBef>
                <a:spcPts val="0"/>
              </a:spcBef>
              <a:spcAft>
                <a:spcPts val="1600"/>
              </a:spcAft>
              <a:buClr>
                <a:srgbClr val="000000"/>
              </a:buClr>
            </a:pPr>
            <a:r>
              <a:rPr lang="en">
                <a:solidFill>
                  <a:srgbClr val="000000"/>
                </a:solidFill>
              </a:rPr>
              <a:t>Two co-founders will control “all stockholder decisions”</a:t>
            </a:r>
          </a:p>
          <a:p>
            <a:pPr marL="457200" marR="0" lvl="0" indent="-228600" algn="l" rtl="0">
              <a:lnSpc>
                <a:spcPct val="115000"/>
              </a:lnSpc>
              <a:spcBef>
                <a:spcPts val="0"/>
              </a:spcBef>
              <a:spcAft>
                <a:spcPts val="1600"/>
              </a:spcAft>
              <a:buClr>
                <a:srgbClr val="000000"/>
              </a:buClr>
            </a:pPr>
            <a:r>
              <a:rPr lang="en">
                <a:solidFill>
                  <a:srgbClr val="000000"/>
                </a:solidFill>
              </a:rPr>
              <a:t>Net revenue: $404.48M in 2016, up from $58.66M in 2015</a:t>
            </a:r>
          </a:p>
          <a:p>
            <a:pPr marL="457200" marR="0" lvl="0" indent="-228600" algn="l" rtl="0">
              <a:lnSpc>
                <a:spcPct val="115000"/>
              </a:lnSpc>
              <a:spcBef>
                <a:spcPts val="0"/>
              </a:spcBef>
              <a:spcAft>
                <a:spcPts val="1600"/>
              </a:spcAft>
              <a:buClr>
                <a:srgbClr val="000000"/>
              </a:buClr>
            </a:pPr>
            <a:r>
              <a:rPr lang="en">
                <a:solidFill>
                  <a:srgbClr val="000000"/>
                </a:solidFill>
              </a:rPr>
              <a:t>Net loss: $514.64M in 2016, wider than $372.89M in 2015</a:t>
            </a:r>
          </a:p>
          <a:p>
            <a:pPr marR="0" lvl="0" algn="l" rtl="0">
              <a:lnSpc>
                <a:spcPct val="115000"/>
              </a:lnSpc>
              <a:spcBef>
                <a:spcPts val="0"/>
              </a:spcBef>
              <a:spcAft>
                <a:spcPts val="1600"/>
              </a:spcAft>
              <a:buNone/>
            </a:pPr>
            <a:endParaRPr sz="1200">
              <a:solidFill>
                <a:srgbClr val="424858"/>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M&amp;A</a:t>
            </a: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
                <a:solidFill>
                  <a:srgbClr val="000000"/>
                </a:solidFill>
              </a:rPr>
              <a:t>$270 billion in M&amp;A in January</a:t>
            </a:r>
          </a:p>
          <a:p>
            <a:pPr marL="457200" lvl="0" indent="-228600" rtl="0">
              <a:spcBef>
                <a:spcPts val="0"/>
              </a:spcBef>
              <a:buClr>
                <a:srgbClr val="000000"/>
              </a:buClr>
              <a:buChar char="●"/>
            </a:pPr>
            <a:r>
              <a:rPr lang="en">
                <a:solidFill>
                  <a:srgbClr val="000000"/>
                </a:solidFill>
              </a:rPr>
              <a:t>Up from $207.1 billion last year</a:t>
            </a:r>
          </a:p>
          <a:p>
            <a:pPr marL="457200" lvl="0" indent="-228600" rtl="0">
              <a:spcBef>
                <a:spcPts val="0"/>
              </a:spcBef>
              <a:buClr>
                <a:srgbClr val="000000"/>
              </a:buClr>
              <a:buChar char="●"/>
            </a:pPr>
            <a:r>
              <a:rPr lang="en">
                <a:solidFill>
                  <a:srgbClr val="000000"/>
                </a:solidFill>
              </a:rPr>
              <a:t>Foreign Investment is down</a:t>
            </a:r>
          </a:p>
          <a:p>
            <a:pPr marL="914400" lvl="1" indent="-228600" rtl="0">
              <a:spcBef>
                <a:spcPts val="0"/>
              </a:spcBef>
              <a:buClr>
                <a:srgbClr val="000000"/>
              </a:buClr>
              <a:buChar char="○"/>
            </a:pPr>
            <a:r>
              <a:rPr lang="en">
                <a:solidFill>
                  <a:srgbClr val="000000"/>
                </a:solidFill>
              </a:rPr>
              <a:t>Went from $48 billion to $13.2 billion</a:t>
            </a:r>
          </a:p>
          <a:p>
            <a:pPr marL="457200" lvl="0" indent="-228600" rtl="0">
              <a:spcBef>
                <a:spcPts val="0"/>
              </a:spcBef>
              <a:buClr>
                <a:srgbClr val="000000"/>
              </a:buClr>
              <a:buChar char="●"/>
            </a:pPr>
            <a:r>
              <a:rPr lang="en">
                <a:solidFill>
                  <a:srgbClr val="000000"/>
                </a:solidFill>
              </a:rPr>
              <a:t>Political uncertainty is causing much of this with Brexit in the U.K. and the future of regulations and taxes in the U.S</a:t>
            </a:r>
          </a:p>
          <a:p>
            <a:pPr marL="457200" lvl="0" indent="-228600" rtl="0">
              <a:spcBef>
                <a:spcPts val="0"/>
              </a:spcBef>
              <a:buClr>
                <a:srgbClr val="000000"/>
              </a:buClr>
              <a:buChar char="●"/>
            </a:pPr>
            <a:r>
              <a:rPr lang="en">
                <a:solidFill>
                  <a:srgbClr val="000000"/>
                </a:solidFill>
              </a:rPr>
              <a:t>Specifically want to know about anti-trust policy and currency repatriation</a:t>
            </a:r>
          </a:p>
          <a:p>
            <a:pPr marL="457200" lvl="0" indent="-228600" rtl="0">
              <a:spcBef>
                <a:spcPts val="0"/>
              </a:spcBef>
              <a:buClr>
                <a:srgbClr val="000000"/>
              </a:buClr>
              <a:buChar char="●"/>
            </a:pPr>
            <a:r>
              <a:rPr lang="en">
                <a:solidFill>
                  <a:srgbClr val="000000"/>
                </a:solidFill>
              </a:rPr>
              <a:t>Corporate bond issuances also hit $174.03 billion, largest January ever</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Application>Microsoft Office PowerPoint</Application>
  <PresentationFormat>On-screen Show (16:9)</PresentationFormat>
  <Paragraphs>213</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simple-dark-2</vt:lpstr>
      <vt:lpstr>simple-light-2</vt:lpstr>
      <vt:lpstr>beach-day</vt:lpstr>
      <vt:lpstr>INVESTMENT CLUB</vt:lpstr>
      <vt:lpstr>AGENDA</vt:lpstr>
      <vt:lpstr>2 Month  Market Update (12/09 - 02/02)</vt:lpstr>
      <vt:lpstr>DOW HITS 20,000!!!</vt:lpstr>
      <vt:lpstr>Interest Rates</vt:lpstr>
      <vt:lpstr>Holiday Sales</vt:lpstr>
      <vt:lpstr>Amazon</vt:lpstr>
      <vt:lpstr>Snap Inc.</vt:lpstr>
      <vt:lpstr>M&amp;A</vt:lpstr>
      <vt:lpstr>OPEC</vt:lpstr>
      <vt:lpstr>Currencies</vt:lpstr>
      <vt:lpstr>Brexit</vt:lpstr>
      <vt:lpstr>Volatility with Friends</vt:lpstr>
      <vt:lpstr>What is Volatility</vt:lpstr>
      <vt:lpstr>Beta</vt:lpstr>
      <vt:lpstr>What I want to talk about</vt:lpstr>
      <vt:lpstr>The Cool Part</vt:lpstr>
      <vt:lpstr>Calm Before the Storm?</vt:lpstr>
      <vt:lpstr>Market Cap to GDP (Buffett Value Indicator)</vt:lpstr>
      <vt:lpstr>Under Armour Update</vt:lpstr>
      <vt:lpstr>Why we bought Under Armour?</vt:lpstr>
      <vt:lpstr>Stock Prices</vt:lpstr>
      <vt:lpstr>Theories for falling stock prices</vt:lpstr>
      <vt:lpstr>Nike &amp; Adidas...major players</vt:lpstr>
      <vt:lpstr>Internal Company Issues</vt:lpstr>
      <vt:lpstr>Why are the stocks tanking?</vt:lpstr>
      <vt:lpstr>PowerPoint Presentation</vt:lpstr>
      <vt:lpstr>PowerPoint Presentation</vt:lpstr>
      <vt:lpstr>Conclusions--</vt:lpstr>
      <vt:lpstr>Portfolio Update </vt:lpstr>
      <vt:lpstr>Our Portfolio vs. S&amp;P 500 </vt:lpstr>
      <vt:lpstr>S&amp;P 500</vt:lpstr>
      <vt:lpstr>Dow Jones </vt:lpstr>
      <vt:lpstr>Winners </vt:lpstr>
      <vt:lpstr>Losers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CLUB</dc:title>
  <dc:creator>Kat Stevens</dc:creator>
  <cp:lastModifiedBy>Earl Stevens</cp:lastModifiedBy>
  <cp:revision>1</cp:revision>
  <dcterms:modified xsi:type="dcterms:W3CDTF">2017-02-05T22:35:01Z</dcterms:modified>
</cp:coreProperties>
</file>