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7" r:id="rId8"/>
    <p:sldId id="268" r:id="rId9"/>
    <p:sldId id="269" r:id="rId10"/>
    <p:sldId id="270" r:id="rId11"/>
    <p:sldId id="261" r:id="rId12"/>
    <p:sldId id="265" r:id="rId13"/>
    <p:sldId id="263"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69" d="100"/>
          <a:sy n="69" d="100"/>
        </p:scale>
        <p:origin x="-11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9/8/2011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9/8/2011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9/8/2011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9/8/2011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9/8/2011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ahoo.finance.com/" TargetMode="External"/><Relationship Id="rId2" Type="http://schemas.openxmlformats.org/officeDocument/2006/relationships/hyperlink" Target="http://www.investopedia.com/" TargetMode="External"/><Relationship Id="rId1" Type="http://schemas.openxmlformats.org/officeDocument/2006/relationships/slideLayout" Target="../slideLayouts/slideLayout2.xml"/><Relationship Id="rId5" Type="http://schemas.openxmlformats.org/officeDocument/2006/relationships/hyperlink" Target="http://www.wsj.com/" TargetMode="External"/><Relationship Id="rId4" Type="http://schemas.openxmlformats.org/officeDocument/2006/relationships/hyperlink" Target="http://www.finance.googl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066800"/>
          </a:xfrm>
        </p:spPr>
        <p:txBody>
          <a:bodyPr/>
          <a:lstStyle/>
          <a:p>
            <a:r>
              <a:rPr lang="en-US" dirty="0" smtClean="0"/>
              <a:t>Sep 9 2011</a:t>
            </a:r>
            <a:endParaRPr lang="en-US" dirty="0"/>
          </a:p>
        </p:txBody>
      </p:sp>
      <p:sp>
        <p:nvSpPr>
          <p:cNvPr id="2" name="Title 1"/>
          <p:cNvSpPr>
            <a:spLocks noGrp="1"/>
          </p:cNvSpPr>
          <p:nvPr>
            <p:ph type="ctrTitle"/>
          </p:nvPr>
        </p:nvSpPr>
        <p:spPr/>
        <p:txBody>
          <a:bodyPr/>
          <a:lstStyle/>
          <a:p>
            <a:r>
              <a:rPr lang="en-US" dirty="0" smtClean="0"/>
              <a:t>Welcome to the</a:t>
            </a:r>
            <a:br>
              <a:rPr lang="en-US" dirty="0" smtClean="0"/>
            </a:br>
            <a:r>
              <a:rPr lang="en-US" dirty="0" smtClean="0"/>
              <a:t>Lafayette Investment Club</a:t>
            </a:r>
            <a:endParaRPr lang="en-US" dirty="0"/>
          </a:p>
        </p:txBody>
      </p:sp>
      <p:pic>
        <p:nvPicPr>
          <p:cNvPr id="2050" name="Picture 2" descr="C:\Users\Blagovest\Documents\My Dropbox\College\Activities\Investment Club\Graphics\inv club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199" y="3200400"/>
            <a:ext cx="3074801" cy="309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Gourmet PPPIZZAAAAAAA!!!!!</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676400" y="1600200"/>
            <a:ext cx="5867400" cy="4763022"/>
          </a:xfrm>
          <a:prstGeom prst="rect">
            <a:avLst/>
          </a:prstGeom>
          <a:noFill/>
          <a:ln w="9525">
            <a:noFill/>
            <a:miter lim="800000"/>
            <a:headEnd/>
            <a:tailEnd/>
          </a:ln>
        </p:spPr>
      </p:pic>
      <p:sp>
        <p:nvSpPr>
          <p:cNvPr id="4" name="Rectangle 3"/>
          <p:cNvSpPr/>
          <p:nvPr/>
        </p:nvSpPr>
        <p:spPr>
          <a:xfrm>
            <a:off x="1075832" y="1447800"/>
            <a:ext cx="7220935" cy="1754326"/>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FREEEEEEEEEEEE!!!!!!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701581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Basics</a:t>
            </a:r>
            <a:endParaRPr lang="en-US" dirty="0"/>
          </a:p>
        </p:txBody>
      </p:sp>
      <p:pic>
        <p:nvPicPr>
          <p:cNvPr id="4" name="Picture 3"/>
          <p:cNvPicPr/>
          <p:nvPr/>
        </p:nvPicPr>
        <p:blipFill rotWithShape="1">
          <a:blip r:embed="rId2" cstate="print"/>
          <a:srcRect l="30853" t="27066" r="23082" b="34474"/>
          <a:stretch/>
        </p:blipFill>
        <p:spPr bwMode="auto">
          <a:xfrm>
            <a:off x="228600" y="1608356"/>
            <a:ext cx="6829425" cy="3497044"/>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28600" y="990599"/>
            <a:ext cx="4572000" cy="646331"/>
          </a:xfrm>
          <a:prstGeom prst="rect">
            <a:avLst/>
          </a:prstGeom>
        </p:spPr>
        <p:txBody>
          <a:bodyPr>
            <a:spAutoFit/>
          </a:bodyPr>
          <a:lstStyle/>
          <a:p>
            <a:endParaRPr lang="en-US" dirty="0"/>
          </a:p>
          <a:p>
            <a:pPr algn="ctr"/>
            <a:r>
              <a:rPr lang="en-US" b="1" u="sng" dirty="0" smtClean="0"/>
              <a:t>S&amp;P </a:t>
            </a:r>
            <a:r>
              <a:rPr lang="en-US" b="1" u="sng" dirty="0"/>
              <a:t>500 (5 year snapshot)</a:t>
            </a:r>
            <a:endParaRPr lang="en-US" dirty="0"/>
          </a:p>
        </p:txBody>
      </p:sp>
      <p:sp>
        <p:nvSpPr>
          <p:cNvPr id="6" name="Rectangle 5"/>
          <p:cNvSpPr/>
          <p:nvPr/>
        </p:nvSpPr>
        <p:spPr>
          <a:xfrm>
            <a:off x="228600" y="5021044"/>
            <a:ext cx="8375073" cy="1477328"/>
          </a:xfrm>
          <a:prstGeom prst="rect">
            <a:avLst/>
          </a:prstGeom>
        </p:spPr>
        <p:txBody>
          <a:bodyPr wrap="square">
            <a:spAutoFit/>
          </a:bodyPr>
          <a:lstStyle/>
          <a:p>
            <a:r>
              <a:rPr lang="en-US" b="1" dirty="0"/>
              <a:t>What is the S&amp;P 500?</a:t>
            </a:r>
            <a:endParaRPr lang="en-US" dirty="0"/>
          </a:p>
          <a:p>
            <a:r>
              <a:rPr lang="en-US" dirty="0"/>
              <a:t>The Standard and Poor’s 500 Index is a market capitalization weighted index of 500 stocks. The index is designed to measure performance of the broad DOMESTIC economy through changes in the aggregate market value of 500 stocks representing all major industries.</a:t>
            </a:r>
          </a:p>
        </p:txBody>
      </p:sp>
    </p:spTree>
    <p:extLst>
      <p:ext uri="{BB962C8B-B14F-4D97-AF65-F5344CB8AC3E}">
        <p14:creationId xmlns:p14="http://schemas.microsoft.com/office/powerpoint/2010/main" val="194266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a:t>
            </a:r>
            <a:r>
              <a:rPr lang="en-US" dirty="0" smtClean="0"/>
              <a:t>indicators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DJIA</a:t>
            </a:r>
            <a:r>
              <a:rPr lang="en-US" dirty="0"/>
              <a:t>: 11295.81</a:t>
            </a:r>
          </a:p>
          <a:p>
            <a:r>
              <a:rPr lang="en-US" b="1" dirty="0" err="1"/>
              <a:t>Nasdaq</a:t>
            </a:r>
            <a:r>
              <a:rPr lang="en-US" b="1" dirty="0"/>
              <a:t>:</a:t>
            </a:r>
            <a:r>
              <a:rPr lang="en-US" dirty="0"/>
              <a:t> 2529.14</a:t>
            </a:r>
          </a:p>
          <a:p>
            <a:r>
              <a:rPr lang="en-US" b="1" dirty="0"/>
              <a:t>10 year Treasury:</a:t>
            </a:r>
            <a:r>
              <a:rPr lang="en-US" dirty="0"/>
              <a:t> 1.98 %</a:t>
            </a:r>
          </a:p>
          <a:p>
            <a:r>
              <a:rPr lang="en-US" b="1" dirty="0"/>
              <a:t>EUR/USD : </a:t>
            </a:r>
            <a:r>
              <a:rPr lang="en-US" dirty="0"/>
              <a:t>1.3875</a:t>
            </a:r>
          </a:p>
          <a:p>
            <a:r>
              <a:rPr lang="en-US" b="1" dirty="0"/>
              <a:t>Gold:</a:t>
            </a:r>
            <a:r>
              <a:rPr lang="en-US" dirty="0"/>
              <a:t> 1,866.10</a:t>
            </a:r>
          </a:p>
          <a:p>
            <a:r>
              <a:rPr lang="en-US" b="1" dirty="0"/>
              <a:t>Oil</a:t>
            </a:r>
            <a:r>
              <a:rPr lang="en-US" b="1" dirty="0" smtClean="0"/>
              <a:t>:</a:t>
            </a:r>
            <a:endParaRPr lang="en-US" dirty="0" smtClean="0"/>
          </a:p>
          <a:p>
            <a:endParaRPr lang="en-US" b="1" dirty="0"/>
          </a:p>
          <a:p>
            <a:r>
              <a:rPr lang="en-US" b="1" dirty="0" smtClean="0"/>
              <a:t>DJIA </a:t>
            </a:r>
            <a:r>
              <a:rPr lang="en-US" dirty="0"/>
              <a:t>(Dow Jones Industrial Average): price weighted average of 30 blue chip stocks that are generally the leaders in their </a:t>
            </a:r>
            <a:r>
              <a:rPr lang="en-US" dirty="0" smtClean="0"/>
              <a:t>industry</a:t>
            </a:r>
          </a:p>
          <a:p>
            <a:pPr marL="0" indent="0">
              <a:buNone/>
            </a:pPr>
            <a:r>
              <a:rPr lang="en-US" dirty="0"/>
              <a:t> </a:t>
            </a:r>
          </a:p>
          <a:p>
            <a:r>
              <a:rPr lang="en-US" b="1" dirty="0"/>
              <a:t>Resources</a:t>
            </a:r>
            <a:r>
              <a:rPr lang="en-US" dirty="0"/>
              <a:t> (more on sites.lafayette.edu/</a:t>
            </a:r>
            <a:r>
              <a:rPr lang="en-US" dirty="0" err="1"/>
              <a:t>investmentclub</a:t>
            </a:r>
            <a:r>
              <a:rPr lang="en-US" dirty="0"/>
              <a:t>)</a:t>
            </a:r>
          </a:p>
          <a:p>
            <a:r>
              <a:rPr lang="en-US" u="sng" dirty="0">
                <a:hlinkClick r:id="rId2"/>
              </a:rPr>
              <a:t>www.investopedia.com</a:t>
            </a:r>
            <a:r>
              <a:rPr lang="en-US" u="sng" dirty="0"/>
              <a:t> (sign up for “Term of the Day”)</a:t>
            </a:r>
            <a:endParaRPr lang="en-US" dirty="0"/>
          </a:p>
          <a:p>
            <a:r>
              <a:rPr lang="en-US" u="sng" dirty="0">
                <a:hlinkClick r:id="rId3"/>
              </a:rPr>
              <a:t>www.yahoo.finance.com</a:t>
            </a:r>
            <a:endParaRPr lang="en-US" dirty="0"/>
          </a:p>
          <a:p>
            <a:r>
              <a:rPr lang="en-US" u="sng" dirty="0">
                <a:hlinkClick r:id="rId4"/>
              </a:rPr>
              <a:t>www.finance.google.com</a:t>
            </a:r>
            <a:r>
              <a:rPr lang="en-US" dirty="0"/>
              <a:t> </a:t>
            </a:r>
          </a:p>
          <a:p>
            <a:r>
              <a:rPr lang="en-US" u="sng" dirty="0">
                <a:hlinkClick r:id="rId5"/>
              </a:rPr>
              <a:t>www.wsj.com</a:t>
            </a:r>
            <a:endParaRPr lang="en-US" dirty="0"/>
          </a:p>
          <a:p>
            <a:r>
              <a:rPr lang="en-US" u="sng" dirty="0">
                <a:hlinkClick r:id="rId4"/>
              </a:rPr>
              <a:t>www.finance.google.com</a:t>
            </a:r>
            <a:endParaRPr lang="en-US" dirty="0"/>
          </a:p>
          <a:p>
            <a:endParaRPr lang="en-US" dirty="0"/>
          </a:p>
        </p:txBody>
      </p:sp>
    </p:spTree>
    <p:extLst>
      <p:ext uri="{BB962C8B-B14F-4D97-AF65-F5344CB8AC3E}">
        <p14:creationId xmlns:p14="http://schemas.microsoft.com/office/powerpoint/2010/main" val="278428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Services</a:t>
            </a:r>
            <a:endParaRPr lang="en-US" dirty="0"/>
          </a:p>
        </p:txBody>
      </p:sp>
      <p:sp>
        <p:nvSpPr>
          <p:cNvPr id="4" name="Rectangle 3"/>
          <p:cNvSpPr/>
          <p:nvPr/>
        </p:nvSpPr>
        <p:spPr>
          <a:xfrm>
            <a:off x="381000" y="1600200"/>
            <a:ext cx="8382000" cy="369332"/>
          </a:xfrm>
          <a:prstGeom prst="rect">
            <a:avLst/>
          </a:prstGeom>
        </p:spPr>
        <p:txBody>
          <a:bodyPr wrap="square">
            <a:spAutoFit/>
          </a:bodyPr>
          <a:lstStyle/>
          <a:p>
            <a:pPr algn="ctr"/>
            <a:r>
              <a:rPr lang="en-US" u="sng" dirty="0" smtClean="0"/>
              <a:t>www.careerservices.lafayette.edu</a:t>
            </a:r>
            <a:endParaRPr lang="en-US" u="sng" dirty="0"/>
          </a:p>
        </p:txBody>
      </p:sp>
      <p:pic>
        <p:nvPicPr>
          <p:cNvPr id="3074" name="Picture 2" descr="C:\Users\Blagovest\Documents\My Dropbox\College\Activities\Investment Club\Graphics\careerf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62400"/>
            <a:ext cx="736600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lagovest\Documents\My Dropbox\College\Activities\Investment Club\Graphics\CampusScenics045-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77" y="2438400"/>
            <a:ext cx="2044844" cy="20448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lagovest\Documents\My Dropbox\College\Activities\Investment Club\Graphics\interns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214947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5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a:xfrm>
            <a:off x="301752" y="3048000"/>
            <a:ext cx="8503920" cy="3051048"/>
          </a:xfrm>
        </p:spPr>
        <p:txBody>
          <a:bodyPr/>
          <a:lstStyle/>
          <a:p>
            <a:pPr marL="0" indent="0" algn="ctr">
              <a:buNone/>
            </a:pPr>
            <a:r>
              <a:rPr lang="en-US" b="1" i="1" dirty="0" smtClean="0">
                <a:solidFill>
                  <a:srgbClr val="FF0000"/>
                </a:solidFill>
              </a:rPr>
              <a:t>See you NEXT FRIDAY, SEP 19 !!!</a:t>
            </a:r>
            <a:endParaRPr lang="en-US" b="1" i="1" dirty="0">
              <a:solidFill>
                <a:srgbClr val="FF0000"/>
              </a:solidFill>
            </a:endParaRPr>
          </a:p>
        </p:txBody>
      </p:sp>
    </p:spTree>
    <p:extLst>
      <p:ext uri="{BB962C8B-B14F-4D97-AF65-F5344CB8AC3E}">
        <p14:creationId xmlns:p14="http://schemas.microsoft.com/office/powerpoint/2010/main" val="161665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Intro</a:t>
            </a:r>
          </a:p>
          <a:p>
            <a:r>
              <a:rPr lang="en-US" dirty="0" smtClean="0"/>
              <a:t>Why Investment Club?</a:t>
            </a:r>
          </a:p>
          <a:p>
            <a:r>
              <a:rPr lang="en-US" dirty="0" smtClean="0"/>
              <a:t>Investment Basics</a:t>
            </a:r>
          </a:p>
          <a:p>
            <a:r>
              <a:rPr lang="en-US" dirty="0" smtClean="0"/>
              <a:t>Career Services</a:t>
            </a:r>
          </a:p>
          <a:p>
            <a:r>
              <a:rPr lang="en-US" dirty="0" smtClean="0"/>
              <a:t>(Gold)</a:t>
            </a:r>
          </a:p>
        </p:txBody>
      </p:sp>
    </p:spTree>
    <p:extLst>
      <p:ext uri="{BB962C8B-B14F-4D97-AF65-F5344CB8AC3E}">
        <p14:creationId xmlns:p14="http://schemas.microsoft.com/office/powerpoint/2010/main" val="417706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Officer Introduction</a:t>
            </a:r>
            <a:endParaRPr lang="en-US" dirty="0"/>
          </a:p>
        </p:txBody>
      </p:sp>
      <p:sp>
        <p:nvSpPr>
          <p:cNvPr id="3" name="Content Placeholder 2"/>
          <p:cNvSpPr>
            <a:spLocks noGrp="1"/>
          </p:cNvSpPr>
          <p:nvPr>
            <p:ph sz="quarter" idx="1"/>
          </p:nvPr>
        </p:nvSpPr>
        <p:spPr/>
        <p:txBody>
          <a:bodyPr>
            <a:normAutofit/>
          </a:bodyPr>
          <a:lstStyle/>
          <a:p>
            <a:r>
              <a:rPr lang="en-US" dirty="0" smtClean="0"/>
              <a:t>Blago Baychev (me) – President</a:t>
            </a:r>
          </a:p>
          <a:p>
            <a:r>
              <a:rPr lang="en-US" dirty="0" smtClean="0"/>
              <a:t>Miao Wang – VP</a:t>
            </a:r>
          </a:p>
          <a:p>
            <a:r>
              <a:rPr lang="en-US" dirty="0" smtClean="0"/>
              <a:t>Jessica Lee – Secretary</a:t>
            </a:r>
          </a:p>
          <a:p>
            <a:r>
              <a:rPr lang="en-US" dirty="0" err="1" smtClean="0"/>
              <a:t>Annalaura</a:t>
            </a:r>
            <a:r>
              <a:rPr lang="en-US" dirty="0" smtClean="0"/>
              <a:t> Kraft – Treasurer</a:t>
            </a:r>
          </a:p>
          <a:p>
            <a:r>
              <a:rPr lang="en-US" dirty="0" err="1" smtClean="0"/>
              <a:t>Kirtika</a:t>
            </a:r>
            <a:r>
              <a:rPr lang="en-US" dirty="0" smtClean="0"/>
              <a:t> C., Colin S., Greg R.– Analysts</a:t>
            </a:r>
          </a:p>
          <a:p>
            <a:r>
              <a:rPr lang="en-US" dirty="0" err="1" smtClean="0"/>
              <a:t>Ayla</a:t>
            </a:r>
            <a:r>
              <a:rPr lang="en-US" dirty="0" smtClean="0"/>
              <a:t>, Marina – Public Relations</a:t>
            </a:r>
          </a:p>
          <a:p>
            <a:r>
              <a:rPr lang="en-US" dirty="0" err="1" smtClean="0"/>
              <a:t>Kumera</a:t>
            </a:r>
            <a:r>
              <a:rPr lang="en-US" dirty="0" smtClean="0"/>
              <a:t> </a:t>
            </a:r>
            <a:r>
              <a:rPr lang="en-US" dirty="0" err="1" smtClean="0"/>
              <a:t>Bekele</a:t>
            </a:r>
            <a:r>
              <a:rPr lang="en-US" dirty="0" smtClean="0"/>
              <a:t> – Webmaster</a:t>
            </a:r>
          </a:p>
          <a:p>
            <a:r>
              <a:rPr lang="en-US" dirty="0" smtClean="0"/>
              <a:t>Prof. Michael Kelly – Advisor</a:t>
            </a:r>
          </a:p>
          <a:p>
            <a:endParaRPr lang="en-US" dirty="0"/>
          </a:p>
        </p:txBody>
      </p:sp>
    </p:spTree>
    <p:extLst>
      <p:ext uri="{BB962C8B-B14F-4D97-AF65-F5344CB8AC3E}">
        <p14:creationId xmlns:p14="http://schemas.microsoft.com/office/powerpoint/2010/main" val="80755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a:t>
            </a:r>
            <a:endParaRPr lang="en-US" dirty="0"/>
          </a:p>
        </p:txBody>
      </p:sp>
      <p:sp>
        <p:nvSpPr>
          <p:cNvPr id="3" name="Content Placeholder 2"/>
          <p:cNvSpPr>
            <a:spLocks noGrp="1"/>
          </p:cNvSpPr>
          <p:nvPr>
            <p:ph sz="quarter" idx="1"/>
          </p:nvPr>
        </p:nvSpPr>
        <p:spPr/>
        <p:txBody>
          <a:bodyPr/>
          <a:lstStyle/>
          <a:p>
            <a:r>
              <a:rPr lang="en-US" dirty="0" smtClean="0"/>
              <a:t>General Meetings – Every(other) Friday at 12:15pm in Simon L3</a:t>
            </a:r>
          </a:p>
          <a:p>
            <a:r>
              <a:rPr lang="en-US" dirty="0" smtClean="0"/>
              <a:t>Facebook Events – main communication method</a:t>
            </a:r>
          </a:p>
          <a:p>
            <a:pPr marL="0" indent="0">
              <a:buNone/>
            </a:pPr>
            <a:endParaRPr lang="en-US" dirty="0" smtClean="0"/>
          </a:p>
          <a:p>
            <a:pPr marL="0" indent="0">
              <a:buNone/>
            </a:pPr>
            <a:r>
              <a:rPr lang="en-US" dirty="0" smtClean="0"/>
              <a:t>Next Meeting – </a:t>
            </a:r>
            <a:r>
              <a:rPr lang="en-US" i="1" dirty="0" smtClean="0"/>
              <a:t>Next Friday, Sep 16</a:t>
            </a:r>
          </a:p>
          <a:p>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33563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Assets Under Management: ~ $335,000 (real!)</a:t>
            </a:r>
          </a:p>
          <a:p>
            <a:pPr marL="0"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209"/>
          <a:stretch/>
        </p:blipFill>
        <p:spPr bwMode="auto">
          <a:xfrm>
            <a:off x="1295400" y="2209800"/>
            <a:ext cx="6283036" cy="419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75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Why </a:t>
            </a:r>
            <a:r>
              <a:rPr lang="en-US" dirty="0" smtClean="0"/>
              <a:t>Investment Club?</a:t>
            </a:r>
            <a:endParaRPr lang="en-US" dirty="0"/>
          </a:p>
        </p:txBody>
      </p:sp>
      <p:sp>
        <p:nvSpPr>
          <p:cNvPr id="5" name="Content Placeholder 4"/>
          <p:cNvSpPr>
            <a:spLocks noGrp="1"/>
          </p:cNvSpPr>
          <p:nvPr>
            <p:ph idx="1"/>
          </p:nvPr>
        </p:nvSpPr>
        <p:spPr/>
        <p:txBody>
          <a:bodyPr>
            <a:normAutofit lnSpcReduction="10000"/>
          </a:bodyPr>
          <a:lstStyle/>
          <a:p>
            <a:r>
              <a:rPr lang="en-US" dirty="0" smtClean="0"/>
              <a:t>Gives you a chance to make real life investment decisions such as buy/sell stocks</a:t>
            </a:r>
          </a:p>
          <a:p>
            <a:r>
              <a:rPr lang="en-US" dirty="0" smtClean="0"/>
              <a:t>Meet new interesting people who have the same passion for finance and investing as you do</a:t>
            </a:r>
          </a:p>
          <a:p>
            <a:r>
              <a:rPr lang="en-US" dirty="0" smtClean="0"/>
              <a:t>Educate you on financial statements such as the balance sheet, income statement, and cash flow statement.</a:t>
            </a:r>
          </a:p>
          <a:p>
            <a:r>
              <a:rPr lang="en-US" dirty="0" smtClean="0"/>
              <a:t>Learn different types of securities and ways you can minimize the risk of your own portfolio(options, stop loss orders)</a:t>
            </a:r>
          </a:p>
          <a:p>
            <a:r>
              <a:rPr lang="en-US" dirty="0" smtClean="0"/>
              <a:t>“we give you the tools to succeed” - Miao</a:t>
            </a:r>
          </a:p>
        </p:txBody>
      </p:sp>
    </p:spTree>
    <p:extLst>
      <p:ext uri="{BB962C8B-B14F-4D97-AF65-F5344CB8AC3E}">
        <p14:creationId xmlns:p14="http://schemas.microsoft.com/office/powerpoint/2010/main" val="3438706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a:xfrm>
            <a:off x="228600" y="1409700"/>
            <a:ext cx="8229600" cy="4525963"/>
          </a:xfrm>
        </p:spPr>
        <p:txBody>
          <a:bodyPr>
            <a:normAutofit/>
          </a:bodyPr>
          <a:lstStyle/>
          <a:p>
            <a:r>
              <a:rPr lang="en-US" dirty="0" smtClean="0"/>
              <a:t>Finance Night</a:t>
            </a:r>
          </a:p>
          <a:p>
            <a:r>
              <a:rPr lang="en-US" dirty="0" smtClean="0"/>
              <a:t>Wall Street 2 Movie Trip</a:t>
            </a:r>
          </a:p>
          <a:p>
            <a:r>
              <a:rPr lang="en-US" dirty="0" smtClean="0"/>
              <a:t>Market Madness Competition</a:t>
            </a:r>
          </a:p>
          <a:p>
            <a:r>
              <a:rPr lang="en-US" dirty="0" smtClean="0"/>
              <a:t>Wall Street Panel </a:t>
            </a:r>
          </a:p>
          <a:p>
            <a:r>
              <a:rPr lang="en-US" dirty="0" smtClean="0"/>
              <a:t>Hedge Fund Trip</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286000" y="4114800"/>
            <a:ext cx="2628900" cy="1752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144048" y="1371600"/>
            <a:ext cx="2630869" cy="17526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572000" y="4133850"/>
            <a:ext cx="3581400" cy="232791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6587089" y="3061855"/>
            <a:ext cx="2403366" cy="1066800"/>
          </a:xfrm>
          <a:prstGeom prst="rect">
            <a:avLst/>
          </a:prstGeom>
          <a:noFill/>
          <a:ln w="9525">
            <a:noFill/>
            <a:miter lim="800000"/>
            <a:headEnd/>
            <a:tailEnd/>
          </a:ln>
        </p:spPr>
      </p:pic>
    </p:spTree>
    <p:extLst>
      <p:ext uri="{BB962C8B-B14F-4D97-AF65-F5344CB8AC3E}">
        <p14:creationId xmlns:p14="http://schemas.microsoft.com/office/powerpoint/2010/main" val="3340985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Help You</a:t>
            </a:r>
            <a:endParaRPr lang="en-US" dirty="0"/>
          </a:p>
        </p:txBody>
      </p:sp>
      <p:sp>
        <p:nvSpPr>
          <p:cNvPr id="3" name="Content Placeholder 2"/>
          <p:cNvSpPr>
            <a:spLocks noGrp="1"/>
          </p:cNvSpPr>
          <p:nvPr>
            <p:ph idx="1"/>
          </p:nvPr>
        </p:nvSpPr>
        <p:spPr>
          <a:xfrm>
            <a:off x="457200" y="1600201"/>
            <a:ext cx="8229600" cy="4495800"/>
          </a:xfrm>
        </p:spPr>
        <p:txBody>
          <a:bodyPr/>
          <a:lstStyle/>
          <a:p>
            <a:r>
              <a:rPr lang="en-US" dirty="0" smtClean="0"/>
              <a:t>The investment club is a great resume booster</a:t>
            </a:r>
          </a:p>
          <a:p>
            <a:r>
              <a:rPr lang="en-US" dirty="0" smtClean="0"/>
              <a:t>Something to talk about during job/internship interviews in careers in the field of finance</a:t>
            </a:r>
          </a:p>
          <a:p>
            <a:r>
              <a:rPr lang="en-US" dirty="0" smtClean="0"/>
              <a:t>Past members of the club are always reaching out to current members and the Investment club is a good tool for networking</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2286000" y="4343400"/>
            <a:ext cx="4114800" cy="1928813"/>
          </a:xfrm>
          <a:prstGeom prst="rect">
            <a:avLst/>
          </a:prstGeom>
          <a:noFill/>
          <a:ln w="9525">
            <a:noFill/>
            <a:miter lim="800000"/>
            <a:headEnd/>
            <a:tailEnd/>
          </a:ln>
        </p:spPr>
      </p:pic>
    </p:spTree>
    <p:extLst>
      <p:ext uri="{BB962C8B-B14F-4D97-AF65-F5344CB8AC3E}">
        <p14:creationId xmlns:p14="http://schemas.microsoft.com/office/powerpoint/2010/main" val="1859923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rot="20248098">
            <a:off x="555959" y="3962399"/>
            <a:ext cx="2133600" cy="213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Alumni</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We have club alumni as well as current members who work on </a:t>
            </a:r>
            <a:r>
              <a:rPr lang="en-US" dirty="0" smtClean="0"/>
              <a:t>Wall St.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rot="20235203">
            <a:off x="308437" y="3083022"/>
            <a:ext cx="3124200" cy="1041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rot="1246833">
            <a:off x="5571987" y="3387149"/>
            <a:ext cx="3361737" cy="728099"/>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016920" y="3733799"/>
            <a:ext cx="3388859" cy="1295400"/>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5562600" y="5029200"/>
            <a:ext cx="3352800" cy="843461"/>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3962400" y="5054222"/>
            <a:ext cx="1299144" cy="1295400"/>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rot="20913787">
            <a:off x="1108230" y="5560501"/>
            <a:ext cx="2590800" cy="537595"/>
          </a:xfrm>
          <a:prstGeom prst="rect">
            <a:avLst/>
          </a:prstGeom>
          <a:noFill/>
          <a:ln w="9525">
            <a:noFill/>
            <a:miter lim="800000"/>
            <a:headEnd/>
            <a:tailEnd/>
          </a:ln>
        </p:spPr>
      </p:pic>
    </p:spTree>
    <p:extLst>
      <p:ext uri="{BB962C8B-B14F-4D97-AF65-F5344CB8AC3E}">
        <p14:creationId xmlns:p14="http://schemas.microsoft.com/office/powerpoint/2010/main" val="872114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785</TotalTime>
  <Words>392</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Welcome to the Lafayette Investment Club</vt:lpstr>
      <vt:lpstr>Agenda</vt:lpstr>
      <vt:lpstr>Officer Introduction</vt:lpstr>
      <vt:lpstr>Info</vt:lpstr>
      <vt:lpstr>Portfolio</vt:lpstr>
      <vt:lpstr>Why Investment Club?</vt:lpstr>
      <vt:lpstr>Events</vt:lpstr>
      <vt:lpstr>Help us Help You</vt:lpstr>
      <vt:lpstr>Alumni</vt:lpstr>
      <vt:lpstr>Gourmet PPPIZZAAAAAAA!!!!!</vt:lpstr>
      <vt:lpstr>Investment Basics</vt:lpstr>
      <vt:lpstr>Other important indicators</vt:lpstr>
      <vt:lpstr>Career Services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Lafayette Investment Club</dc:title>
  <dc:creator>Blagovest</dc:creator>
  <cp:lastModifiedBy>Blago Baychev</cp:lastModifiedBy>
  <cp:revision>8</cp:revision>
  <dcterms:created xsi:type="dcterms:W3CDTF">2006-08-16T00:00:00Z</dcterms:created>
  <dcterms:modified xsi:type="dcterms:W3CDTF">2011-09-09T15:40:38Z</dcterms:modified>
</cp:coreProperties>
</file>