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433"/>
  </p:normalViewPr>
  <p:slideViewPr>
    <p:cSldViewPr snapToGrid="0" snapToObjects="1">
      <p:cViewPr varScale="1">
        <p:scale>
          <a:sx n="103" d="100"/>
          <a:sy n="103" d="100"/>
        </p:scale>
        <p:origin x="13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79256673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kendall</a:t>
            </a:r>
          </a:p>
          <a:p>
            <a:pPr marL="0" lvl="0" indent="0">
              <a:spcBef>
                <a:spcPts val="0"/>
              </a:spcBef>
              <a:buNone/>
            </a:pPr>
            <a:r>
              <a:rPr lang="en"/>
              <a:t>Add info about other groups/ differences</a:t>
            </a:r>
          </a:p>
        </p:txBody>
      </p:sp>
    </p:spTree>
    <p:extLst>
      <p:ext uri="{BB962C8B-B14F-4D97-AF65-F5344CB8AC3E}">
        <p14:creationId xmlns:p14="http://schemas.microsoft.com/office/powerpoint/2010/main" val="835821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Kendall</a:t>
            </a:r>
          </a:p>
        </p:txBody>
      </p:sp>
    </p:spTree>
    <p:extLst>
      <p:ext uri="{BB962C8B-B14F-4D97-AF65-F5344CB8AC3E}">
        <p14:creationId xmlns:p14="http://schemas.microsoft.com/office/powerpoint/2010/main" val="103059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lnSpc>
                <a:spcPct val="115000"/>
              </a:lnSpc>
              <a:spcBef>
                <a:spcPts val="0"/>
              </a:spcBef>
              <a:spcAft>
                <a:spcPts val="1900"/>
              </a:spcAft>
              <a:buNone/>
            </a:pPr>
            <a:r>
              <a:rPr lang="en" sz="1150">
                <a:solidFill>
                  <a:srgbClr val="373737"/>
                </a:solidFill>
                <a:latin typeface="Helvetica Neue"/>
                <a:ea typeface="Helvetica Neue"/>
                <a:cs typeface="Helvetica Neue"/>
                <a:sym typeface="Helvetica Neue"/>
              </a:rPr>
              <a:t>In order for us to understand the overall context surrounding this project, it was important for us to complete an economic analysis so that we are able to assess the value this bridge can provide. By considering the benefit this bridge, subsequent steps such as funding, construction, and maintenance will be completed more efficiently </a:t>
            </a:r>
          </a:p>
        </p:txBody>
      </p:sp>
    </p:spTree>
    <p:extLst>
      <p:ext uri="{BB962C8B-B14F-4D97-AF65-F5344CB8AC3E}">
        <p14:creationId xmlns:p14="http://schemas.microsoft.com/office/powerpoint/2010/main" val="50769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200">
                <a:solidFill>
                  <a:srgbClr val="454545"/>
                </a:solidFill>
              </a:rPr>
              <a:t>While this bridge will entail various costs, we want to emphasize that this project will enhance the connectivity within Easton and the Lafayette Campus. In our research, we learned that as walkability in an area increases, so does social capital. What that is is the idea that there is a relationship between people and economically valuable entities. Essentially, as student use the trail more and easton community members come up to college hill, the area will ultimately grow economically. </a:t>
            </a:r>
          </a:p>
          <a:p>
            <a:pPr marL="0" lvl="0" indent="0">
              <a:spcBef>
                <a:spcPts val="0"/>
              </a:spcBef>
              <a:buNone/>
            </a:pPr>
            <a:endParaRPr sz="1200">
              <a:solidFill>
                <a:srgbClr val="454545"/>
              </a:solidFill>
            </a:endParaRPr>
          </a:p>
          <a:p>
            <a:pPr marL="0" lvl="0" indent="0" rtl="0">
              <a:spcBef>
                <a:spcPts val="0"/>
              </a:spcBef>
              <a:buNone/>
            </a:pPr>
            <a:endParaRPr sz="1200">
              <a:solidFill>
                <a:srgbClr val="454545"/>
              </a:solidFill>
            </a:endParaRPr>
          </a:p>
        </p:txBody>
      </p:sp>
    </p:spTree>
    <p:extLst>
      <p:ext uri="{BB962C8B-B14F-4D97-AF65-F5344CB8AC3E}">
        <p14:creationId xmlns:p14="http://schemas.microsoft.com/office/powerpoint/2010/main" val="1304055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Adam</a:t>
            </a:r>
          </a:p>
          <a:p>
            <a:pPr marL="0" lvl="0" indent="0">
              <a:spcBef>
                <a:spcPts val="0"/>
              </a:spcBef>
              <a:buNone/>
            </a:pPr>
            <a:endParaRPr/>
          </a:p>
          <a:p>
            <a:pPr marL="0" lvl="0" indent="0" rtl="0">
              <a:spcBef>
                <a:spcPts val="0"/>
              </a:spcBef>
              <a:buNone/>
            </a:pPr>
            <a:r>
              <a:rPr lang="en"/>
              <a:t>Lastly, we wanted to provide some design ideas to consider for the bridge that we think will make this bridge effective in bringing more people to the arts trail as well and strengthening community relations.</a:t>
            </a:r>
          </a:p>
        </p:txBody>
      </p:sp>
    </p:spTree>
    <p:extLst>
      <p:ext uri="{BB962C8B-B14F-4D97-AF65-F5344CB8AC3E}">
        <p14:creationId xmlns:p14="http://schemas.microsoft.com/office/powerpoint/2010/main" val="175380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Adam </a:t>
            </a:r>
          </a:p>
          <a:p>
            <a:pPr marL="0" lvl="0" indent="0">
              <a:spcBef>
                <a:spcPts val="0"/>
              </a:spcBef>
              <a:buNone/>
            </a:pPr>
            <a:r>
              <a:rPr lang="en"/>
              <a:t>Might wonder what bridge could actually look like</a:t>
            </a:r>
          </a:p>
          <a:p>
            <a:pPr marL="0" lvl="0" indent="0">
              <a:spcBef>
                <a:spcPts val="0"/>
              </a:spcBef>
              <a:buNone/>
            </a:pPr>
            <a:r>
              <a:rPr lang="en"/>
              <a:t>120 ft bridge approx</a:t>
            </a:r>
          </a:p>
          <a:p>
            <a:pPr marL="0" lvl="0" indent="0">
              <a:spcBef>
                <a:spcPts val="0"/>
              </a:spcBef>
              <a:buNone/>
            </a:pPr>
            <a:endParaRPr/>
          </a:p>
          <a:p>
            <a:pPr marL="0" lvl="0" indent="0">
              <a:spcBef>
                <a:spcPts val="0"/>
              </a:spcBef>
              <a:buNone/>
            </a:pPr>
            <a:r>
              <a:rPr lang="en"/>
              <a:t>As Kendall previously mentioned, this proposed bridge will add another access point to arts trail via bushkill dr. Specifically, the bridge will adjacent to the dog park and the IAS dealership. </a:t>
            </a:r>
          </a:p>
          <a:p>
            <a:pPr marL="0" lvl="0" indent="0">
              <a:spcBef>
                <a:spcPts val="0"/>
              </a:spcBef>
              <a:buNone/>
            </a:pPr>
            <a:endParaRPr/>
          </a:p>
          <a:p>
            <a:pPr marL="0" lvl="0" indent="0">
              <a:spcBef>
                <a:spcPts val="0"/>
              </a:spcBef>
              <a:buNone/>
            </a:pPr>
            <a:r>
              <a:rPr lang="en"/>
              <a:t>Right next to the new Bushkill campus, and would be the closest access point to lafayette</a:t>
            </a:r>
          </a:p>
          <a:p>
            <a:pPr marL="0" lvl="0" indent="0">
              <a:spcBef>
                <a:spcPts val="0"/>
              </a:spcBef>
              <a:buNone/>
            </a:pPr>
            <a:endParaRPr/>
          </a:p>
          <a:p>
            <a:pPr marL="0" lvl="0" indent="0">
              <a:spcBef>
                <a:spcPts val="0"/>
              </a:spcBef>
              <a:buNone/>
            </a:pPr>
            <a:r>
              <a:rPr lang="en"/>
              <a:t>The span of the bridge would be approximately 120 ft</a:t>
            </a:r>
          </a:p>
        </p:txBody>
      </p:sp>
    </p:spTree>
    <p:extLst>
      <p:ext uri="{BB962C8B-B14F-4D97-AF65-F5344CB8AC3E}">
        <p14:creationId xmlns:p14="http://schemas.microsoft.com/office/powerpoint/2010/main" val="2091632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200"/>
              <a:t>Ways that we can incorporate these design concepts is through the material used to construct the bridge. Through research of various materials, we have found several materials that would be ideal for this type of bridge.</a:t>
            </a:r>
          </a:p>
          <a:p>
            <a:pPr marL="0" lvl="0" indent="0">
              <a:spcBef>
                <a:spcPts val="0"/>
              </a:spcBef>
              <a:buNone/>
            </a:pPr>
            <a:endParaRPr sz="1200"/>
          </a:p>
          <a:p>
            <a:pPr marL="0" lvl="0" indent="0">
              <a:spcBef>
                <a:spcPts val="0"/>
              </a:spcBef>
              <a:buNone/>
            </a:pPr>
            <a:r>
              <a:rPr lang="en" sz="1200"/>
              <a:t>Stone</a:t>
            </a:r>
          </a:p>
          <a:p>
            <a:pPr marL="457200" lvl="0" indent="-304800">
              <a:spcBef>
                <a:spcPts val="0"/>
              </a:spcBef>
              <a:spcAft>
                <a:spcPts val="0"/>
              </a:spcAft>
              <a:buSzPts val="1200"/>
              <a:buAutoNum type="arabicPeriod"/>
            </a:pPr>
            <a:r>
              <a:rPr lang="en" sz="1200"/>
              <a:t>Long lasting, low maintenance</a:t>
            </a:r>
          </a:p>
          <a:p>
            <a:pPr marL="457200" lvl="0" indent="-304800" rtl="0">
              <a:spcBef>
                <a:spcPts val="0"/>
              </a:spcBef>
              <a:spcAft>
                <a:spcPts val="0"/>
              </a:spcAft>
              <a:buSzPts val="1200"/>
              <a:buAutoNum type="arabicPeriod"/>
            </a:pPr>
            <a:r>
              <a:rPr lang="en" sz="1200"/>
              <a:t>Strong</a:t>
            </a:r>
          </a:p>
          <a:p>
            <a:pPr marL="457200" lvl="0" indent="-304800">
              <a:spcBef>
                <a:spcPts val="0"/>
              </a:spcBef>
              <a:buSzPts val="1200"/>
              <a:buAutoNum type="arabicPeriod"/>
            </a:pPr>
            <a:r>
              <a:rPr lang="en" sz="1200"/>
              <a:t>May be limiting for design possibilities (more traditional look)</a:t>
            </a:r>
          </a:p>
          <a:p>
            <a:pPr marL="0" lvl="0" indent="0">
              <a:spcBef>
                <a:spcPts val="0"/>
              </a:spcBef>
              <a:buNone/>
            </a:pPr>
            <a:r>
              <a:rPr lang="en" sz="1200"/>
              <a:t>Glass Reinforced Plastic (composite) </a:t>
            </a:r>
          </a:p>
          <a:p>
            <a:pPr marL="457200" lvl="0" indent="-304800">
              <a:spcBef>
                <a:spcPts val="0"/>
              </a:spcBef>
              <a:spcAft>
                <a:spcPts val="0"/>
              </a:spcAft>
              <a:buSzPts val="1200"/>
              <a:buAutoNum type="arabicPeriod"/>
            </a:pPr>
            <a:r>
              <a:rPr lang="en" sz="1200"/>
              <a:t>Light weight, easy installation, good for remote locations, can be colored, </a:t>
            </a:r>
          </a:p>
          <a:p>
            <a:pPr marL="457200" lvl="0" indent="-304800" rtl="0">
              <a:spcBef>
                <a:spcPts val="0"/>
              </a:spcBef>
              <a:spcAft>
                <a:spcPts val="0"/>
              </a:spcAft>
              <a:buSzPts val="1200"/>
              <a:buAutoNum type="arabicPeriod"/>
            </a:pPr>
            <a:r>
              <a:rPr lang="en" sz="1200"/>
              <a:t>Could be Weak in high temperatures</a:t>
            </a:r>
          </a:p>
          <a:p>
            <a:pPr marL="457200" lvl="0" indent="-304800" rtl="0">
              <a:spcBef>
                <a:spcPts val="0"/>
              </a:spcBef>
              <a:buSzPts val="1200"/>
              <a:buAutoNum type="arabicPeriod"/>
            </a:pPr>
            <a:r>
              <a:rPr lang="en" sz="1200"/>
              <a:t>This is a more expensive material than steel (most out of these 3)</a:t>
            </a:r>
          </a:p>
          <a:p>
            <a:pPr marL="0" lvl="0" indent="0" rtl="0">
              <a:spcBef>
                <a:spcPts val="0"/>
              </a:spcBef>
              <a:buNone/>
            </a:pPr>
            <a:r>
              <a:rPr lang="en" sz="1200"/>
              <a:t>Self-oxidizing steel (Weathering Steel)</a:t>
            </a:r>
          </a:p>
          <a:p>
            <a:pPr marL="457200" lvl="0" indent="-304800" rtl="0">
              <a:spcBef>
                <a:spcPts val="0"/>
              </a:spcBef>
              <a:buSzPts val="1200"/>
              <a:buAutoNum type="arabicPeriod"/>
            </a:pPr>
            <a:r>
              <a:rPr lang="en" sz="1200"/>
              <a:t>Commonly used in bridge construction </a:t>
            </a:r>
          </a:p>
          <a:p>
            <a:pPr marL="457200" lvl="0" indent="-304800" rtl="0">
              <a:spcBef>
                <a:spcPts val="0"/>
              </a:spcBef>
              <a:spcAft>
                <a:spcPts val="0"/>
              </a:spcAft>
              <a:buSzPts val="1200"/>
              <a:buAutoNum type="arabicPeriod"/>
            </a:pPr>
            <a:r>
              <a:rPr lang="en" sz="1200"/>
              <a:t>Extremely durable, low maintenance</a:t>
            </a:r>
          </a:p>
          <a:p>
            <a:pPr marL="457200" lvl="0" indent="-304800" rtl="0">
              <a:spcBef>
                <a:spcPts val="0"/>
              </a:spcBef>
              <a:buSzPts val="1200"/>
              <a:buAutoNum type="arabicPeriod"/>
            </a:pPr>
            <a:r>
              <a:rPr lang="en" sz="1200"/>
              <a:t>Least expensive start to finish </a:t>
            </a:r>
          </a:p>
          <a:p>
            <a:pPr marL="0" lvl="0" indent="0">
              <a:spcBef>
                <a:spcPts val="0"/>
              </a:spcBef>
              <a:buNone/>
            </a:pPr>
            <a:endParaRPr sz="1200"/>
          </a:p>
        </p:txBody>
      </p:sp>
    </p:spTree>
    <p:extLst>
      <p:ext uri="{BB962C8B-B14F-4D97-AF65-F5344CB8AC3E}">
        <p14:creationId xmlns:p14="http://schemas.microsoft.com/office/powerpoint/2010/main" val="941435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200"/>
              <a:t>matt</a:t>
            </a:r>
          </a:p>
          <a:p>
            <a:pPr marL="0" lvl="0" indent="0">
              <a:spcBef>
                <a:spcPts val="0"/>
              </a:spcBef>
              <a:buNone/>
            </a:pPr>
            <a:endParaRPr sz="1200"/>
          </a:p>
          <a:p>
            <a:pPr marL="0" lvl="0" indent="0">
              <a:spcBef>
                <a:spcPts val="0"/>
              </a:spcBef>
              <a:buNone/>
            </a:pPr>
            <a:r>
              <a:rPr lang="en" sz="1200"/>
              <a:t>Our proposed bridge is meant for more than just the functionality of a bridge, but to also improve the Lafayette/Easton community relationship as well as bolstering Easton’s art culture. </a:t>
            </a:r>
          </a:p>
          <a:p>
            <a:pPr marL="0" lvl="0" indent="0">
              <a:spcBef>
                <a:spcPts val="0"/>
              </a:spcBef>
              <a:buNone/>
            </a:pPr>
            <a:endParaRPr sz="1200"/>
          </a:p>
          <a:p>
            <a:pPr marL="0" lvl="0" indent="0">
              <a:spcBef>
                <a:spcPts val="0"/>
              </a:spcBef>
              <a:buNone/>
            </a:pPr>
            <a:r>
              <a:rPr lang="en" sz="1200"/>
              <a:t>In order for this bridge to do those things, it will have to be designed in a way to interest community members to walk on it</a:t>
            </a:r>
          </a:p>
          <a:p>
            <a:pPr marL="0" lvl="0" indent="0">
              <a:spcBef>
                <a:spcPts val="0"/>
              </a:spcBef>
              <a:buNone/>
            </a:pPr>
            <a:endParaRPr sz="1200"/>
          </a:p>
          <a:p>
            <a:pPr marL="0" lvl="0" indent="0">
              <a:spcBef>
                <a:spcPts val="0"/>
              </a:spcBef>
              <a:buNone/>
            </a:pPr>
            <a:r>
              <a:rPr lang="en" sz="1200"/>
              <a:t>The bridge would include design concepts that can educate users about things such as</a:t>
            </a:r>
          </a:p>
          <a:p>
            <a:pPr marL="457200" lvl="0" indent="-304800">
              <a:spcBef>
                <a:spcPts val="0"/>
              </a:spcBef>
              <a:spcAft>
                <a:spcPts val="0"/>
              </a:spcAft>
              <a:buSzPts val="1200"/>
              <a:buAutoNum type="arabicPeriod"/>
            </a:pPr>
            <a:r>
              <a:rPr lang="en" sz="1200"/>
              <a:t>Easton’s history, </a:t>
            </a:r>
          </a:p>
          <a:p>
            <a:pPr marL="457200" lvl="0" indent="-304800" rtl="0">
              <a:spcBef>
                <a:spcPts val="0"/>
              </a:spcBef>
              <a:buSzPts val="1200"/>
              <a:buAutoNum type="arabicPeriod"/>
            </a:pPr>
            <a:r>
              <a:rPr lang="en" sz="1200"/>
              <a:t>STEM field education, </a:t>
            </a:r>
          </a:p>
          <a:p>
            <a:pPr marL="0" lvl="0" indent="0">
              <a:spcBef>
                <a:spcPts val="0"/>
              </a:spcBef>
              <a:buNone/>
            </a:pPr>
            <a:endParaRPr sz="1200"/>
          </a:p>
          <a:p>
            <a:pPr marL="0" lvl="0" indent="0">
              <a:spcBef>
                <a:spcPts val="0"/>
              </a:spcBef>
              <a:buNone/>
            </a:pPr>
            <a:r>
              <a:rPr lang="en" sz="1200"/>
              <a:t>Inspirations could come from Easton’s flooding history, the two rivers, silk mill, crayola factory, etc.</a:t>
            </a:r>
          </a:p>
          <a:p>
            <a:pPr marL="0" lvl="0" indent="0">
              <a:spcBef>
                <a:spcPts val="0"/>
              </a:spcBef>
              <a:buNone/>
            </a:pPr>
            <a:r>
              <a:rPr lang="en" sz="1200" i="1"/>
              <a:t>(also id be careful not the mention “the flood” in Easton...there was that one flood in the picture but Easton has had many floods and that has shaped a lot of what Easton is now..so if that could influence the design just mention the general flooding history)</a:t>
            </a:r>
          </a:p>
          <a:p>
            <a:pPr marL="0" lvl="0" indent="0">
              <a:spcBef>
                <a:spcPts val="0"/>
              </a:spcBef>
              <a:buNone/>
            </a:pPr>
            <a:endParaRPr sz="1200"/>
          </a:p>
          <a:p>
            <a:pPr marL="0" lvl="0" indent="0">
              <a:spcBef>
                <a:spcPts val="0"/>
              </a:spcBef>
              <a:buNone/>
            </a:pPr>
            <a:endParaRPr sz="1200"/>
          </a:p>
        </p:txBody>
      </p:sp>
    </p:spTree>
    <p:extLst>
      <p:ext uri="{BB962C8B-B14F-4D97-AF65-F5344CB8AC3E}">
        <p14:creationId xmlns:p14="http://schemas.microsoft.com/office/powerpoint/2010/main" val="1835017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Kendall</a:t>
            </a:r>
          </a:p>
          <a:p>
            <a:pPr marL="0" lvl="0" indent="0">
              <a:spcBef>
                <a:spcPts val="0"/>
              </a:spcBef>
              <a:buNone/>
            </a:pPr>
            <a:r>
              <a:rPr lang="en"/>
              <a:t>Its an experience, it’s a destination </a:t>
            </a:r>
          </a:p>
          <a:p>
            <a:pPr marL="0" lvl="0" indent="0">
              <a:spcBef>
                <a:spcPts val="0"/>
              </a:spcBef>
              <a:buNone/>
            </a:pPr>
            <a:endParaRPr/>
          </a:p>
        </p:txBody>
      </p:sp>
    </p:spTree>
    <p:extLst>
      <p:ext uri="{BB962C8B-B14F-4D97-AF65-F5344CB8AC3E}">
        <p14:creationId xmlns:p14="http://schemas.microsoft.com/office/powerpoint/2010/main" val="189030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Steve</a:t>
            </a:r>
          </a:p>
          <a:p>
            <a:pPr marL="0" lvl="0" indent="0">
              <a:spcBef>
                <a:spcPts val="0"/>
              </a:spcBef>
              <a:buNone/>
            </a:pPr>
            <a:endParaRPr/>
          </a:p>
          <a:p>
            <a:pPr marL="0" lvl="0" indent="0">
              <a:spcBef>
                <a:spcPts val="0"/>
              </a:spcBef>
              <a:buNone/>
            </a:pPr>
            <a:r>
              <a:rPr lang="en"/>
              <a:t>Moving forward, we hope that this feasibility study will not only help provide information regarding its overall context, but encourage people working on this in the future to consider the ways in which it can be developed efficiently. If we were to continue working on this we think that incorporating easton’s local artists can ensure that the bridge possesses a meaningful artistic component. With their information, along with community input, we would be able to develop a design that can be proposed to the college and interested alumni. Then of course we would then begin to consider permitting, construction services, etc. However, we will cross that bridge when we get there. </a:t>
            </a:r>
          </a:p>
          <a:p>
            <a:pPr marL="0" lvl="0" indent="0">
              <a:spcBef>
                <a:spcPts val="0"/>
              </a:spcBef>
              <a:buNone/>
            </a:pPr>
            <a:endParaRPr/>
          </a:p>
          <a:p>
            <a:pPr marL="0" lvl="0" indent="0">
              <a:spcBef>
                <a:spcPts val="0"/>
              </a:spcBef>
              <a:buNone/>
            </a:pPr>
            <a:endParaRPr/>
          </a:p>
        </p:txBody>
      </p:sp>
    </p:spTree>
    <p:extLst>
      <p:ext uri="{BB962C8B-B14F-4D97-AF65-F5344CB8AC3E}">
        <p14:creationId xmlns:p14="http://schemas.microsoft.com/office/powerpoint/2010/main" val="463876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Steve </a:t>
            </a:r>
          </a:p>
        </p:txBody>
      </p:sp>
    </p:spTree>
    <p:extLst>
      <p:ext uri="{BB962C8B-B14F-4D97-AF65-F5344CB8AC3E}">
        <p14:creationId xmlns:p14="http://schemas.microsoft.com/office/powerpoint/2010/main" val="1172983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Steve</a:t>
            </a:r>
          </a:p>
          <a:p>
            <a:pPr marL="0" lvl="0" indent="0">
              <a:spcBef>
                <a:spcPts val="0"/>
              </a:spcBef>
              <a:buNone/>
            </a:pPr>
            <a:r>
              <a:rPr lang="en"/>
              <a:t>About a mile apart</a:t>
            </a:r>
          </a:p>
        </p:txBody>
      </p:sp>
    </p:spTree>
    <p:extLst>
      <p:ext uri="{BB962C8B-B14F-4D97-AF65-F5344CB8AC3E}">
        <p14:creationId xmlns:p14="http://schemas.microsoft.com/office/powerpoint/2010/main" val="201167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Adam</a:t>
            </a:r>
          </a:p>
          <a:p>
            <a:pPr marL="0" lvl="0" indent="0">
              <a:spcBef>
                <a:spcPts val="0"/>
              </a:spcBef>
              <a:buNone/>
            </a:pPr>
            <a:endParaRPr/>
          </a:p>
          <a:p>
            <a:pPr marL="0" lvl="0" indent="0">
              <a:spcBef>
                <a:spcPts val="0"/>
              </a:spcBef>
              <a:buNone/>
            </a:pPr>
            <a:r>
              <a:rPr lang="en"/>
              <a:t>Solution: to add another bridge</a:t>
            </a:r>
          </a:p>
          <a:p>
            <a:pPr marL="0" lvl="0" indent="0">
              <a:spcBef>
                <a:spcPts val="0"/>
              </a:spcBef>
              <a:buNone/>
            </a:pPr>
            <a:endParaRPr/>
          </a:p>
          <a:p>
            <a:pPr marL="0" lvl="0" indent="0">
              <a:spcBef>
                <a:spcPts val="0"/>
              </a:spcBef>
              <a:buNone/>
            </a:pPr>
            <a:r>
              <a:rPr lang="en"/>
              <a:t>This bridge would add another access point to the trail and ties in the back of campus with Easton</a:t>
            </a:r>
          </a:p>
          <a:p>
            <a:pPr marL="0" lvl="0" indent="0">
              <a:spcBef>
                <a:spcPts val="0"/>
              </a:spcBef>
              <a:buNone/>
            </a:pPr>
            <a:endParaRPr/>
          </a:p>
          <a:p>
            <a:pPr marL="0" lvl="0" indent="0">
              <a:spcBef>
                <a:spcPts val="0"/>
              </a:spcBef>
              <a:buNone/>
            </a:pPr>
            <a:r>
              <a:rPr lang="en"/>
              <a:t>This would be an ideal time to do this since the area is currently being redeveloped</a:t>
            </a:r>
          </a:p>
        </p:txBody>
      </p:sp>
    </p:spTree>
    <p:extLst>
      <p:ext uri="{BB962C8B-B14F-4D97-AF65-F5344CB8AC3E}">
        <p14:creationId xmlns:p14="http://schemas.microsoft.com/office/powerpoint/2010/main" val="36410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Matt</a:t>
            </a:r>
          </a:p>
        </p:txBody>
      </p:sp>
    </p:spTree>
    <p:extLst>
      <p:ext uri="{BB962C8B-B14F-4D97-AF65-F5344CB8AC3E}">
        <p14:creationId xmlns:p14="http://schemas.microsoft.com/office/powerpoint/2010/main" val="1457240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Matt</a:t>
            </a:r>
          </a:p>
          <a:p>
            <a:pPr marL="0" lvl="0" indent="0">
              <a:spcBef>
                <a:spcPts val="0"/>
              </a:spcBef>
              <a:buNone/>
            </a:pPr>
            <a:r>
              <a:rPr lang="en"/>
              <a:t>(i took the below out to simplify it but feel free to add it back in)</a:t>
            </a:r>
          </a:p>
          <a:p>
            <a:pPr marL="0" lvl="0" indent="0" rtl="0">
              <a:lnSpc>
                <a:spcPct val="115000"/>
              </a:lnSpc>
              <a:spcBef>
                <a:spcPts val="0"/>
              </a:spcBef>
              <a:spcAft>
                <a:spcPts val="1600"/>
              </a:spcAft>
              <a:buNone/>
            </a:pPr>
            <a:r>
              <a:rPr lang="en" sz="1300">
                <a:solidFill>
                  <a:schemeClr val="dk2"/>
                </a:solidFill>
                <a:latin typeface="Roboto"/>
                <a:ea typeface="Roboto"/>
                <a:cs typeface="Roboto"/>
                <a:sym typeface="Roboto"/>
              </a:rPr>
              <a:t>Lafayette College</a:t>
            </a:r>
          </a:p>
          <a:p>
            <a:pPr marL="0" lvl="0" indent="0" rtl="0">
              <a:lnSpc>
                <a:spcPct val="115000"/>
              </a:lnSpc>
              <a:spcBef>
                <a:spcPts val="0"/>
              </a:spcBef>
              <a:spcAft>
                <a:spcPts val="1600"/>
              </a:spcAft>
              <a:buNone/>
            </a:pPr>
            <a:r>
              <a:rPr lang="en" sz="1300">
                <a:solidFill>
                  <a:schemeClr val="dk2"/>
                </a:solidFill>
                <a:latin typeface="Roboto"/>
                <a:ea typeface="Roboto"/>
                <a:cs typeface="Roboto"/>
                <a:sym typeface="Roboto"/>
              </a:rPr>
              <a:t>State and Federal Government</a:t>
            </a:r>
          </a:p>
          <a:p>
            <a:pPr marL="457200" lvl="0" indent="-298450" rtl="0">
              <a:lnSpc>
                <a:spcPct val="115000"/>
              </a:lnSpc>
              <a:spcBef>
                <a:spcPts val="0"/>
              </a:spcBef>
              <a:spcAft>
                <a:spcPts val="1600"/>
              </a:spcAft>
              <a:buClr>
                <a:schemeClr val="dk2"/>
              </a:buClr>
              <a:buSzPts val="1100"/>
              <a:buFont typeface="Roboto"/>
              <a:buChar char="●"/>
            </a:pPr>
            <a:r>
              <a:rPr lang="en">
                <a:solidFill>
                  <a:schemeClr val="dk2"/>
                </a:solidFill>
                <a:latin typeface="Roboto"/>
                <a:ea typeface="Roboto"/>
                <a:cs typeface="Roboto"/>
                <a:sym typeface="Roboto"/>
              </a:rPr>
              <a:t>E&amp;S Permit from the Northampton County Conservation </a:t>
            </a:r>
          </a:p>
          <a:p>
            <a:pPr marL="457200" lvl="0" indent="-298450" rtl="0">
              <a:lnSpc>
                <a:spcPct val="115000"/>
              </a:lnSpc>
              <a:spcBef>
                <a:spcPts val="0"/>
              </a:spcBef>
              <a:spcAft>
                <a:spcPts val="1600"/>
              </a:spcAft>
              <a:buClr>
                <a:schemeClr val="dk2"/>
              </a:buClr>
              <a:buSzPts val="1100"/>
              <a:buFont typeface="Roboto"/>
              <a:buChar char="●"/>
            </a:pPr>
            <a:r>
              <a:rPr lang="en">
                <a:solidFill>
                  <a:schemeClr val="dk2"/>
                </a:solidFill>
                <a:latin typeface="Roboto"/>
                <a:ea typeface="Roboto"/>
                <a:cs typeface="Roboto"/>
                <a:sym typeface="Roboto"/>
              </a:rPr>
              <a:t>District Chapter 106 PADEP Floodplain Management Permit</a:t>
            </a:r>
          </a:p>
          <a:p>
            <a:pPr marL="0" lvl="0" indent="0">
              <a:spcBef>
                <a:spcPts val="0"/>
              </a:spcBef>
              <a:buNone/>
            </a:pPr>
            <a:endParaRPr/>
          </a:p>
        </p:txBody>
      </p:sp>
    </p:spTree>
    <p:extLst>
      <p:ext uri="{BB962C8B-B14F-4D97-AF65-F5344CB8AC3E}">
        <p14:creationId xmlns:p14="http://schemas.microsoft.com/office/powerpoint/2010/main" val="197370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KENDALL</a:t>
            </a:r>
          </a:p>
          <a:p>
            <a:pPr marL="0" lvl="0" indent="0">
              <a:spcBef>
                <a:spcPts val="0"/>
              </a:spcBef>
              <a:buNone/>
            </a:pPr>
            <a:r>
              <a:rPr lang="en"/>
              <a:t>Rec: biggest thing we focused on here was how bridge could contribute to the further connectivity of the trail and surrounding areas, making it more usable and accessible. In a range of literature, we’ve read that having parks that were perceived as being safer and more accessible were used significantly more and even shown to positively affect how the public perceived their own personal health and well-being. </a:t>
            </a:r>
          </a:p>
          <a:p>
            <a:pPr marL="0" lvl="0" indent="0">
              <a:spcBef>
                <a:spcPts val="0"/>
              </a:spcBef>
              <a:buNone/>
            </a:pPr>
            <a:r>
              <a:rPr lang="en"/>
              <a:t>history/culture: focus was how bridge could contribute to the rich art culture in easton, and possibly showcase easton’s history in its design (maybe insert following slide about design inspirations, if later, then connect back)</a:t>
            </a:r>
          </a:p>
          <a:p>
            <a:pPr marL="0" lvl="0" indent="0">
              <a:spcBef>
                <a:spcPts val="0"/>
              </a:spcBef>
              <a:buNone/>
            </a:pPr>
            <a:r>
              <a:rPr lang="en"/>
              <a:t>Comm.: what we mean here is how bridge could influence the relationships within the community, largely between easton &amp; lafayette, could bring town members into campus and allow students and comm. Members to mingle on the trail. In a study….read that town members that were on campus more frequently more positively perceived the college, saw it as an asset, &amp; town-gown relationship was more productive and beneficial to both parties. </a:t>
            </a:r>
          </a:p>
          <a:p>
            <a:pPr marL="0" lvl="0" indent="0">
              <a:spcBef>
                <a:spcPts val="0"/>
              </a:spcBef>
              <a:buNone/>
            </a:pPr>
            <a:endParaRPr/>
          </a:p>
          <a:p>
            <a:pPr marL="0" lvl="0" indent="0">
              <a:spcBef>
                <a:spcPts val="0"/>
              </a:spcBef>
              <a:buNone/>
            </a:pPr>
            <a:endParaRPr/>
          </a:p>
        </p:txBody>
      </p:sp>
    </p:spTree>
    <p:extLst>
      <p:ext uri="{BB962C8B-B14F-4D97-AF65-F5344CB8AC3E}">
        <p14:creationId xmlns:p14="http://schemas.microsoft.com/office/powerpoint/2010/main" val="65422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Kendall</a:t>
            </a:r>
          </a:p>
        </p:txBody>
      </p:sp>
    </p:spTree>
    <p:extLst>
      <p:ext uri="{BB962C8B-B14F-4D97-AF65-F5344CB8AC3E}">
        <p14:creationId xmlns:p14="http://schemas.microsoft.com/office/powerpoint/2010/main" val="16482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966536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Kendall</a:t>
            </a:r>
          </a:p>
        </p:txBody>
      </p:sp>
    </p:spTree>
    <p:extLst>
      <p:ext uri="{BB962C8B-B14F-4D97-AF65-F5344CB8AC3E}">
        <p14:creationId xmlns:p14="http://schemas.microsoft.com/office/powerpoint/2010/main" val="97464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125"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Shape 11"/>
          <p:cNvSpPr txBox="1">
            <a:spLocks noGrp="1"/>
          </p:cNvSpPr>
          <p:nvPr>
            <p:ph type="ctrTitle"/>
          </p:nvPr>
        </p:nvSpPr>
        <p:spPr>
          <a:xfrm>
            <a:off x="311700" y="539725"/>
            <a:ext cx="8520600" cy="1282500"/>
          </a:xfrm>
          <a:prstGeom prst="rect">
            <a:avLst/>
          </a:prstGeom>
        </p:spPr>
        <p:txBody>
          <a:bodyPr wrap="square" lIns="91425" tIns="91425" rIns="91425" bIns="91425" anchor="t" anchorCtr="0"/>
          <a:lstStyle>
            <a:lvl1pPr lvl="0">
              <a:spcBef>
                <a:spcPts val="0"/>
              </a:spcBef>
              <a:buSzPts val="3600"/>
              <a:buNone/>
              <a:defRPr sz="3600"/>
            </a:lvl1pPr>
            <a:lvl2pPr lvl="1">
              <a:spcBef>
                <a:spcPts val="0"/>
              </a:spcBef>
              <a:buSzPts val="3600"/>
              <a:buNone/>
              <a:defRPr sz="3600"/>
            </a:lvl2pPr>
            <a:lvl3pPr lvl="2">
              <a:spcBef>
                <a:spcPts val="0"/>
              </a:spcBef>
              <a:buSzPts val="3600"/>
              <a:buNone/>
              <a:defRPr sz="3600"/>
            </a:lvl3pPr>
            <a:lvl4pPr lvl="3">
              <a:spcBef>
                <a:spcPts val="0"/>
              </a:spcBef>
              <a:buSzPts val="3600"/>
              <a:buNone/>
              <a:defRPr sz="3600"/>
            </a:lvl4pPr>
            <a:lvl5pPr lvl="4">
              <a:spcBef>
                <a:spcPts val="0"/>
              </a:spcBef>
              <a:buSzPts val="3600"/>
              <a:buNone/>
              <a:defRPr sz="3600"/>
            </a:lvl5pPr>
            <a:lvl6pPr lvl="5">
              <a:spcBef>
                <a:spcPts val="0"/>
              </a:spcBef>
              <a:buSzPts val="3600"/>
              <a:buNone/>
              <a:defRPr sz="3600"/>
            </a:lvl6pPr>
            <a:lvl7pPr lvl="6">
              <a:spcBef>
                <a:spcPts val="0"/>
              </a:spcBef>
              <a:buSzPts val="3600"/>
              <a:buNone/>
              <a:defRPr sz="3600"/>
            </a:lvl7pPr>
            <a:lvl8pPr lvl="7">
              <a:spcBef>
                <a:spcPts val="0"/>
              </a:spcBef>
              <a:buSzPts val="3600"/>
              <a:buNone/>
              <a:defRPr sz="3600"/>
            </a:lvl8pPr>
            <a:lvl9pPr lvl="8">
              <a:spcBef>
                <a:spcPts val="0"/>
              </a:spcBef>
              <a:buSzPts val="3600"/>
              <a:buNone/>
              <a:defRPr sz="3600"/>
            </a:lvl9pPr>
          </a:lstStyle>
          <a:p>
            <a:endParaRPr/>
          </a:p>
        </p:txBody>
      </p:sp>
      <p:sp>
        <p:nvSpPr>
          <p:cNvPr id="12" name="Shape 12"/>
          <p:cNvSpPr txBox="1">
            <a:spLocks noGrp="1"/>
          </p:cNvSpPr>
          <p:nvPr>
            <p:ph type="subTitle" idx="1"/>
          </p:nvPr>
        </p:nvSpPr>
        <p:spPr>
          <a:xfrm>
            <a:off x="311700" y="1878560"/>
            <a:ext cx="4242600" cy="738300"/>
          </a:xfrm>
          <a:prstGeom prst="rect">
            <a:avLst/>
          </a:prstGeom>
        </p:spPr>
        <p:txBody>
          <a:bodyPr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50" y="831175"/>
            <a:ext cx="5334900" cy="1244700"/>
          </a:xfrm>
          <a:prstGeom prst="rect">
            <a:avLst/>
          </a:prstGeom>
        </p:spPr>
        <p:txBody>
          <a:bodyPr wrap="square" lIns="91425" tIns="91425" rIns="91425" bIns="91425" anchor="b" anchorCtr="0"/>
          <a:lstStyle>
            <a:lvl1pPr lvl="0">
              <a:spcBef>
                <a:spcPts val="0"/>
              </a:spcBef>
              <a:buClr>
                <a:schemeClr val="lt1"/>
              </a:buClr>
              <a:buSzPts val="10000"/>
              <a:buNone/>
              <a:defRPr sz="10000">
                <a:solidFill>
                  <a:schemeClr val="lt1"/>
                </a:solidFill>
              </a:defRPr>
            </a:lvl1pPr>
            <a:lvl2pPr lvl="1">
              <a:spcBef>
                <a:spcPts val="0"/>
              </a:spcBef>
              <a:buClr>
                <a:schemeClr val="lt1"/>
              </a:buClr>
              <a:buSzPts val="10000"/>
              <a:buNone/>
              <a:defRPr sz="10000">
                <a:solidFill>
                  <a:schemeClr val="lt1"/>
                </a:solidFill>
              </a:defRPr>
            </a:lvl2pPr>
            <a:lvl3pPr lvl="2">
              <a:spcBef>
                <a:spcPts val="0"/>
              </a:spcBef>
              <a:buClr>
                <a:schemeClr val="lt1"/>
              </a:buClr>
              <a:buSzPts val="10000"/>
              <a:buNone/>
              <a:defRPr sz="10000">
                <a:solidFill>
                  <a:schemeClr val="lt1"/>
                </a:solidFill>
              </a:defRPr>
            </a:lvl3pPr>
            <a:lvl4pPr lvl="3">
              <a:spcBef>
                <a:spcPts val="0"/>
              </a:spcBef>
              <a:buClr>
                <a:schemeClr val="lt1"/>
              </a:buClr>
              <a:buSzPts val="10000"/>
              <a:buNone/>
              <a:defRPr sz="10000">
                <a:solidFill>
                  <a:schemeClr val="lt1"/>
                </a:solidFill>
              </a:defRPr>
            </a:lvl4pPr>
            <a:lvl5pPr lvl="4">
              <a:spcBef>
                <a:spcPts val="0"/>
              </a:spcBef>
              <a:buClr>
                <a:schemeClr val="lt1"/>
              </a:buClr>
              <a:buSzPts val="10000"/>
              <a:buNone/>
              <a:defRPr sz="10000">
                <a:solidFill>
                  <a:schemeClr val="lt1"/>
                </a:solidFill>
              </a:defRPr>
            </a:lvl5pPr>
            <a:lvl6pPr lvl="5">
              <a:spcBef>
                <a:spcPts val="0"/>
              </a:spcBef>
              <a:buClr>
                <a:schemeClr val="lt1"/>
              </a:buClr>
              <a:buSzPts val="10000"/>
              <a:buNone/>
              <a:defRPr sz="10000">
                <a:solidFill>
                  <a:schemeClr val="lt1"/>
                </a:solidFill>
              </a:defRPr>
            </a:lvl6pPr>
            <a:lvl7pPr lvl="6">
              <a:spcBef>
                <a:spcPts val="0"/>
              </a:spcBef>
              <a:buClr>
                <a:schemeClr val="lt1"/>
              </a:buClr>
              <a:buSzPts val="10000"/>
              <a:buNone/>
              <a:defRPr sz="10000">
                <a:solidFill>
                  <a:schemeClr val="lt1"/>
                </a:solidFill>
              </a:defRPr>
            </a:lvl7pPr>
            <a:lvl8pPr lvl="7">
              <a:spcBef>
                <a:spcPts val="0"/>
              </a:spcBef>
              <a:buClr>
                <a:schemeClr val="lt1"/>
              </a:buClr>
              <a:buSzPts val="10000"/>
              <a:buNone/>
              <a:defRPr sz="10000">
                <a:solidFill>
                  <a:schemeClr val="lt1"/>
                </a:solidFill>
              </a:defRPr>
            </a:lvl8pPr>
            <a:lvl9pPr lvl="8">
              <a:spcBef>
                <a:spcPts val="0"/>
              </a:spcBef>
              <a:buClr>
                <a:schemeClr val="lt1"/>
              </a:buClr>
              <a:buSzPts val="10000"/>
              <a:buNone/>
              <a:defRPr sz="10000">
                <a:solidFill>
                  <a:schemeClr val="lt1"/>
                </a:solidFill>
              </a:defRPr>
            </a:lvl9pPr>
          </a:lstStyle>
          <a:p>
            <a:endParaRPr/>
          </a:p>
        </p:txBody>
      </p:sp>
      <p:sp>
        <p:nvSpPr>
          <p:cNvPr id="56" name="Shape 56"/>
          <p:cNvSpPr txBox="1">
            <a:spLocks noGrp="1"/>
          </p:cNvSpPr>
          <p:nvPr>
            <p:ph type="body" idx="1"/>
          </p:nvPr>
        </p:nvSpPr>
        <p:spPr>
          <a:xfrm>
            <a:off x="311700" y="2121425"/>
            <a:ext cx="5334900" cy="942600"/>
          </a:xfrm>
          <a:prstGeom prst="rect">
            <a:avLst/>
          </a:prstGeom>
        </p:spPr>
        <p:txBody>
          <a:bodyPr wrap="square" lIns="91425" tIns="91425" rIns="91425" bIns="91425" anchor="t" anchorCtr="0"/>
          <a:lstStyle>
            <a:lvl1pPr lvl="0">
              <a:spcBef>
                <a:spcPts val="0"/>
              </a:spcBef>
              <a:buClr>
                <a:schemeClr val="accent2"/>
              </a:buClr>
              <a:buSzPts val="1300"/>
              <a:buChar char="●"/>
              <a:defRPr>
                <a:solidFill>
                  <a:schemeClr val="accent2"/>
                </a:solidFill>
              </a:defRPr>
            </a:lvl1pPr>
            <a:lvl2pPr lvl="1">
              <a:spcBef>
                <a:spcPts val="0"/>
              </a:spcBef>
              <a:buClr>
                <a:schemeClr val="accent2"/>
              </a:buClr>
              <a:buSzPts val="1100"/>
              <a:buChar char="○"/>
              <a:defRPr>
                <a:solidFill>
                  <a:schemeClr val="accent2"/>
                </a:solidFill>
              </a:defRPr>
            </a:lvl2pPr>
            <a:lvl3pPr lvl="2">
              <a:spcBef>
                <a:spcPts val="0"/>
              </a:spcBef>
              <a:buClr>
                <a:schemeClr val="accent2"/>
              </a:buClr>
              <a:buSzPts val="1100"/>
              <a:buChar char="■"/>
              <a:defRPr>
                <a:solidFill>
                  <a:schemeClr val="accent2"/>
                </a:solidFill>
              </a:defRPr>
            </a:lvl3pPr>
            <a:lvl4pPr lvl="3">
              <a:spcBef>
                <a:spcPts val="0"/>
              </a:spcBef>
              <a:buClr>
                <a:schemeClr val="accent2"/>
              </a:buClr>
              <a:buSzPts val="1100"/>
              <a:buChar char="●"/>
              <a:defRPr>
                <a:solidFill>
                  <a:schemeClr val="accent2"/>
                </a:solidFill>
              </a:defRPr>
            </a:lvl4pPr>
            <a:lvl5pPr lvl="4">
              <a:spcBef>
                <a:spcPts val="0"/>
              </a:spcBef>
              <a:buClr>
                <a:schemeClr val="accent2"/>
              </a:buClr>
              <a:buSzPts val="1100"/>
              <a:buChar char="○"/>
              <a:defRPr>
                <a:solidFill>
                  <a:schemeClr val="accent2"/>
                </a:solidFill>
              </a:defRPr>
            </a:lvl5pPr>
            <a:lvl6pPr lvl="5">
              <a:spcBef>
                <a:spcPts val="0"/>
              </a:spcBef>
              <a:buClr>
                <a:schemeClr val="accent2"/>
              </a:buClr>
              <a:buSzPts val="1100"/>
              <a:buChar char="■"/>
              <a:defRPr>
                <a:solidFill>
                  <a:schemeClr val="accent2"/>
                </a:solidFill>
              </a:defRPr>
            </a:lvl6pPr>
            <a:lvl7pPr lvl="6">
              <a:spcBef>
                <a:spcPts val="0"/>
              </a:spcBef>
              <a:buClr>
                <a:schemeClr val="accent2"/>
              </a:buClr>
              <a:buSzPts val="1100"/>
              <a:buChar char="●"/>
              <a:defRPr>
                <a:solidFill>
                  <a:schemeClr val="accent2"/>
                </a:solidFill>
              </a:defRPr>
            </a:lvl7pPr>
            <a:lvl8pPr lvl="7">
              <a:spcBef>
                <a:spcPts val="0"/>
              </a:spcBef>
              <a:buClr>
                <a:schemeClr val="accent2"/>
              </a:buClr>
              <a:buSzPts val="1100"/>
              <a:buChar char="○"/>
              <a:defRPr>
                <a:solidFill>
                  <a:schemeClr val="accent2"/>
                </a:solidFill>
              </a:defRPr>
            </a:lvl8pPr>
            <a:lvl9pPr lvl="8">
              <a:spcBef>
                <a:spcPts val="0"/>
              </a:spcBef>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wrap="square" lIns="91425" tIns="91425" rIns="91425" bIns="91425" anchor="t" anchorCtr="0"/>
          <a:lstStyle>
            <a:lvl1pPr lvl="0">
              <a:spcBef>
                <a:spcPts val="0"/>
              </a:spcBef>
              <a:buSzPts val="3600"/>
              <a:buNone/>
              <a:defRPr sz="3600"/>
            </a:lvl1pPr>
            <a:lvl2pPr lvl="1">
              <a:spcBef>
                <a:spcPts val="0"/>
              </a:spcBef>
              <a:buSzPts val="3600"/>
              <a:buNone/>
              <a:defRPr sz="3600"/>
            </a:lvl2pPr>
            <a:lvl3pPr lvl="2">
              <a:spcBef>
                <a:spcPts val="0"/>
              </a:spcBef>
              <a:buSzPts val="3600"/>
              <a:buNone/>
              <a:defRPr sz="3600"/>
            </a:lvl3pPr>
            <a:lvl4pPr lvl="3">
              <a:spcBef>
                <a:spcPts val="0"/>
              </a:spcBef>
              <a:buSzPts val="3600"/>
              <a:buNone/>
              <a:defRPr sz="3600"/>
            </a:lvl4pPr>
            <a:lvl5pPr lvl="4">
              <a:spcBef>
                <a:spcPts val="0"/>
              </a:spcBef>
              <a:buSzPts val="3600"/>
              <a:buNone/>
              <a:defRPr sz="3600"/>
            </a:lvl5pPr>
            <a:lvl6pPr lvl="5">
              <a:spcBef>
                <a:spcPts val="0"/>
              </a:spcBef>
              <a:buSzPts val="3600"/>
              <a:buNone/>
              <a:defRPr sz="3600"/>
            </a:lvl6pPr>
            <a:lvl7pPr lvl="6">
              <a:spcBef>
                <a:spcPts val="0"/>
              </a:spcBef>
              <a:buSzPts val="3600"/>
              <a:buNone/>
              <a:defRPr sz="3600"/>
            </a:lvl7pPr>
            <a:lvl8pPr lvl="7">
              <a:spcBef>
                <a:spcPts val="0"/>
              </a:spcBef>
              <a:buSzPts val="3600"/>
              <a:buNone/>
              <a:defRPr sz="3600"/>
            </a:lvl8pPr>
            <a:lvl9pPr lvl="8">
              <a:spcBef>
                <a:spcPts val="0"/>
              </a:spcBef>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wrap="square" lIns="91425" tIns="91425" rIns="91425" bIns="91425" anchor="t" anchorCtr="0"/>
          <a:lstStyle>
            <a:lvl1pPr lvl="0">
              <a:spcBef>
                <a:spcPts val="0"/>
              </a:spcBef>
              <a:buClr>
                <a:schemeClr val="lt1"/>
              </a:buClr>
              <a:buSzPts val="2800"/>
              <a:buNone/>
              <a:defRPr>
                <a:solidFill>
                  <a:schemeClr val="lt1"/>
                </a:solidFill>
              </a:defRPr>
            </a:lvl1pPr>
            <a:lvl2pPr lvl="1">
              <a:spcBef>
                <a:spcPts val="0"/>
              </a:spcBef>
              <a:buClr>
                <a:schemeClr val="lt1"/>
              </a:buClr>
              <a:buSzPts val="2800"/>
              <a:buNone/>
              <a:defRPr>
                <a:solidFill>
                  <a:schemeClr val="lt1"/>
                </a:solidFill>
              </a:defRPr>
            </a:lvl2pPr>
            <a:lvl3pPr lvl="2">
              <a:spcBef>
                <a:spcPts val="0"/>
              </a:spcBef>
              <a:buClr>
                <a:schemeClr val="lt1"/>
              </a:buClr>
              <a:buSzPts val="2800"/>
              <a:buNone/>
              <a:defRPr>
                <a:solidFill>
                  <a:schemeClr val="lt1"/>
                </a:solidFill>
              </a:defRPr>
            </a:lvl3pPr>
            <a:lvl4pPr lvl="3">
              <a:spcBef>
                <a:spcPts val="0"/>
              </a:spcBef>
              <a:buClr>
                <a:schemeClr val="lt1"/>
              </a:buClr>
              <a:buSzPts val="2800"/>
              <a:buNone/>
              <a:defRPr>
                <a:solidFill>
                  <a:schemeClr val="lt1"/>
                </a:solidFill>
              </a:defRPr>
            </a:lvl4pPr>
            <a:lvl5pPr lvl="4">
              <a:spcBef>
                <a:spcPts val="0"/>
              </a:spcBef>
              <a:buClr>
                <a:schemeClr val="lt1"/>
              </a:buClr>
              <a:buSzPts val="2800"/>
              <a:buNone/>
              <a:defRPr>
                <a:solidFill>
                  <a:schemeClr val="lt1"/>
                </a:solidFill>
              </a:defRPr>
            </a:lvl5pPr>
            <a:lvl6pPr lvl="5">
              <a:spcBef>
                <a:spcPts val="0"/>
              </a:spcBef>
              <a:buClr>
                <a:schemeClr val="lt1"/>
              </a:buClr>
              <a:buSzPts val="2800"/>
              <a:buNone/>
              <a:defRPr>
                <a:solidFill>
                  <a:schemeClr val="lt1"/>
                </a:solidFill>
              </a:defRPr>
            </a:lvl6pPr>
            <a:lvl7pPr lvl="6">
              <a:spcBef>
                <a:spcPts val="0"/>
              </a:spcBef>
              <a:buClr>
                <a:schemeClr val="lt1"/>
              </a:buClr>
              <a:buSzPts val="2800"/>
              <a:buNone/>
              <a:defRPr>
                <a:solidFill>
                  <a:schemeClr val="lt1"/>
                </a:solidFill>
              </a:defRPr>
            </a:lvl7pPr>
            <a:lvl8pPr lvl="7">
              <a:spcBef>
                <a:spcPts val="0"/>
              </a:spcBef>
              <a:buClr>
                <a:schemeClr val="lt1"/>
              </a:buClr>
              <a:buSzPts val="2800"/>
              <a:buNone/>
              <a:defRPr>
                <a:solidFill>
                  <a:schemeClr val="lt1"/>
                </a:solidFill>
              </a:defRPr>
            </a:lvl8pPr>
            <a:lvl9pPr lvl="8">
              <a:spcBef>
                <a:spcPts val="0"/>
              </a:spcBef>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6"/>
        <p:cNvGrpSpPr/>
        <p:nvPr/>
      </p:nvGrpSpPr>
      <p:grpSpPr>
        <a:xfrm>
          <a:off x="0" y="0"/>
          <a:ext cx="0" cy="0"/>
          <a:chOff x="0" y="0"/>
          <a:chExt cx="0" cy="0"/>
        </a:xfrm>
      </p:grpSpPr>
      <p:sp>
        <p:nvSpPr>
          <p:cNvPr id="27" name="Shape 27"/>
          <p:cNvSpPr/>
          <p:nvPr/>
        </p:nvSpPr>
        <p:spPr>
          <a:xfrm>
            <a:off x="0" y="0"/>
            <a:ext cx="9144000" cy="12771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buNone/>
            </a:pPr>
            <a:endParaRPr/>
          </a:p>
        </p:txBody>
      </p:sp>
      <p:sp>
        <p:nvSpPr>
          <p:cNvPr id="28" name="Shape 28"/>
          <p:cNvSpPr txBox="1">
            <a:spLocks noGrp="1"/>
          </p:cNvSpPr>
          <p:nvPr>
            <p:ph type="title"/>
          </p:nvPr>
        </p:nvSpPr>
        <p:spPr>
          <a:xfrm>
            <a:off x="311725" y="500925"/>
            <a:ext cx="8520600" cy="623700"/>
          </a:xfrm>
          <a:prstGeom prst="rect">
            <a:avLst/>
          </a:prstGeom>
        </p:spPr>
        <p:txBody>
          <a:bodyPr wrap="square" lIns="91425" tIns="91425" rIns="91425" bIns="91425" anchor="t" anchorCtr="0"/>
          <a:lstStyle>
            <a:lvl1pPr lvl="0">
              <a:spcBef>
                <a:spcPts val="0"/>
              </a:spcBef>
              <a:buClr>
                <a:schemeClr val="lt1"/>
              </a:buClr>
              <a:buSzPts val="2800"/>
              <a:buNone/>
              <a:defRPr>
                <a:solidFill>
                  <a:schemeClr val="lt1"/>
                </a:solidFill>
              </a:defRPr>
            </a:lvl1pPr>
            <a:lvl2pPr lvl="1">
              <a:spcBef>
                <a:spcPts val="0"/>
              </a:spcBef>
              <a:buClr>
                <a:schemeClr val="lt1"/>
              </a:buClr>
              <a:buSzPts val="2800"/>
              <a:buNone/>
              <a:defRPr>
                <a:solidFill>
                  <a:schemeClr val="lt1"/>
                </a:solidFill>
              </a:defRPr>
            </a:lvl2pPr>
            <a:lvl3pPr lvl="2">
              <a:spcBef>
                <a:spcPts val="0"/>
              </a:spcBef>
              <a:buClr>
                <a:schemeClr val="lt1"/>
              </a:buClr>
              <a:buSzPts val="2800"/>
              <a:buNone/>
              <a:defRPr>
                <a:solidFill>
                  <a:schemeClr val="lt1"/>
                </a:solidFill>
              </a:defRPr>
            </a:lvl3pPr>
            <a:lvl4pPr lvl="3">
              <a:spcBef>
                <a:spcPts val="0"/>
              </a:spcBef>
              <a:buClr>
                <a:schemeClr val="lt1"/>
              </a:buClr>
              <a:buSzPts val="2800"/>
              <a:buNone/>
              <a:defRPr>
                <a:solidFill>
                  <a:schemeClr val="lt1"/>
                </a:solidFill>
              </a:defRPr>
            </a:lvl4pPr>
            <a:lvl5pPr lvl="4">
              <a:spcBef>
                <a:spcPts val="0"/>
              </a:spcBef>
              <a:buClr>
                <a:schemeClr val="lt1"/>
              </a:buClr>
              <a:buSzPts val="2800"/>
              <a:buNone/>
              <a:defRPr>
                <a:solidFill>
                  <a:schemeClr val="lt1"/>
                </a:solidFill>
              </a:defRPr>
            </a:lvl5pPr>
            <a:lvl6pPr lvl="5">
              <a:spcBef>
                <a:spcPts val="0"/>
              </a:spcBef>
              <a:buClr>
                <a:schemeClr val="lt1"/>
              </a:buClr>
              <a:buSzPts val="2800"/>
              <a:buNone/>
              <a:defRPr>
                <a:solidFill>
                  <a:schemeClr val="lt1"/>
                </a:solidFill>
              </a:defRPr>
            </a:lvl6pPr>
            <a:lvl7pPr lvl="6">
              <a:spcBef>
                <a:spcPts val="0"/>
              </a:spcBef>
              <a:buClr>
                <a:schemeClr val="lt1"/>
              </a:buClr>
              <a:buSzPts val="2800"/>
              <a:buNone/>
              <a:defRPr>
                <a:solidFill>
                  <a:schemeClr val="lt1"/>
                </a:solidFill>
              </a:defRPr>
            </a:lvl7pPr>
            <a:lvl8pPr lvl="7">
              <a:spcBef>
                <a:spcPts val="0"/>
              </a:spcBef>
              <a:buClr>
                <a:schemeClr val="lt1"/>
              </a:buClr>
              <a:buSzPts val="2800"/>
              <a:buNone/>
              <a:defRPr>
                <a:solidFill>
                  <a:schemeClr val="lt1"/>
                </a:solidFill>
              </a:defRPr>
            </a:lvl8pPr>
            <a:lvl9pPr lvl="8">
              <a:spcBef>
                <a:spcPts val="0"/>
              </a:spcBef>
              <a:buClr>
                <a:schemeClr val="lt1"/>
              </a:buClr>
              <a:buSzPts val="2800"/>
              <a:buNone/>
              <a:defRPr>
                <a:solidFill>
                  <a:schemeClr val="lt1"/>
                </a:solidFill>
              </a:defRPr>
            </a:lvl9pPr>
          </a:lstStyle>
          <a:p>
            <a:endParaRPr/>
          </a:p>
        </p:txBody>
      </p:sp>
      <p:sp>
        <p:nvSpPr>
          <p:cNvPr id="29" name="Shape 29"/>
          <p:cNvSpPr txBox="1">
            <a:spLocks noGrp="1"/>
          </p:cNvSpPr>
          <p:nvPr>
            <p:ph type="body" idx="1"/>
          </p:nvPr>
        </p:nvSpPr>
        <p:spPr>
          <a:xfrm>
            <a:off x="311700" y="1505700"/>
            <a:ext cx="3999900" cy="30762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30" name="Shape 30"/>
          <p:cNvSpPr txBox="1">
            <a:spLocks noGrp="1"/>
          </p:cNvSpPr>
          <p:nvPr>
            <p:ph type="body" idx="2"/>
          </p:nvPr>
        </p:nvSpPr>
        <p:spPr>
          <a:xfrm>
            <a:off x="4832400" y="1505700"/>
            <a:ext cx="3999900" cy="30762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buNone/>
            </a:pPr>
            <a:endParaRPr/>
          </a:p>
        </p:txBody>
      </p:sp>
      <p:sp>
        <p:nvSpPr>
          <p:cNvPr id="34" name="Shape 34"/>
          <p:cNvSpPr txBox="1">
            <a:spLocks noGrp="1"/>
          </p:cNvSpPr>
          <p:nvPr>
            <p:ph type="title"/>
          </p:nvPr>
        </p:nvSpPr>
        <p:spPr>
          <a:xfrm>
            <a:off x="311725" y="500925"/>
            <a:ext cx="8520600" cy="623700"/>
          </a:xfrm>
          <a:prstGeom prst="rect">
            <a:avLst/>
          </a:prstGeom>
        </p:spPr>
        <p:txBody>
          <a:bodyPr wrap="square" lIns="91425" tIns="91425" rIns="91425" bIns="91425" anchor="t" anchorCtr="0"/>
          <a:lstStyle>
            <a:lvl1pPr lvl="0">
              <a:spcBef>
                <a:spcPts val="0"/>
              </a:spcBef>
              <a:buClr>
                <a:schemeClr val="lt1"/>
              </a:buClr>
              <a:buSzPts val="2800"/>
              <a:buNone/>
              <a:defRPr>
                <a:solidFill>
                  <a:schemeClr val="lt1"/>
                </a:solidFill>
              </a:defRPr>
            </a:lvl1pPr>
            <a:lvl2pPr lvl="1">
              <a:spcBef>
                <a:spcPts val="0"/>
              </a:spcBef>
              <a:buClr>
                <a:schemeClr val="lt1"/>
              </a:buClr>
              <a:buSzPts val="2800"/>
              <a:buNone/>
              <a:defRPr>
                <a:solidFill>
                  <a:schemeClr val="lt1"/>
                </a:solidFill>
              </a:defRPr>
            </a:lvl2pPr>
            <a:lvl3pPr lvl="2">
              <a:spcBef>
                <a:spcPts val="0"/>
              </a:spcBef>
              <a:buClr>
                <a:schemeClr val="lt1"/>
              </a:buClr>
              <a:buSzPts val="2800"/>
              <a:buNone/>
              <a:defRPr>
                <a:solidFill>
                  <a:schemeClr val="lt1"/>
                </a:solidFill>
              </a:defRPr>
            </a:lvl3pPr>
            <a:lvl4pPr lvl="3">
              <a:spcBef>
                <a:spcPts val="0"/>
              </a:spcBef>
              <a:buClr>
                <a:schemeClr val="lt1"/>
              </a:buClr>
              <a:buSzPts val="2800"/>
              <a:buNone/>
              <a:defRPr>
                <a:solidFill>
                  <a:schemeClr val="lt1"/>
                </a:solidFill>
              </a:defRPr>
            </a:lvl4pPr>
            <a:lvl5pPr lvl="4">
              <a:spcBef>
                <a:spcPts val="0"/>
              </a:spcBef>
              <a:buClr>
                <a:schemeClr val="lt1"/>
              </a:buClr>
              <a:buSzPts val="2800"/>
              <a:buNone/>
              <a:defRPr>
                <a:solidFill>
                  <a:schemeClr val="lt1"/>
                </a:solidFill>
              </a:defRPr>
            </a:lvl5pPr>
            <a:lvl6pPr lvl="5">
              <a:spcBef>
                <a:spcPts val="0"/>
              </a:spcBef>
              <a:buClr>
                <a:schemeClr val="lt1"/>
              </a:buClr>
              <a:buSzPts val="2800"/>
              <a:buNone/>
              <a:defRPr>
                <a:solidFill>
                  <a:schemeClr val="lt1"/>
                </a:solidFill>
              </a:defRPr>
            </a:lvl6pPr>
            <a:lvl7pPr lvl="6">
              <a:spcBef>
                <a:spcPts val="0"/>
              </a:spcBef>
              <a:buClr>
                <a:schemeClr val="lt1"/>
              </a:buClr>
              <a:buSzPts val="2800"/>
              <a:buNone/>
              <a:defRPr>
                <a:solidFill>
                  <a:schemeClr val="lt1"/>
                </a:solidFill>
              </a:defRPr>
            </a:lvl7pPr>
            <a:lvl8pPr lvl="7">
              <a:spcBef>
                <a:spcPts val="0"/>
              </a:spcBef>
              <a:buClr>
                <a:schemeClr val="lt1"/>
              </a:buClr>
              <a:buSzPts val="2800"/>
              <a:buNone/>
              <a:defRPr>
                <a:solidFill>
                  <a:schemeClr val="lt1"/>
                </a:solidFill>
              </a:defRPr>
            </a:lvl8pPr>
            <a:lvl9pPr lvl="8">
              <a:spcBef>
                <a:spcPts val="0"/>
              </a:spcBef>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buNone/>
            </a:pPr>
            <a:endParaRPr/>
          </a:p>
        </p:txBody>
      </p:sp>
      <p:sp>
        <p:nvSpPr>
          <p:cNvPr id="38" name="Shape 38"/>
          <p:cNvSpPr txBox="1">
            <a:spLocks noGrp="1"/>
          </p:cNvSpPr>
          <p:nvPr>
            <p:ph type="title"/>
          </p:nvPr>
        </p:nvSpPr>
        <p:spPr>
          <a:xfrm>
            <a:off x="311725" y="500925"/>
            <a:ext cx="3127500" cy="1829100"/>
          </a:xfrm>
          <a:prstGeom prst="rect">
            <a:avLst/>
          </a:prstGeom>
        </p:spPr>
        <p:txBody>
          <a:bodyPr wrap="square" lIns="91425" tIns="91425" rIns="91425" bIns="91425" anchor="t" anchorCtr="0"/>
          <a:lstStyle>
            <a:lvl1pPr lvl="0">
              <a:spcBef>
                <a:spcPts val="0"/>
              </a:spcBef>
              <a:buClr>
                <a:schemeClr val="lt1"/>
              </a:buClr>
              <a:buSzPts val="2800"/>
              <a:buNone/>
              <a:defRPr>
                <a:solidFill>
                  <a:schemeClr val="lt1"/>
                </a:solidFill>
              </a:defRPr>
            </a:lvl1pPr>
            <a:lvl2pPr lvl="1">
              <a:spcBef>
                <a:spcPts val="0"/>
              </a:spcBef>
              <a:buClr>
                <a:schemeClr val="lt1"/>
              </a:buClr>
              <a:buSzPts val="2800"/>
              <a:buNone/>
              <a:defRPr>
                <a:solidFill>
                  <a:schemeClr val="lt1"/>
                </a:solidFill>
              </a:defRPr>
            </a:lvl2pPr>
            <a:lvl3pPr lvl="2">
              <a:spcBef>
                <a:spcPts val="0"/>
              </a:spcBef>
              <a:buClr>
                <a:schemeClr val="lt1"/>
              </a:buClr>
              <a:buSzPts val="2800"/>
              <a:buNone/>
              <a:defRPr>
                <a:solidFill>
                  <a:schemeClr val="lt1"/>
                </a:solidFill>
              </a:defRPr>
            </a:lvl3pPr>
            <a:lvl4pPr lvl="3">
              <a:spcBef>
                <a:spcPts val="0"/>
              </a:spcBef>
              <a:buClr>
                <a:schemeClr val="lt1"/>
              </a:buClr>
              <a:buSzPts val="2800"/>
              <a:buNone/>
              <a:defRPr>
                <a:solidFill>
                  <a:schemeClr val="lt1"/>
                </a:solidFill>
              </a:defRPr>
            </a:lvl4pPr>
            <a:lvl5pPr lvl="4">
              <a:spcBef>
                <a:spcPts val="0"/>
              </a:spcBef>
              <a:buClr>
                <a:schemeClr val="lt1"/>
              </a:buClr>
              <a:buSzPts val="2800"/>
              <a:buNone/>
              <a:defRPr>
                <a:solidFill>
                  <a:schemeClr val="lt1"/>
                </a:solidFill>
              </a:defRPr>
            </a:lvl5pPr>
            <a:lvl6pPr lvl="5">
              <a:spcBef>
                <a:spcPts val="0"/>
              </a:spcBef>
              <a:buClr>
                <a:schemeClr val="lt1"/>
              </a:buClr>
              <a:buSzPts val="2800"/>
              <a:buNone/>
              <a:defRPr>
                <a:solidFill>
                  <a:schemeClr val="lt1"/>
                </a:solidFill>
              </a:defRPr>
            </a:lvl6pPr>
            <a:lvl7pPr lvl="6">
              <a:spcBef>
                <a:spcPts val="0"/>
              </a:spcBef>
              <a:buClr>
                <a:schemeClr val="lt1"/>
              </a:buClr>
              <a:buSzPts val="2800"/>
              <a:buNone/>
              <a:defRPr>
                <a:solidFill>
                  <a:schemeClr val="lt1"/>
                </a:solidFill>
              </a:defRPr>
            </a:lvl7pPr>
            <a:lvl8pPr lvl="7">
              <a:spcBef>
                <a:spcPts val="0"/>
              </a:spcBef>
              <a:buClr>
                <a:schemeClr val="lt1"/>
              </a:buClr>
              <a:buSzPts val="2800"/>
              <a:buNone/>
              <a:defRPr>
                <a:solidFill>
                  <a:schemeClr val="lt1"/>
                </a:solidFill>
              </a:defRPr>
            </a:lvl8pPr>
            <a:lvl9pPr lvl="8">
              <a:spcBef>
                <a:spcPts val="0"/>
              </a:spcBef>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wrap="square" lIns="91425" tIns="91425" rIns="91425" bIns="91425" anchor="t" anchorCtr="0"/>
          <a:lstStyle>
            <a:lvl1pPr lvl="0">
              <a:spcBef>
                <a:spcPts val="0"/>
              </a:spcBef>
              <a:buClr>
                <a:schemeClr val="accent2"/>
              </a:buClr>
              <a:buSzPts val="1300"/>
              <a:buChar char="●"/>
              <a:defRPr>
                <a:solidFill>
                  <a:schemeClr val="accent2"/>
                </a:solidFill>
              </a:defRPr>
            </a:lvl1pPr>
            <a:lvl2pPr lvl="1">
              <a:spcBef>
                <a:spcPts val="0"/>
              </a:spcBef>
              <a:buClr>
                <a:schemeClr val="accent2"/>
              </a:buClr>
              <a:buSzPts val="1100"/>
              <a:buChar char="○"/>
              <a:defRPr>
                <a:solidFill>
                  <a:schemeClr val="accent2"/>
                </a:solidFill>
              </a:defRPr>
            </a:lvl2pPr>
            <a:lvl3pPr lvl="2">
              <a:spcBef>
                <a:spcPts val="0"/>
              </a:spcBef>
              <a:buClr>
                <a:schemeClr val="accent2"/>
              </a:buClr>
              <a:buSzPts val="1100"/>
              <a:buChar char="■"/>
              <a:defRPr>
                <a:solidFill>
                  <a:schemeClr val="accent2"/>
                </a:solidFill>
              </a:defRPr>
            </a:lvl3pPr>
            <a:lvl4pPr lvl="3">
              <a:spcBef>
                <a:spcPts val="0"/>
              </a:spcBef>
              <a:buClr>
                <a:schemeClr val="accent2"/>
              </a:buClr>
              <a:buSzPts val="1100"/>
              <a:buChar char="●"/>
              <a:defRPr>
                <a:solidFill>
                  <a:schemeClr val="accent2"/>
                </a:solidFill>
              </a:defRPr>
            </a:lvl4pPr>
            <a:lvl5pPr lvl="4">
              <a:spcBef>
                <a:spcPts val="0"/>
              </a:spcBef>
              <a:buClr>
                <a:schemeClr val="accent2"/>
              </a:buClr>
              <a:buSzPts val="1100"/>
              <a:buChar char="○"/>
              <a:defRPr>
                <a:solidFill>
                  <a:schemeClr val="accent2"/>
                </a:solidFill>
              </a:defRPr>
            </a:lvl5pPr>
            <a:lvl6pPr lvl="5">
              <a:spcBef>
                <a:spcPts val="0"/>
              </a:spcBef>
              <a:buClr>
                <a:schemeClr val="accent2"/>
              </a:buClr>
              <a:buSzPts val="1100"/>
              <a:buChar char="■"/>
              <a:defRPr>
                <a:solidFill>
                  <a:schemeClr val="accent2"/>
                </a:solidFill>
              </a:defRPr>
            </a:lvl6pPr>
            <a:lvl7pPr lvl="6">
              <a:spcBef>
                <a:spcPts val="0"/>
              </a:spcBef>
              <a:buClr>
                <a:schemeClr val="accent2"/>
              </a:buClr>
              <a:buSzPts val="1100"/>
              <a:buChar char="●"/>
              <a:defRPr>
                <a:solidFill>
                  <a:schemeClr val="accent2"/>
                </a:solidFill>
              </a:defRPr>
            </a:lvl7pPr>
            <a:lvl8pPr lvl="7">
              <a:spcBef>
                <a:spcPts val="0"/>
              </a:spcBef>
              <a:buClr>
                <a:schemeClr val="accent2"/>
              </a:buClr>
              <a:buSzPts val="1100"/>
              <a:buChar char="○"/>
              <a:defRPr>
                <a:solidFill>
                  <a:schemeClr val="accent2"/>
                </a:solidFill>
              </a:defRPr>
            </a:lvl8pPr>
            <a:lvl9pPr lvl="8">
              <a:spcBef>
                <a:spcPts val="0"/>
              </a:spcBef>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wrap="square" lIns="91425" tIns="91425" rIns="91425" bIns="91425" anchor="ctr" anchorCtr="0"/>
          <a:lstStyle>
            <a:lvl1pPr lvl="0">
              <a:spcBef>
                <a:spcPts val="0"/>
              </a:spcBef>
              <a:buSzPts val="3600"/>
              <a:buNone/>
              <a:defRPr sz="3600"/>
            </a:lvl1pPr>
            <a:lvl2pPr lvl="1">
              <a:spcBef>
                <a:spcPts val="0"/>
              </a:spcBef>
              <a:buSzPts val="3600"/>
              <a:buNone/>
              <a:defRPr sz="3600"/>
            </a:lvl2pPr>
            <a:lvl3pPr lvl="2">
              <a:spcBef>
                <a:spcPts val="0"/>
              </a:spcBef>
              <a:buSzPts val="3600"/>
              <a:buNone/>
              <a:defRPr sz="3600"/>
            </a:lvl3pPr>
            <a:lvl4pPr lvl="3">
              <a:spcBef>
                <a:spcPts val="0"/>
              </a:spcBef>
              <a:buSzPts val="3600"/>
              <a:buNone/>
              <a:defRPr sz="3600"/>
            </a:lvl4pPr>
            <a:lvl5pPr lvl="4">
              <a:spcBef>
                <a:spcPts val="0"/>
              </a:spcBef>
              <a:buSzPts val="3600"/>
              <a:buNone/>
              <a:defRPr sz="3600"/>
            </a:lvl5pPr>
            <a:lvl6pPr lvl="5">
              <a:spcBef>
                <a:spcPts val="0"/>
              </a:spcBef>
              <a:buSzPts val="3600"/>
              <a:buNone/>
              <a:defRPr sz="3600"/>
            </a:lvl6pPr>
            <a:lvl7pPr lvl="6">
              <a:spcBef>
                <a:spcPts val="0"/>
              </a:spcBef>
              <a:buSzPts val="3600"/>
              <a:buNone/>
              <a:defRPr sz="3600"/>
            </a:lvl7pPr>
            <a:lvl8pPr lvl="7">
              <a:spcBef>
                <a:spcPts val="0"/>
              </a:spcBef>
              <a:buSzPts val="3600"/>
              <a:buNone/>
              <a:defRPr sz="3600"/>
            </a:lvl8pPr>
            <a:lvl9pPr lvl="8">
              <a:spcBef>
                <a:spcPts val="0"/>
              </a:spcBef>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buNone/>
            </a:pPr>
            <a:endParaRPr/>
          </a:p>
        </p:txBody>
      </p:sp>
      <p:sp>
        <p:nvSpPr>
          <p:cNvPr id="46" name="Shape 46"/>
          <p:cNvSpPr txBox="1">
            <a:spLocks noGrp="1"/>
          </p:cNvSpPr>
          <p:nvPr>
            <p:ph type="title"/>
          </p:nvPr>
        </p:nvSpPr>
        <p:spPr>
          <a:xfrm>
            <a:off x="311300" y="500925"/>
            <a:ext cx="3704400" cy="2049600"/>
          </a:xfrm>
          <a:prstGeom prst="rect">
            <a:avLst/>
          </a:prstGeom>
        </p:spPr>
        <p:txBody>
          <a:bodyPr wrap="square" lIns="91425" tIns="91425" rIns="91425" bIns="91425" anchor="t" anchorCtr="0"/>
          <a:lstStyle>
            <a:lvl1pPr lvl="0">
              <a:spcBef>
                <a:spcPts val="0"/>
              </a:spcBef>
              <a:buClr>
                <a:schemeClr val="lt1"/>
              </a:buClr>
              <a:buSzPts val="2800"/>
              <a:buNone/>
              <a:defRPr>
                <a:solidFill>
                  <a:schemeClr val="lt1"/>
                </a:solidFill>
              </a:defRPr>
            </a:lvl1pPr>
            <a:lvl2pPr lvl="1">
              <a:spcBef>
                <a:spcPts val="0"/>
              </a:spcBef>
              <a:buClr>
                <a:schemeClr val="lt1"/>
              </a:buClr>
              <a:buSzPts val="2800"/>
              <a:buNone/>
              <a:defRPr>
                <a:solidFill>
                  <a:schemeClr val="lt1"/>
                </a:solidFill>
              </a:defRPr>
            </a:lvl2pPr>
            <a:lvl3pPr lvl="2">
              <a:spcBef>
                <a:spcPts val="0"/>
              </a:spcBef>
              <a:buClr>
                <a:schemeClr val="lt1"/>
              </a:buClr>
              <a:buSzPts val="2800"/>
              <a:buNone/>
              <a:defRPr>
                <a:solidFill>
                  <a:schemeClr val="lt1"/>
                </a:solidFill>
              </a:defRPr>
            </a:lvl3pPr>
            <a:lvl4pPr lvl="3">
              <a:spcBef>
                <a:spcPts val="0"/>
              </a:spcBef>
              <a:buClr>
                <a:schemeClr val="lt1"/>
              </a:buClr>
              <a:buSzPts val="2800"/>
              <a:buNone/>
              <a:defRPr>
                <a:solidFill>
                  <a:schemeClr val="lt1"/>
                </a:solidFill>
              </a:defRPr>
            </a:lvl4pPr>
            <a:lvl5pPr lvl="4">
              <a:spcBef>
                <a:spcPts val="0"/>
              </a:spcBef>
              <a:buClr>
                <a:schemeClr val="lt1"/>
              </a:buClr>
              <a:buSzPts val="2800"/>
              <a:buNone/>
              <a:defRPr>
                <a:solidFill>
                  <a:schemeClr val="lt1"/>
                </a:solidFill>
              </a:defRPr>
            </a:lvl5pPr>
            <a:lvl6pPr lvl="5">
              <a:spcBef>
                <a:spcPts val="0"/>
              </a:spcBef>
              <a:buClr>
                <a:schemeClr val="lt1"/>
              </a:buClr>
              <a:buSzPts val="2800"/>
              <a:buNone/>
              <a:defRPr>
                <a:solidFill>
                  <a:schemeClr val="lt1"/>
                </a:solidFill>
              </a:defRPr>
            </a:lvl6pPr>
            <a:lvl7pPr lvl="6">
              <a:spcBef>
                <a:spcPts val="0"/>
              </a:spcBef>
              <a:buClr>
                <a:schemeClr val="lt1"/>
              </a:buClr>
              <a:buSzPts val="2800"/>
              <a:buNone/>
              <a:defRPr>
                <a:solidFill>
                  <a:schemeClr val="lt1"/>
                </a:solidFill>
              </a:defRPr>
            </a:lvl7pPr>
            <a:lvl8pPr lvl="7">
              <a:spcBef>
                <a:spcPts val="0"/>
              </a:spcBef>
              <a:buClr>
                <a:schemeClr val="lt1"/>
              </a:buClr>
              <a:buSzPts val="2800"/>
              <a:buNone/>
              <a:defRPr>
                <a:solidFill>
                  <a:schemeClr val="lt1"/>
                </a:solidFill>
              </a:defRPr>
            </a:lvl8pPr>
            <a:lvl9pPr lvl="8">
              <a:spcBef>
                <a:spcPts val="0"/>
              </a:spcBef>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wrap="square" lIns="91425" tIns="91425" rIns="91425" bIns="91425" anchor="t" anchorCtr="0"/>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buNone/>
            </a:pPr>
            <a:endParaRPr/>
          </a:p>
        </p:txBody>
      </p:sp>
      <p:sp>
        <p:nvSpPr>
          <p:cNvPr id="52" name="Shape 52"/>
          <p:cNvSpPr txBox="1">
            <a:spLocks noGrp="1"/>
          </p:cNvSpPr>
          <p:nvPr>
            <p:ph type="body" idx="1"/>
          </p:nvPr>
        </p:nvSpPr>
        <p:spPr>
          <a:xfrm>
            <a:off x="311700" y="4521400"/>
            <a:ext cx="7979400" cy="460500"/>
          </a:xfrm>
          <a:prstGeom prst="rect">
            <a:avLst/>
          </a:prstGeom>
        </p:spPr>
        <p:txBody>
          <a:bodyPr wrap="square" lIns="91425" tIns="91425" rIns="91425" bIns="91425" anchor="ctr" anchorCtr="0"/>
          <a:lstStyle>
            <a:lvl1pPr lv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300"/>
              <a:buFont typeface="Roboto"/>
              <a:buChar char="●"/>
              <a:defRPr sz="13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2"/>
                </a:solidFill>
                <a:latin typeface="Roboto"/>
                <a:ea typeface="Roboto"/>
                <a:cs typeface="Roboto"/>
                <a:sym typeface="Roboto"/>
              </a:rPr>
              <a:t>‹#›</a:t>
            </a:fld>
            <a:endParaRPr lang="en" sz="1000">
              <a:solidFill>
                <a:schemeClr val="dk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5.jpg"/><Relationship Id="rId7" Type="http://schemas.openxmlformats.org/officeDocument/2006/relationships/image" Target="../media/image21.jpg"/><Relationship Id="rId8"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Shape 64"/>
          <p:cNvSpPr txBox="1">
            <a:spLocks noGrp="1"/>
          </p:cNvSpPr>
          <p:nvPr>
            <p:ph type="ctrTitle" idx="4294967295"/>
          </p:nvPr>
        </p:nvSpPr>
        <p:spPr>
          <a:xfrm>
            <a:off x="155275" y="393925"/>
            <a:ext cx="3657600" cy="4209600"/>
          </a:xfrm>
          <a:prstGeom prst="rect">
            <a:avLst/>
          </a:prstGeom>
          <a:solidFill>
            <a:srgbClr val="FFFFFF">
              <a:alpha val="52690"/>
            </a:srgbClr>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algn="ctr">
              <a:spcBef>
                <a:spcPts val="0"/>
              </a:spcBef>
              <a:buNone/>
            </a:pPr>
            <a:r>
              <a:rPr lang="en" sz="4400">
                <a:solidFill>
                  <a:schemeClr val="dk1"/>
                </a:solidFill>
                <a:latin typeface="Roboto"/>
                <a:ea typeface="Roboto"/>
                <a:cs typeface="Roboto"/>
                <a:sym typeface="Roboto"/>
              </a:rPr>
              <a:t>Analyzing the Feasibility of a New Footbridge at Karl Stirner Arts Trail</a:t>
            </a:r>
          </a:p>
        </p:txBody>
      </p:sp>
      <p:sp>
        <p:nvSpPr>
          <p:cNvPr id="65" name="Shape 65"/>
          <p:cNvSpPr txBox="1">
            <a:spLocks noGrp="1"/>
          </p:cNvSpPr>
          <p:nvPr>
            <p:ph type="subTitle" idx="4294967295"/>
          </p:nvPr>
        </p:nvSpPr>
        <p:spPr>
          <a:xfrm>
            <a:off x="4410000" y="4703950"/>
            <a:ext cx="4734000" cy="352500"/>
          </a:xfrm>
          <a:prstGeom prst="rect">
            <a:avLst/>
          </a:prstGeom>
          <a:solidFill>
            <a:srgbClr val="FFFFFF">
              <a:alpha val="68850"/>
            </a:srgbClr>
          </a:solidFill>
          <a:ln w="28575" cap="flat" cmpd="sng">
            <a:solidFill>
              <a:schemeClr val="accent1"/>
            </a:solidFill>
            <a:prstDash val="solid"/>
            <a:round/>
            <a:headEnd type="none" w="med" len="med"/>
            <a:tailEnd type="none" w="med" len="med"/>
          </a:ln>
        </p:spPr>
        <p:txBody>
          <a:bodyPr wrap="square" lIns="91425" tIns="91425" rIns="91425" bIns="91425" anchor="t" anchorCtr="0">
            <a:noAutofit/>
          </a:bodyPr>
          <a:lstStyle/>
          <a:p>
            <a:pPr marL="0" lvl="0" indent="0">
              <a:spcBef>
                <a:spcPts val="0"/>
              </a:spcBef>
              <a:buNone/>
            </a:pPr>
            <a:r>
              <a:rPr lang="en">
                <a:solidFill>
                  <a:schemeClr val="accent1"/>
                </a:solidFill>
                <a:latin typeface="Roboto"/>
                <a:ea typeface="Roboto"/>
                <a:cs typeface="Roboto"/>
                <a:sym typeface="Roboto"/>
              </a:rPr>
              <a:t>Steve Cohen, Adam Kong, Matt Malloy, and Kendall Sangster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descr="Related image"/>
          <p:cNvPicPr preferRelativeResize="0"/>
          <p:nvPr/>
        </p:nvPicPr>
        <p:blipFill>
          <a:blip r:embed="rId3">
            <a:alphaModFix/>
          </a:blip>
          <a:stretch>
            <a:fillRect/>
          </a:stretch>
        </p:blipFill>
        <p:spPr>
          <a:xfrm>
            <a:off x="1138000" y="189950"/>
            <a:ext cx="6868001" cy="3798550"/>
          </a:xfrm>
          <a:prstGeom prst="rect">
            <a:avLst/>
          </a:prstGeom>
          <a:noFill/>
          <a:ln w="28575" cap="flat" cmpd="sng">
            <a:solidFill>
              <a:srgbClr val="000000"/>
            </a:solidFill>
            <a:prstDash val="solid"/>
            <a:round/>
            <a:headEnd type="none" w="med" len="med"/>
            <a:tailEnd type="none" w="med" len="med"/>
          </a:ln>
        </p:spPr>
      </p:pic>
      <p:sp>
        <p:nvSpPr>
          <p:cNvPr id="136" name="Shape 136"/>
          <p:cNvSpPr/>
          <p:nvPr/>
        </p:nvSpPr>
        <p:spPr>
          <a:xfrm>
            <a:off x="1324388" y="4113149"/>
            <a:ext cx="6495216" cy="904063"/>
          </a:xfrm>
          <a:prstGeom prst="rect">
            <a:avLst/>
          </a:prstGeom>
        </p:spPr>
        <p:txBody>
          <a:bodyPr>
            <a:prstTxWarp prst="textPlain">
              <a:avLst/>
            </a:prstTxWarp>
          </a:bodyPr>
          <a:lstStyle/>
          <a:p>
            <a:pPr lvl="0" algn="ctr"/>
            <a:r>
              <a:rPr b="0" i="0">
                <a:ln w="9525" cap="flat" cmpd="sng">
                  <a:solidFill>
                    <a:schemeClr val="dk2"/>
                  </a:solidFill>
                  <a:prstDash val="solid"/>
                  <a:round/>
                  <a:headEnd type="none" w="med" len="med"/>
                  <a:tailEnd type="none" w="med" len="med"/>
                </a:ln>
                <a:solidFill>
                  <a:schemeClr val="accent3"/>
                </a:solidFill>
                <a:latin typeface="Arial"/>
              </a:rPr>
              <a:t>Community Relationships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70825" y="1557550"/>
            <a:ext cx="8122500" cy="1512000"/>
          </a:xfrm>
          <a:prstGeom prst="rect">
            <a:avLst/>
          </a:prstGeom>
        </p:spPr>
        <p:txBody>
          <a:bodyPr wrap="square" lIns="91425" tIns="91425" rIns="91425" bIns="91425" anchor="b" anchorCtr="0">
            <a:noAutofit/>
          </a:bodyPr>
          <a:lstStyle/>
          <a:p>
            <a:pPr marL="0" lvl="0" indent="0" rtl="0">
              <a:spcBef>
                <a:spcPts val="0"/>
              </a:spcBef>
              <a:buNone/>
            </a:pPr>
            <a:r>
              <a:rPr lang="en" sz="7200"/>
              <a:t>Economic Considerations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p:nvPr/>
        </p:nvSpPr>
        <p:spPr>
          <a:xfrm>
            <a:off x="862325" y="1773475"/>
            <a:ext cx="3042600" cy="862200"/>
          </a:xfrm>
          <a:prstGeom prst="rect">
            <a:avLst/>
          </a:prstGeom>
          <a:noFill/>
          <a:ln>
            <a:noFill/>
          </a:ln>
        </p:spPr>
        <p:txBody>
          <a:bodyPr wrap="square" lIns="91425" tIns="91425" rIns="91425" bIns="91425" anchor="t" anchorCtr="0">
            <a:noAutofit/>
          </a:bodyPr>
          <a:lstStyle/>
          <a:p>
            <a:pPr marL="0" lvl="0" indent="0">
              <a:spcBef>
                <a:spcPts val="0"/>
              </a:spcBef>
              <a:buNone/>
            </a:pPr>
            <a:endParaRPr/>
          </a:p>
        </p:txBody>
      </p:sp>
      <p:sp>
        <p:nvSpPr>
          <p:cNvPr id="147" name="Shape 147"/>
          <p:cNvSpPr txBox="1">
            <a:spLocks noGrp="1"/>
          </p:cNvSpPr>
          <p:nvPr>
            <p:ph type="title"/>
          </p:nvPr>
        </p:nvSpPr>
        <p:spPr>
          <a:xfrm>
            <a:off x="960600" y="338150"/>
            <a:ext cx="2567100" cy="691500"/>
          </a:xfrm>
          <a:prstGeom prst="rect">
            <a:avLst/>
          </a:prstGeom>
        </p:spPr>
        <p:txBody>
          <a:bodyPr wrap="square" lIns="91425" tIns="91425" rIns="91425" bIns="91425" anchor="t" anchorCtr="0">
            <a:noAutofit/>
          </a:bodyPr>
          <a:lstStyle/>
          <a:p>
            <a:pPr marL="0" lvl="0" indent="0" rtl="0">
              <a:spcBef>
                <a:spcPts val="0"/>
              </a:spcBef>
              <a:buNone/>
            </a:pPr>
            <a:r>
              <a:rPr lang="en" sz="4800">
                <a:solidFill>
                  <a:srgbClr val="F3F3F3"/>
                </a:solidFill>
                <a:latin typeface="Roboto"/>
                <a:ea typeface="Roboto"/>
                <a:cs typeface="Roboto"/>
                <a:sym typeface="Roboto"/>
              </a:rPr>
              <a:t>Benefit</a:t>
            </a:r>
          </a:p>
        </p:txBody>
      </p:sp>
      <p:sp>
        <p:nvSpPr>
          <p:cNvPr id="148" name="Shape 148"/>
          <p:cNvSpPr txBox="1">
            <a:spLocks noGrp="1"/>
          </p:cNvSpPr>
          <p:nvPr>
            <p:ph type="title"/>
          </p:nvPr>
        </p:nvSpPr>
        <p:spPr>
          <a:xfrm>
            <a:off x="5604350" y="284900"/>
            <a:ext cx="2461800" cy="798000"/>
          </a:xfrm>
          <a:prstGeom prst="rect">
            <a:avLst/>
          </a:prstGeom>
        </p:spPr>
        <p:txBody>
          <a:bodyPr wrap="square" lIns="91425" tIns="91425" rIns="91425" bIns="91425" anchor="t" anchorCtr="0">
            <a:noAutofit/>
          </a:bodyPr>
          <a:lstStyle/>
          <a:p>
            <a:pPr marL="0" lvl="0" indent="0" rtl="0">
              <a:spcBef>
                <a:spcPts val="0"/>
              </a:spcBef>
              <a:buNone/>
            </a:pPr>
            <a:r>
              <a:rPr lang="en" sz="4800">
                <a:solidFill>
                  <a:srgbClr val="FFFFFF"/>
                </a:solidFill>
                <a:latin typeface="Roboto"/>
                <a:ea typeface="Roboto"/>
                <a:cs typeface="Roboto"/>
                <a:sym typeface="Roboto"/>
              </a:rPr>
              <a:t>Costs</a:t>
            </a:r>
          </a:p>
        </p:txBody>
      </p:sp>
      <p:sp>
        <p:nvSpPr>
          <p:cNvPr id="149" name="Shape 149"/>
          <p:cNvSpPr txBox="1">
            <a:spLocks noGrp="1"/>
          </p:cNvSpPr>
          <p:nvPr>
            <p:ph type="body" idx="4294967295"/>
          </p:nvPr>
        </p:nvSpPr>
        <p:spPr>
          <a:xfrm>
            <a:off x="464550" y="1425775"/>
            <a:ext cx="3975600" cy="1557600"/>
          </a:xfrm>
          <a:prstGeom prst="rect">
            <a:avLst/>
          </a:prstGeom>
        </p:spPr>
        <p:txBody>
          <a:bodyPr wrap="square" lIns="91425" tIns="91425" rIns="91425" bIns="91425" anchor="t" anchorCtr="0">
            <a:noAutofit/>
          </a:bodyPr>
          <a:lstStyle/>
          <a:p>
            <a:pPr marL="457200" lvl="0" indent="-330200" rtl="0">
              <a:spcBef>
                <a:spcPts val="0"/>
              </a:spcBef>
              <a:spcAft>
                <a:spcPts val="0"/>
              </a:spcAft>
              <a:buSzPts val="1600"/>
              <a:buFont typeface="Roboto"/>
              <a:buChar char="●"/>
            </a:pPr>
            <a:r>
              <a:rPr lang="en" sz="1600" b="1">
                <a:latin typeface="Roboto"/>
                <a:ea typeface="Roboto"/>
                <a:cs typeface="Roboto"/>
                <a:sym typeface="Roboto"/>
              </a:rPr>
              <a:t>Connecting Lafayette and the Easton Community</a:t>
            </a:r>
          </a:p>
          <a:p>
            <a:pPr marL="914400" lvl="1" indent="-317500" rtl="0">
              <a:spcBef>
                <a:spcPts val="0"/>
              </a:spcBef>
              <a:spcAft>
                <a:spcPts val="0"/>
              </a:spcAft>
              <a:buSzPts val="1400"/>
              <a:buChar char="○"/>
            </a:pPr>
            <a:r>
              <a:rPr lang="en" sz="1400"/>
              <a:t>Social capital</a:t>
            </a:r>
          </a:p>
          <a:p>
            <a:pPr marL="914400" lvl="1" indent="-317500" rtl="0">
              <a:spcBef>
                <a:spcPts val="0"/>
              </a:spcBef>
              <a:spcAft>
                <a:spcPts val="0"/>
              </a:spcAft>
              <a:buSzPts val="1400"/>
              <a:buChar char="○"/>
            </a:pPr>
            <a:r>
              <a:rPr lang="en" sz="1400"/>
              <a:t>Increased student patronage of Easton Business</a:t>
            </a:r>
          </a:p>
          <a:p>
            <a:pPr marL="914400" lvl="1" indent="-317500" rtl="0">
              <a:spcBef>
                <a:spcPts val="0"/>
              </a:spcBef>
              <a:buSzPts val="1400"/>
              <a:buChar char="○"/>
            </a:pPr>
            <a:r>
              <a:rPr lang="en" sz="1400"/>
              <a:t>Beautifying Easton</a:t>
            </a:r>
          </a:p>
          <a:p>
            <a:pPr marL="0" lvl="0" indent="0" algn="ctr" rtl="0">
              <a:spcBef>
                <a:spcPts val="0"/>
              </a:spcBef>
              <a:buNone/>
            </a:pPr>
            <a:endParaRPr/>
          </a:p>
        </p:txBody>
      </p:sp>
      <p:sp>
        <p:nvSpPr>
          <p:cNvPr id="150" name="Shape 150"/>
          <p:cNvSpPr txBox="1">
            <a:spLocks noGrp="1"/>
          </p:cNvSpPr>
          <p:nvPr>
            <p:ph type="body" idx="4294967295"/>
          </p:nvPr>
        </p:nvSpPr>
        <p:spPr>
          <a:xfrm>
            <a:off x="4937375" y="1425775"/>
            <a:ext cx="3975600" cy="2130300"/>
          </a:xfrm>
          <a:prstGeom prst="rect">
            <a:avLst/>
          </a:prstGeom>
        </p:spPr>
        <p:txBody>
          <a:bodyPr wrap="square" lIns="91425" tIns="91425" rIns="91425" bIns="91425" anchor="t" anchorCtr="0">
            <a:noAutofit/>
          </a:bodyPr>
          <a:lstStyle/>
          <a:p>
            <a:pPr marL="457200" lvl="0" indent="-317500" rtl="0">
              <a:lnSpc>
                <a:spcPct val="200000"/>
              </a:lnSpc>
              <a:spcBef>
                <a:spcPts val="0"/>
              </a:spcBef>
              <a:spcAft>
                <a:spcPts val="0"/>
              </a:spcAft>
              <a:buSzPts val="1400"/>
              <a:buFont typeface="Roboto"/>
              <a:buChar char="●"/>
            </a:pPr>
            <a:r>
              <a:rPr lang="en" sz="1400">
                <a:latin typeface="Roboto"/>
                <a:ea typeface="Roboto"/>
                <a:cs typeface="Roboto"/>
                <a:sym typeface="Roboto"/>
              </a:rPr>
              <a:t>Materials</a:t>
            </a:r>
          </a:p>
          <a:p>
            <a:pPr marL="457200" lvl="0" indent="-317500" rtl="0">
              <a:lnSpc>
                <a:spcPct val="200000"/>
              </a:lnSpc>
              <a:spcBef>
                <a:spcPts val="0"/>
              </a:spcBef>
              <a:spcAft>
                <a:spcPts val="0"/>
              </a:spcAft>
              <a:buSzPts val="1400"/>
              <a:buFont typeface="Roboto"/>
              <a:buChar char="●"/>
            </a:pPr>
            <a:r>
              <a:rPr lang="en" sz="1400">
                <a:latin typeface="Roboto"/>
                <a:ea typeface="Roboto"/>
                <a:cs typeface="Roboto"/>
                <a:sym typeface="Roboto"/>
              </a:rPr>
              <a:t>Labor</a:t>
            </a:r>
          </a:p>
          <a:p>
            <a:pPr marL="457200" lvl="0" indent="-317500" rtl="0">
              <a:lnSpc>
                <a:spcPct val="200000"/>
              </a:lnSpc>
              <a:spcBef>
                <a:spcPts val="0"/>
              </a:spcBef>
              <a:spcAft>
                <a:spcPts val="0"/>
              </a:spcAft>
              <a:buSzPts val="1400"/>
              <a:buFont typeface="Roboto"/>
              <a:buChar char="●"/>
            </a:pPr>
            <a:r>
              <a:rPr lang="en" sz="1400">
                <a:latin typeface="Roboto"/>
                <a:ea typeface="Roboto"/>
                <a:cs typeface="Roboto"/>
                <a:sym typeface="Roboto"/>
              </a:rPr>
              <a:t>Maintenance</a:t>
            </a:r>
          </a:p>
          <a:p>
            <a:pPr marL="457200" lvl="0" indent="-317500" rtl="0">
              <a:lnSpc>
                <a:spcPct val="200000"/>
              </a:lnSpc>
              <a:spcBef>
                <a:spcPts val="0"/>
              </a:spcBef>
              <a:spcAft>
                <a:spcPts val="0"/>
              </a:spcAft>
              <a:buSzPts val="1400"/>
              <a:buFont typeface="Roboto"/>
              <a:buChar char="●"/>
            </a:pPr>
            <a:r>
              <a:rPr lang="en" sz="1400">
                <a:latin typeface="Roboto"/>
                <a:ea typeface="Roboto"/>
                <a:cs typeface="Roboto"/>
                <a:sym typeface="Roboto"/>
              </a:rPr>
              <a:t>Consultation </a:t>
            </a:r>
          </a:p>
          <a:p>
            <a:pPr marL="457200" lvl="0" indent="-317500" rtl="0">
              <a:lnSpc>
                <a:spcPct val="200000"/>
              </a:lnSpc>
              <a:spcBef>
                <a:spcPts val="0"/>
              </a:spcBef>
              <a:buSzPts val="1400"/>
              <a:buFont typeface="Roboto"/>
              <a:buChar char="●"/>
            </a:pPr>
            <a:r>
              <a:rPr lang="en" sz="1400">
                <a:latin typeface="Roboto"/>
                <a:ea typeface="Roboto"/>
                <a:cs typeface="Roboto"/>
                <a:sym typeface="Roboto"/>
              </a:rPr>
              <a:t>Geotechnical Analysis</a:t>
            </a:r>
          </a:p>
          <a:p>
            <a:pPr marL="0" lvl="0" indent="0" algn="ctr" rtl="0">
              <a:spcBef>
                <a:spcPts val="0"/>
              </a:spcBef>
              <a:buNone/>
            </a:pPr>
            <a:endParaRPr>
              <a:solidFill>
                <a:srgbClr val="434343"/>
              </a:solidFill>
              <a:latin typeface="Roboto"/>
              <a:ea typeface="Roboto"/>
              <a:cs typeface="Roboto"/>
              <a:sym typeface="Roboto"/>
            </a:endParaRPr>
          </a:p>
        </p:txBody>
      </p:sp>
      <p:pic>
        <p:nvPicPr>
          <p:cNvPr id="151" name="Shape 151"/>
          <p:cNvPicPr preferRelativeResize="0"/>
          <p:nvPr/>
        </p:nvPicPr>
        <p:blipFill>
          <a:blip r:embed="rId3">
            <a:alphaModFix/>
          </a:blip>
          <a:stretch>
            <a:fillRect/>
          </a:stretch>
        </p:blipFill>
        <p:spPr>
          <a:xfrm>
            <a:off x="757300" y="3159650"/>
            <a:ext cx="3390097" cy="1855325"/>
          </a:xfrm>
          <a:prstGeom prst="rect">
            <a:avLst/>
          </a:prstGeom>
          <a:noFill/>
          <a:ln>
            <a:noFill/>
          </a:ln>
        </p:spPr>
      </p:pic>
    </p:spTree>
  </p:cSld>
  <p:clrMapOvr>
    <a:masterClrMapping/>
  </p:clrMapOvr>
  <p:transition spd="slow">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70825" y="1557550"/>
            <a:ext cx="8122500" cy="1512000"/>
          </a:xfrm>
          <a:prstGeom prst="rect">
            <a:avLst/>
          </a:prstGeom>
        </p:spPr>
        <p:txBody>
          <a:bodyPr wrap="square" lIns="91425" tIns="91425" rIns="91425" bIns="91425" anchor="b" anchorCtr="0">
            <a:noAutofit/>
          </a:bodyPr>
          <a:lstStyle/>
          <a:p>
            <a:pPr marL="0" lvl="0" indent="0" rtl="0">
              <a:spcBef>
                <a:spcPts val="0"/>
              </a:spcBef>
              <a:buNone/>
            </a:pPr>
            <a:r>
              <a:rPr lang="en" sz="7200"/>
              <a:t>Visualizing the Bridge</a:t>
            </a:r>
          </a:p>
        </p:txBody>
      </p:sp>
    </p:spTree>
  </p:cSld>
  <p:clrMapOvr>
    <a:masterClrMapping/>
  </p:clrMapOvr>
  <p:transition spd="slow">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230950"/>
            <a:ext cx="8520600" cy="733500"/>
          </a:xfrm>
          <a:prstGeom prst="rect">
            <a:avLst/>
          </a:prstGeom>
        </p:spPr>
        <p:txBody>
          <a:bodyPr wrap="square" lIns="91425" tIns="91425" rIns="91425" bIns="91425" anchor="t" anchorCtr="0">
            <a:noAutofit/>
          </a:bodyPr>
          <a:lstStyle/>
          <a:p>
            <a:pPr marL="0" lvl="0" indent="0">
              <a:spcBef>
                <a:spcPts val="0"/>
              </a:spcBef>
              <a:buNone/>
            </a:pPr>
            <a:r>
              <a:rPr lang="en"/>
              <a:t>The Space</a:t>
            </a:r>
          </a:p>
        </p:txBody>
      </p:sp>
      <p:pic>
        <p:nvPicPr>
          <p:cNvPr id="162" name="Shape 162"/>
          <p:cNvPicPr preferRelativeResize="0"/>
          <p:nvPr/>
        </p:nvPicPr>
        <p:blipFill>
          <a:blip r:embed="rId3">
            <a:alphaModFix/>
          </a:blip>
          <a:stretch>
            <a:fillRect/>
          </a:stretch>
        </p:blipFill>
        <p:spPr>
          <a:xfrm>
            <a:off x="682988" y="1001725"/>
            <a:ext cx="7778019" cy="3874251"/>
          </a:xfrm>
          <a:prstGeom prst="rect">
            <a:avLst/>
          </a:prstGeom>
          <a:noFill/>
          <a:ln w="28575" cap="flat" cmpd="sng">
            <a:solidFill>
              <a:schemeClr val="dk2"/>
            </a:solidFill>
            <a:prstDash val="solid"/>
            <a:round/>
            <a:headEnd type="none" w="med" len="med"/>
            <a:tailEnd type="none" w="med" len="med"/>
          </a:ln>
        </p:spPr>
      </p:pic>
      <p:sp>
        <p:nvSpPr>
          <p:cNvPr id="163" name="Shape 163"/>
          <p:cNvSpPr txBox="1"/>
          <p:nvPr/>
        </p:nvSpPr>
        <p:spPr>
          <a:xfrm>
            <a:off x="5779900" y="924125"/>
            <a:ext cx="906600" cy="4707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solidFill>
                  <a:srgbClr val="980000"/>
                </a:solidFill>
              </a:rPr>
              <a:t>Lafayette Public Safety</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295900" y="143900"/>
            <a:ext cx="8520600" cy="733500"/>
          </a:xfrm>
          <a:prstGeom prst="rect">
            <a:avLst/>
          </a:prstGeom>
        </p:spPr>
        <p:txBody>
          <a:bodyPr wrap="square" lIns="91425" tIns="91425" rIns="91425" bIns="91425" anchor="t" anchorCtr="0">
            <a:noAutofit/>
          </a:bodyPr>
          <a:lstStyle/>
          <a:p>
            <a:pPr marL="0" lvl="0" indent="0">
              <a:spcBef>
                <a:spcPts val="0"/>
              </a:spcBef>
              <a:buNone/>
            </a:pPr>
            <a:r>
              <a:rPr lang="en" sz="3600">
                <a:solidFill>
                  <a:srgbClr val="FFFFFF"/>
                </a:solidFill>
                <a:latin typeface="Arial"/>
                <a:ea typeface="Arial"/>
                <a:cs typeface="Arial"/>
                <a:sym typeface="Arial"/>
              </a:rPr>
              <a:t>Materials</a:t>
            </a:r>
          </a:p>
        </p:txBody>
      </p:sp>
      <p:pic>
        <p:nvPicPr>
          <p:cNvPr id="169" name="Shape 169"/>
          <p:cNvPicPr preferRelativeResize="0"/>
          <p:nvPr/>
        </p:nvPicPr>
        <p:blipFill>
          <a:blip r:embed="rId3">
            <a:alphaModFix/>
          </a:blip>
          <a:stretch>
            <a:fillRect/>
          </a:stretch>
        </p:blipFill>
        <p:spPr>
          <a:xfrm>
            <a:off x="5930326" y="965650"/>
            <a:ext cx="3001423" cy="2253700"/>
          </a:xfrm>
          <a:prstGeom prst="rect">
            <a:avLst/>
          </a:prstGeom>
          <a:noFill/>
          <a:ln w="19050" cap="flat" cmpd="sng">
            <a:solidFill>
              <a:schemeClr val="dk2"/>
            </a:solidFill>
            <a:prstDash val="solid"/>
            <a:round/>
            <a:headEnd type="none" w="med" len="med"/>
            <a:tailEnd type="none" w="med" len="med"/>
          </a:ln>
        </p:spPr>
      </p:pic>
      <p:sp>
        <p:nvSpPr>
          <p:cNvPr id="170" name="Shape 170"/>
          <p:cNvSpPr txBox="1"/>
          <p:nvPr/>
        </p:nvSpPr>
        <p:spPr>
          <a:xfrm>
            <a:off x="3824975" y="2165550"/>
            <a:ext cx="2243100" cy="8109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800"/>
              <a:t>Glass-Reinforced Plastic </a:t>
            </a:r>
            <a:r>
              <a:rPr lang="en" sz="2400"/>
              <a:t>→ </a:t>
            </a:r>
          </a:p>
        </p:txBody>
      </p:sp>
      <p:sp>
        <p:nvSpPr>
          <p:cNvPr id="171" name="Shape 171"/>
          <p:cNvSpPr txBox="1"/>
          <p:nvPr/>
        </p:nvSpPr>
        <p:spPr>
          <a:xfrm>
            <a:off x="5930325" y="3801150"/>
            <a:ext cx="2380500" cy="9672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 sz="3000"/>
              <a:t>←</a:t>
            </a:r>
            <a:r>
              <a:rPr lang="en" sz="2400"/>
              <a:t> </a:t>
            </a:r>
            <a:r>
              <a:rPr lang="en" sz="1800"/>
              <a:t>Weathering Steel</a:t>
            </a:r>
          </a:p>
        </p:txBody>
      </p:sp>
      <p:pic>
        <p:nvPicPr>
          <p:cNvPr id="172" name="Shape 172"/>
          <p:cNvPicPr preferRelativeResize="0"/>
          <p:nvPr/>
        </p:nvPicPr>
        <p:blipFill>
          <a:blip r:embed="rId4">
            <a:alphaModFix/>
          </a:blip>
          <a:stretch>
            <a:fillRect/>
          </a:stretch>
        </p:blipFill>
        <p:spPr>
          <a:xfrm>
            <a:off x="411300" y="3307600"/>
            <a:ext cx="5755975" cy="1766425"/>
          </a:xfrm>
          <a:prstGeom prst="rect">
            <a:avLst/>
          </a:prstGeom>
          <a:noFill/>
          <a:ln w="19050" cap="flat" cmpd="sng">
            <a:solidFill>
              <a:srgbClr val="D9D9D9"/>
            </a:solidFill>
            <a:prstDash val="solid"/>
            <a:round/>
            <a:headEnd type="none" w="med" len="med"/>
            <a:tailEnd type="none" w="med" len="med"/>
          </a:ln>
        </p:spPr>
      </p:pic>
      <p:pic>
        <p:nvPicPr>
          <p:cNvPr id="173" name="Shape 173"/>
          <p:cNvPicPr preferRelativeResize="0"/>
          <p:nvPr/>
        </p:nvPicPr>
        <p:blipFill>
          <a:blip r:embed="rId5">
            <a:alphaModFix/>
          </a:blip>
          <a:stretch>
            <a:fillRect/>
          </a:stretch>
        </p:blipFill>
        <p:spPr>
          <a:xfrm>
            <a:off x="326750" y="965650"/>
            <a:ext cx="3388701" cy="2253700"/>
          </a:xfrm>
          <a:prstGeom prst="rect">
            <a:avLst/>
          </a:prstGeom>
          <a:noFill/>
          <a:ln w="19050" cap="flat" cmpd="sng">
            <a:solidFill>
              <a:srgbClr val="000000"/>
            </a:solidFill>
            <a:prstDash val="solid"/>
            <a:round/>
            <a:headEnd type="none" w="med" len="med"/>
            <a:tailEnd type="none" w="med" len="med"/>
          </a:ln>
        </p:spPr>
      </p:pic>
      <p:sp>
        <p:nvSpPr>
          <p:cNvPr id="174" name="Shape 174"/>
          <p:cNvSpPr txBox="1"/>
          <p:nvPr/>
        </p:nvSpPr>
        <p:spPr>
          <a:xfrm>
            <a:off x="3438038" y="1362013"/>
            <a:ext cx="1916400" cy="6237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a:t>← </a:t>
            </a:r>
            <a:r>
              <a:rPr lang="en" sz="1800"/>
              <a:t>Stone</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1000"/>
                                        <p:tgtEl>
                                          <p:spTgt spid="169"/>
                                        </p:tgtEl>
                                      </p:cBhvr>
                                    </p:animEffect>
                                  </p:childTnLst>
                                </p:cTn>
                              </p:par>
                              <p:par>
                                <p:cTn id="16" presetID="10" presetClass="entr" presetSubtype="0" fill="hold" nodeType="withEffect">
                                  <p:stCondLst>
                                    <p:cond delay="0"/>
                                  </p:stCondLst>
                                  <p:childTnLst>
                                    <p:set>
                                      <p:cBhvr>
                                        <p:cTn id="17" dur="1" fill="hold">
                                          <p:stCondLst>
                                            <p:cond delay="0"/>
                                          </p:stCondLst>
                                        </p:cTn>
                                        <p:tgtEl>
                                          <p:spTgt spid="170"/>
                                        </p:tgtEl>
                                        <p:attrNameLst>
                                          <p:attrName>style.visibility</p:attrName>
                                        </p:attrNameLst>
                                      </p:cBhvr>
                                      <p:to>
                                        <p:strVal val="visible"/>
                                      </p:to>
                                    </p:set>
                                    <p:animEffect transition="in" filter="fade">
                                      <p:cBhvr>
                                        <p:cTn id="18" dur="1000"/>
                                        <p:tgtEl>
                                          <p:spTgt spid="1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1000"/>
                                        <p:tgtEl>
                                          <p:spTgt spid="172"/>
                                        </p:tgtEl>
                                      </p:cBhvr>
                                    </p:animEffect>
                                  </p:childTnLst>
                                </p:cTn>
                              </p:par>
                              <p:par>
                                <p:cTn id="24" presetID="10" presetClass="entr" presetSubtype="0" fill="hold" nodeType="withEffect">
                                  <p:stCondLst>
                                    <p:cond delay="0"/>
                                  </p:stCondLst>
                                  <p:childTnLst>
                                    <p:set>
                                      <p:cBhvr>
                                        <p:cTn id="25" dur="1" fill="hold">
                                          <p:stCondLst>
                                            <p:cond delay="0"/>
                                          </p:stCondLst>
                                        </p:cTn>
                                        <p:tgtEl>
                                          <p:spTgt spid="171"/>
                                        </p:tgtEl>
                                        <p:attrNameLst>
                                          <p:attrName>style.visibility</p:attrName>
                                        </p:attrNameLst>
                                      </p:cBhvr>
                                      <p:to>
                                        <p:strVal val="visible"/>
                                      </p:to>
                                    </p:set>
                                    <p:animEffect transition="in" filter="fade">
                                      <p:cBhvr>
                                        <p:cTn id="26"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r="15725"/>
          <a:stretch/>
        </p:blipFill>
        <p:spPr>
          <a:xfrm>
            <a:off x="224550" y="3104925"/>
            <a:ext cx="3021425" cy="1605275"/>
          </a:xfrm>
          <a:prstGeom prst="rect">
            <a:avLst/>
          </a:prstGeom>
          <a:noFill/>
          <a:ln w="19050" cap="flat" cmpd="sng">
            <a:solidFill>
              <a:srgbClr val="000000"/>
            </a:solidFill>
            <a:prstDash val="solid"/>
            <a:round/>
            <a:headEnd type="none" w="med" len="med"/>
            <a:tailEnd type="none" w="med" len="med"/>
          </a:ln>
        </p:spPr>
      </p:pic>
      <p:pic>
        <p:nvPicPr>
          <p:cNvPr id="180" name="Shape 180"/>
          <p:cNvPicPr preferRelativeResize="0"/>
          <p:nvPr/>
        </p:nvPicPr>
        <p:blipFill>
          <a:blip r:embed="rId4">
            <a:alphaModFix/>
          </a:blip>
          <a:stretch>
            <a:fillRect/>
          </a:stretch>
        </p:blipFill>
        <p:spPr>
          <a:xfrm>
            <a:off x="224550" y="1540264"/>
            <a:ext cx="2355400" cy="1564649"/>
          </a:xfrm>
          <a:prstGeom prst="rect">
            <a:avLst/>
          </a:prstGeom>
          <a:noFill/>
          <a:ln w="19050" cap="flat" cmpd="sng">
            <a:solidFill>
              <a:srgbClr val="000000"/>
            </a:solidFill>
            <a:prstDash val="solid"/>
            <a:round/>
            <a:headEnd type="none" w="med" len="med"/>
            <a:tailEnd type="none" w="med" len="med"/>
          </a:ln>
        </p:spPr>
      </p:pic>
      <p:pic>
        <p:nvPicPr>
          <p:cNvPr id="181" name="Shape 181"/>
          <p:cNvPicPr preferRelativeResize="0"/>
          <p:nvPr/>
        </p:nvPicPr>
        <p:blipFill rotWithShape="1">
          <a:blip r:embed="rId5">
            <a:alphaModFix/>
          </a:blip>
          <a:srcRect l="3532" t="4999" r="3009" b="4428"/>
          <a:stretch/>
        </p:blipFill>
        <p:spPr>
          <a:xfrm>
            <a:off x="2579950" y="1540275"/>
            <a:ext cx="2439558" cy="1564650"/>
          </a:xfrm>
          <a:prstGeom prst="rect">
            <a:avLst/>
          </a:prstGeom>
          <a:noFill/>
          <a:ln w="19050" cap="flat" cmpd="sng">
            <a:solidFill>
              <a:srgbClr val="000000"/>
            </a:solidFill>
            <a:prstDash val="solid"/>
            <a:round/>
            <a:headEnd type="none" w="med" len="med"/>
            <a:tailEnd type="none" w="med" len="med"/>
          </a:ln>
        </p:spPr>
      </p:pic>
      <p:sp>
        <p:nvSpPr>
          <p:cNvPr id="182" name="Shape 182"/>
          <p:cNvSpPr txBox="1">
            <a:spLocks noGrp="1"/>
          </p:cNvSpPr>
          <p:nvPr>
            <p:ph type="title"/>
          </p:nvPr>
        </p:nvSpPr>
        <p:spPr>
          <a:xfrm>
            <a:off x="311725" y="500925"/>
            <a:ext cx="8520600" cy="623700"/>
          </a:xfrm>
          <a:prstGeom prst="rect">
            <a:avLst/>
          </a:prstGeom>
        </p:spPr>
        <p:txBody>
          <a:bodyPr wrap="square" lIns="91425" tIns="91425" rIns="91425" bIns="91425" anchor="t" anchorCtr="0">
            <a:noAutofit/>
          </a:bodyPr>
          <a:lstStyle/>
          <a:p>
            <a:pPr marL="0" lvl="0" indent="0">
              <a:spcBef>
                <a:spcPts val="0"/>
              </a:spcBef>
              <a:buNone/>
            </a:pPr>
            <a:r>
              <a:rPr lang="en"/>
              <a:t>What Might This Bridge Look Like?</a:t>
            </a:r>
          </a:p>
        </p:txBody>
      </p:sp>
      <p:pic>
        <p:nvPicPr>
          <p:cNvPr id="183" name="Shape 183"/>
          <p:cNvPicPr preferRelativeResize="0"/>
          <p:nvPr/>
        </p:nvPicPr>
        <p:blipFill>
          <a:blip r:embed="rId6">
            <a:alphaModFix/>
          </a:blip>
          <a:stretch>
            <a:fillRect/>
          </a:stretch>
        </p:blipFill>
        <p:spPr>
          <a:xfrm>
            <a:off x="5634825" y="1540275"/>
            <a:ext cx="3426797" cy="3100800"/>
          </a:xfrm>
          <a:prstGeom prst="rect">
            <a:avLst/>
          </a:prstGeom>
          <a:noFill/>
          <a:ln w="19050" cap="flat" cmpd="sng">
            <a:solidFill>
              <a:schemeClr val="dk2"/>
            </a:solidFill>
            <a:prstDash val="solid"/>
            <a:round/>
            <a:headEnd type="none" w="med" len="med"/>
            <a:tailEnd type="none" w="med" len="med"/>
          </a:ln>
        </p:spPr>
      </p:pic>
      <p:pic>
        <p:nvPicPr>
          <p:cNvPr id="184" name="Shape 184" descr="Image result for center circle easton"/>
          <p:cNvPicPr preferRelativeResize="0"/>
          <p:nvPr/>
        </p:nvPicPr>
        <p:blipFill>
          <a:blip r:embed="rId7">
            <a:alphaModFix/>
          </a:blip>
          <a:stretch>
            <a:fillRect/>
          </a:stretch>
        </p:blipFill>
        <p:spPr>
          <a:xfrm>
            <a:off x="3245975" y="3104925"/>
            <a:ext cx="1773526" cy="1605276"/>
          </a:xfrm>
          <a:prstGeom prst="rect">
            <a:avLst/>
          </a:prstGeom>
          <a:noFill/>
          <a:ln w="19050" cap="flat" cmpd="sng">
            <a:solidFill>
              <a:srgbClr val="000000"/>
            </a:solidFill>
            <a:prstDash val="solid"/>
            <a:round/>
            <a:headEnd type="none" w="med" len="med"/>
            <a:tailEnd type="none" w="med" len="med"/>
          </a:ln>
        </p:spPr>
      </p:pic>
      <p:pic>
        <p:nvPicPr>
          <p:cNvPr id="185" name="Shape 185"/>
          <p:cNvPicPr preferRelativeResize="0"/>
          <p:nvPr/>
        </p:nvPicPr>
        <p:blipFill>
          <a:blip r:embed="rId8">
            <a:alphaModFix/>
          </a:blip>
          <a:stretch>
            <a:fillRect/>
          </a:stretch>
        </p:blipFill>
        <p:spPr>
          <a:xfrm>
            <a:off x="6124231" y="3104925"/>
            <a:ext cx="2447981" cy="891800"/>
          </a:xfrm>
          <a:prstGeom prst="rect">
            <a:avLst/>
          </a:prstGeom>
          <a:noFill/>
          <a:ln>
            <a:noFill/>
          </a:ln>
        </p:spPr>
      </p:pic>
      <p:sp>
        <p:nvSpPr>
          <p:cNvPr id="186" name="Shape 186"/>
          <p:cNvSpPr txBox="1"/>
          <p:nvPr/>
        </p:nvSpPr>
        <p:spPr>
          <a:xfrm>
            <a:off x="6441925" y="3104925"/>
            <a:ext cx="1044600" cy="623700"/>
          </a:xfrm>
          <a:prstGeom prst="rect">
            <a:avLst/>
          </a:prstGeom>
          <a:solidFill>
            <a:srgbClr val="000000"/>
          </a:solidFill>
          <a:ln>
            <a:noFill/>
          </a:ln>
        </p:spPr>
        <p:txBody>
          <a:bodyPr wrap="square" lIns="91425" tIns="91425" rIns="91425" bIns="91425" anchor="t" anchorCtr="0">
            <a:noAutofit/>
          </a:bodyPr>
          <a:lstStyle/>
          <a:p>
            <a:pPr marL="0" lvl="0" indent="0" rtl="0">
              <a:spcBef>
                <a:spcPts val="0"/>
              </a:spcBef>
              <a:buNone/>
            </a:pPr>
            <a:r>
              <a:rPr lang="en" sz="3000">
                <a:solidFill>
                  <a:srgbClr val="FFFFFF"/>
                </a:solidFill>
                <a:latin typeface="Merriweather"/>
                <a:ea typeface="Merriweather"/>
                <a:cs typeface="Merriweather"/>
                <a:sym typeface="Merriweather"/>
              </a:rPr>
              <a:t>?</a:t>
            </a:r>
            <a:r>
              <a:rPr lang="en" sz="2800">
                <a:solidFill>
                  <a:srgbClr val="FFFFFF"/>
                </a:solidFill>
                <a:latin typeface="Merriweather"/>
                <a:ea typeface="Merriweather"/>
                <a:cs typeface="Merriweather"/>
                <a:sym typeface="Merriweather"/>
              </a:rPr>
              <a:t>?</a:t>
            </a:r>
            <a:r>
              <a:rPr lang="en" sz="2600">
                <a:solidFill>
                  <a:srgbClr val="FFFFFF"/>
                </a:solidFill>
                <a:latin typeface="Merriweather"/>
                <a:ea typeface="Merriweather"/>
                <a:cs typeface="Merriweather"/>
                <a:sym typeface="Merriweather"/>
              </a:rPr>
              <a:t>?</a:t>
            </a:r>
            <a:r>
              <a:rPr lang="en" sz="2400">
                <a:solidFill>
                  <a:srgbClr val="FFFFFF"/>
                </a:solidFill>
                <a:latin typeface="Merriweather"/>
                <a:ea typeface="Merriweather"/>
                <a:cs typeface="Merriweather"/>
                <a:sym typeface="Merriweather"/>
              </a:rPr>
              <a:t>?</a:t>
            </a:r>
            <a:r>
              <a:rPr lang="en" sz="2200">
                <a:solidFill>
                  <a:srgbClr val="FFFFFF"/>
                </a:solidFill>
                <a:latin typeface="Merriweather"/>
                <a:ea typeface="Merriweather"/>
                <a:cs typeface="Merriweather"/>
                <a:sym typeface="Merriweather"/>
              </a:rPr>
              <a:t>?</a:t>
            </a:r>
          </a:p>
          <a:p>
            <a:pPr marL="0" lvl="0" indent="0" rtl="0">
              <a:spcBef>
                <a:spcPts val="0"/>
              </a:spcBef>
              <a:buNone/>
            </a:pPr>
            <a:r>
              <a:rPr lang="en"/>
              <a:t>??</a:t>
            </a:r>
          </a:p>
        </p:txBody>
      </p:sp>
      <p:sp>
        <p:nvSpPr>
          <p:cNvPr id="187" name="Shape 187"/>
          <p:cNvSpPr/>
          <p:nvPr/>
        </p:nvSpPr>
        <p:spPr>
          <a:xfrm>
            <a:off x="5055450" y="3024975"/>
            <a:ext cx="732000" cy="623700"/>
          </a:xfrm>
          <a:prstGeom prst="rightArrow">
            <a:avLst>
              <a:gd name="adj1" fmla="val 50000"/>
              <a:gd name="adj2" fmla="val 50000"/>
            </a:avLst>
          </a:prstGeom>
          <a:solidFill>
            <a:schemeClr val="lt2"/>
          </a:solidFill>
          <a:ln w="3810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Tree>
  </p:cSld>
  <p:clrMapOvr>
    <a:masterClrMapping/>
  </p:clrMapOvr>
  <p:transition spd="slow">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273950" y="178375"/>
            <a:ext cx="3706500" cy="2508900"/>
          </a:xfrm>
          <a:prstGeom prst="rect">
            <a:avLst/>
          </a:prstGeom>
        </p:spPr>
        <p:txBody>
          <a:bodyPr wrap="square" lIns="91425" tIns="91425" rIns="91425" bIns="91425" anchor="t" anchorCtr="0">
            <a:noAutofit/>
          </a:bodyPr>
          <a:lstStyle/>
          <a:p>
            <a:pPr marL="0" lvl="0" indent="0">
              <a:spcBef>
                <a:spcPts val="0"/>
              </a:spcBef>
              <a:buNone/>
            </a:pPr>
            <a:r>
              <a:rPr lang="en"/>
              <a:t>Inspirations</a:t>
            </a:r>
          </a:p>
        </p:txBody>
      </p:sp>
      <p:pic>
        <p:nvPicPr>
          <p:cNvPr id="193" name="Shape 193" descr="Bespoke sculptural footbridge, Staveley, Lake District"/>
          <p:cNvPicPr preferRelativeResize="0"/>
          <p:nvPr/>
        </p:nvPicPr>
        <p:blipFill>
          <a:blip r:embed="rId3">
            <a:alphaModFix/>
          </a:blip>
          <a:stretch>
            <a:fillRect/>
          </a:stretch>
        </p:blipFill>
        <p:spPr>
          <a:xfrm>
            <a:off x="4988950" y="2344350"/>
            <a:ext cx="3426025" cy="2508900"/>
          </a:xfrm>
          <a:prstGeom prst="rect">
            <a:avLst/>
          </a:prstGeom>
          <a:noFill/>
          <a:ln w="28575" cap="flat" cmpd="sng">
            <a:solidFill>
              <a:srgbClr val="000000"/>
            </a:solidFill>
            <a:prstDash val="solid"/>
            <a:round/>
            <a:headEnd type="none" w="med" len="med"/>
            <a:tailEnd type="none" w="med" len="med"/>
          </a:ln>
        </p:spPr>
      </p:pic>
      <p:sp>
        <p:nvSpPr>
          <p:cNvPr id="194" name="Shape 194"/>
          <p:cNvSpPr txBox="1"/>
          <p:nvPr/>
        </p:nvSpPr>
        <p:spPr>
          <a:xfrm>
            <a:off x="6193725" y="4506875"/>
            <a:ext cx="2327100" cy="3837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rtl="0">
              <a:spcBef>
                <a:spcPts val="0"/>
              </a:spcBef>
              <a:buNone/>
            </a:pPr>
            <a:r>
              <a:rPr lang="en" sz="1200"/>
              <a:t>Lake District National Park, UK</a:t>
            </a:r>
          </a:p>
        </p:txBody>
      </p:sp>
      <p:pic>
        <p:nvPicPr>
          <p:cNvPr id="195" name="Shape 195" descr="bamboo                                                                                                                                                      More"/>
          <p:cNvPicPr preferRelativeResize="0"/>
          <p:nvPr/>
        </p:nvPicPr>
        <p:blipFill>
          <a:blip r:embed="rId4">
            <a:alphaModFix/>
          </a:blip>
          <a:stretch>
            <a:fillRect/>
          </a:stretch>
        </p:blipFill>
        <p:spPr>
          <a:xfrm>
            <a:off x="328250" y="858275"/>
            <a:ext cx="2858625" cy="3648600"/>
          </a:xfrm>
          <a:prstGeom prst="rect">
            <a:avLst/>
          </a:prstGeom>
          <a:noFill/>
          <a:ln w="28575" cap="flat" cmpd="sng">
            <a:solidFill>
              <a:srgbClr val="000000"/>
            </a:solidFill>
            <a:prstDash val="solid"/>
            <a:round/>
            <a:headEnd type="none" w="med" len="med"/>
            <a:tailEnd type="none" w="med" len="med"/>
          </a:ln>
        </p:spPr>
      </p:pic>
      <p:sp>
        <p:nvSpPr>
          <p:cNvPr id="196" name="Shape 196"/>
          <p:cNvSpPr txBox="1"/>
          <p:nvPr/>
        </p:nvSpPr>
        <p:spPr>
          <a:xfrm>
            <a:off x="956410" y="4627275"/>
            <a:ext cx="1602300" cy="3837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Kyoto, Japan</a:t>
            </a:r>
          </a:p>
        </p:txBody>
      </p:sp>
      <p:pic>
        <p:nvPicPr>
          <p:cNvPr id="197" name="Shape 197" descr="Image result for irene hixon whitney bridge"/>
          <p:cNvPicPr preferRelativeResize="0"/>
          <p:nvPr/>
        </p:nvPicPr>
        <p:blipFill rotWithShape="1">
          <a:blip r:embed="rId5">
            <a:alphaModFix/>
          </a:blip>
          <a:srcRect r="8609" b="4843"/>
          <a:stretch/>
        </p:blipFill>
        <p:spPr>
          <a:xfrm>
            <a:off x="4988950" y="108625"/>
            <a:ext cx="3426026" cy="2121050"/>
          </a:xfrm>
          <a:prstGeom prst="rect">
            <a:avLst/>
          </a:prstGeom>
          <a:noFill/>
          <a:ln w="19050" cap="flat" cmpd="sng">
            <a:solidFill>
              <a:srgbClr val="000000"/>
            </a:solidFill>
            <a:prstDash val="solid"/>
            <a:round/>
            <a:headEnd type="none" w="med" len="med"/>
            <a:tailEnd type="none" w="med" len="med"/>
          </a:ln>
        </p:spPr>
      </p:pic>
      <p:sp>
        <p:nvSpPr>
          <p:cNvPr id="198" name="Shape 198"/>
          <p:cNvSpPr txBox="1"/>
          <p:nvPr/>
        </p:nvSpPr>
        <p:spPr>
          <a:xfrm>
            <a:off x="4744013" y="178375"/>
            <a:ext cx="3915900" cy="3837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rtl="0">
              <a:spcBef>
                <a:spcPts val="0"/>
              </a:spcBef>
              <a:buNone/>
            </a:pPr>
            <a:r>
              <a:rPr lang="en" sz="1200"/>
              <a:t>Irene Hixon Whitney Bridge: Minneapolis, Minnesota</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11700" y="500925"/>
            <a:ext cx="8520600" cy="623700"/>
          </a:xfrm>
          <a:prstGeom prst="rect">
            <a:avLst/>
          </a:prstGeom>
        </p:spPr>
        <p:txBody>
          <a:bodyPr wrap="square" lIns="91425" tIns="91425" rIns="91425" bIns="91425" anchor="t" anchorCtr="0">
            <a:noAutofit/>
          </a:bodyPr>
          <a:lstStyle/>
          <a:p>
            <a:pPr marL="0" lvl="0" indent="0">
              <a:spcBef>
                <a:spcPts val="0"/>
              </a:spcBef>
              <a:buNone/>
            </a:pPr>
            <a:r>
              <a:rPr lang="en"/>
              <a:t>Next Steps </a:t>
            </a:r>
          </a:p>
        </p:txBody>
      </p:sp>
      <p:sp>
        <p:nvSpPr>
          <p:cNvPr id="204" name="Shape 204"/>
          <p:cNvSpPr txBox="1"/>
          <p:nvPr/>
        </p:nvSpPr>
        <p:spPr>
          <a:xfrm>
            <a:off x="402150" y="1592300"/>
            <a:ext cx="8339700" cy="3058500"/>
          </a:xfrm>
          <a:prstGeom prst="rect">
            <a:avLst/>
          </a:prstGeom>
          <a:noFill/>
          <a:ln>
            <a:noFill/>
          </a:ln>
        </p:spPr>
        <p:txBody>
          <a:bodyPr wrap="square" lIns="91425" tIns="91425" rIns="91425" bIns="91425" anchor="t" anchorCtr="0">
            <a:noAutofit/>
          </a:bodyPr>
          <a:lstStyle/>
          <a:p>
            <a:pPr marL="457200" lvl="0" indent="-317500" rtl="0">
              <a:spcBef>
                <a:spcPts val="0"/>
              </a:spcBef>
              <a:buSzPts val="1400"/>
              <a:buChar char="●"/>
            </a:pPr>
            <a:r>
              <a:rPr lang="en"/>
              <a:t>Involve local artists</a:t>
            </a:r>
          </a:p>
          <a:p>
            <a:pPr marL="0" lvl="0" indent="0" rtl="0">
              <a:spcBef>
                <a:spcPts val="0"/>
              </a:spcBef>
              <a:buNone/>
            </a:pPr>
            <a:endParaRPr/>
          </a:p>
          <a:p>
            <a:pPr marL="457200" lvl="0" indent="-317500" rtl="0">
              <a:spcBef>
                <a:spcPts val="0"/>
              </a:spcBef>
              <a:buSzPts val="1400"/>
              <a:buChar char="●"/>
            </a:pPr>
            <a:r>
              <a:rPr lang="en"/>
              <a:t>Gather community input</a:t>
            </a:r>
          </a:p>
          <a:p>
            <a:pPr marL="0" lvl="0" indent="0" rtl="0">
              <a:spcBef>
                <a:spcPts val="0"/>
              </a:spcBef>
              <a:buNone/>
            </a:pPr>
            <a:endParaRPr/>
          </a:p>
          <a:p>
            <a:pPr marL="457200" lvl="0" indent="-317500" rtl="0">
              <a:spcBef>
                <a:spcPts val="0"/>
              </a:spcBef>
              <a:buSzPts val="1400"/>
              <a:buChar char="●"/>
            </a:pPr>
            <a:r>
              <a:rPr lang="en"/>
              <a:t>Develop design &amp; choose materials</a:t>
            </a:r>
          </a:p>
          <a:p>
            <a:pPr marL="0" lvl="0" indent="0" rtl="0">
              <a:spcBef>
                <a:spcPts val="0"/>
              </a:spcBef>
              <a:buNone/>
            </a:pPr>
            <a:endParaRPr/>
          </a:p>
          <a:p>
            <a:pPr marL="457200" lvl="0" indent="-317500" rtl="0">
              <a:spcBef>
                <a:spcPts val="0"/>
              </a:spcBef>
              <a:buSzPts val="1400"/>
              <a:buChar char="●"/>
            </a:pPr>
            <a:r>
              <a:rPr lang="en"/>
              <a:t>Acquire funding</a:t>
            </a:r>
          </a:p>
          <a:p>
            <a:pPr marL="0" lvl="0" indent="0" rtl="0">
              <a:spcBef>
                <a:spcPts val="0"/>
              </a:spcBef>
              <a:buNone/>
            </a:pPr>
            <a:endParaRPr/>
          </a:p>
          <a:p>
            <a:pPr marL="457200" lvl="0" indent="-317500" rtl="0">
              <a:spcBef>
                <a:spcPts val="0"/>
              </a:spcBef>
              <a:buSzPts val="1400"/>
              <a:buChar char="●"/>
            </a:pPr>
            <a:r>
              <a:rPr lang="en"/>
              <a:t>Permit Applications </a:t>
            </a:r>
          </a:p>
          <a:p>
            <a:pPr marL="0" lvl="0" indent="0" rtl="0">
              <a:spcBef>
                <a:spcPts val="0"/>
              </a:spcBef>
              <a:buNone/>
            </a:pPr>
            <a:endParaRPr/>
          </a:p>
          <a:p>
            <a:pPr marL="457200" lvl="0" indent="-317500" rtl="0">
              <a:spcBef>
                <a:spcPts val="0"/>
              </a:spcBef>
              <a:buSzPts val="1400"/>
              <a:buChar char="●"/>
            </a:pPr>
            <a:r>
              <a:rPr lang="en"/>
              <a:t>Finding manufacturer &amp; builder</a:t>
            </a:r>
          </a:p>
          <a:p>
            <a:pPr marL="0" lvl="0" indent="0" rtl="0">
              <a:spcBef>
                <a:spcPts val="0"/>
              </a:spcBef>
              <a:buNone/>
            </a:pPr>
            <a:endParaRPr/>
          </a:p>
          <a:p>
            <a:pPr marL="0" lvl="0" indent="0">
              <a:spcBef>
                <a:spcPts val="0"/>
              </a:spcBef>
              <a:buNone/>
            </a:pPr>
            <a:endParaRPr/>
          </a:p>
        </p:txBody>
      </p:sp>
      <p:pic>
        <p:nvPicPr>
          <p:cNvPr id="205" name="Shape 205" descr="Image result for checklist clipart"/>
          <p:cNvPicPr preferRelativeResize="0"/>
          <p:nvPr/>
        </p:nvPicPr>
        <p:blipFill>
          <a:blip r:embed="rId3">
            <a:alphaModFix/>
          </a:blip>
          <a:stretch>
            <a:fillRect/>
          </a:stretch>
        </p:blipFill>
        <p:spPr>
          <a:xfrm>
            <a:off x="5216650" y="1311650"/>
            <a:ext cx="2951150" cy="361980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pic>
        <p:nvPicPr>
          <p:cNvPr id="210" name="Shape 210" descr="mattarch.jpg"/>
          <p:cNvPicPr preferRelativeResize="0"/>
          <p:nvPr/>
        </p:nvPicPr>
        <p:blipFill>
          <a:blip r:embed="rId3">
            <a:alphaModFix/>
          </a:blip>
          <a:stretch>
            <a:fillRect/>
          </a:stretch>
        </p:blipFill>
        <p:spPr>
          <a:xfrm>
            <a:off x="1392629" y="0"/>
            <a:ext cx="6358737" cy="5143497"/>
          </a:xfrm>
          <a:prstGeom prst="rect">
            <a:avLst/>
          </a:prstGeom>
          <a:noFill/>
          <a:ln>
            <a:noFill/>
          </a:ln>
        </p:spPr>
      </p:pic>
      <p:sp>
        <p:nvSpPr>
          <p:cNvPr id="211" name="Shape 211"/>
          <p:cNvSpPr txBox="1"/>
          <p:nvPr/>
        </p:nvSpPr>
        <p:spPr>
          <a:xfrm>
            <a:off x="2489400" y="119325"/>
            <a:ext cx="4165200" cy="731100"/>
          </a:xfrm>
          <a:prstGeom prst="rect">
            <a:avLst/>
          </a:prstGeom>
          <a:solidFill>
            <a:srgbClr val="FFFFFF"/>
          </a:solidFill>
          <a:ln>
            <a:noFill/>
          </a:ln>
          <a:effectLst>
            <a:outerShdw blurRad="57150" dist="19050" dir="5400000" algn="bl" rotWithShape="0">
              <a:srgbClr val="000000">
                <a:alpha val="50000"/>
              </a:srgbClr>
            </a:outerShdw>
          </a:effectLst>
        </p:spPr>
        <p:txBody>
          <a:bodyPr wrap="square" lIns="91425" tIns="91425" rIns="91425" bIns="91425" anchor="t" anchorCtr="0">
            <a:noAutofit/>
          </a:bodyPr>
          <a:lstStyle/>
          <a:p>
            <a:pPr marL="0" lvl="0" indent="0" algn="ctr">
              <a:spcBef>
                <a:spcPts val="0"/>
              </a:spcBef>
              <a:buNone/>
            </a:pPr>
            <a:r>
              <a:rPr lang="en" sz="3600">
                <a:highlight>
                  <a:srgbClr val="FFFFFF"/>
                </a:highlight>
              </a:rPr>
              <a:t>Questions?</a:t>
            </a:r>
          </a:p>
        </p:txBody>
      </p:sp>
    </p:spTree>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137100"/>
            <a:ext cx="8520600" cy="733500"/>
          </a:xfrm>
          <a:prstGeom prst="rect">
            <a:avLst/>
          </a:prstGeom>
        </p:spPr>
        <p:txBody>
          <a:bodyPr wrap="square" lIns="91425" tIns="91425" rIns="91425" bIns="91425" anchor="t" anchorCtr="0">
            <a:noAutofit/>
          </a:bodyPr>
          <a:lstStyle/>
          <a:p>
            <a:pPr marL="0" lvl="0" indent="0">
              <a:spcBef>
                <a:spcPts val="0"/>
              </a:spcBef>
              <a:buNone/>
            </a:pPr>
            <a:r>
              <a:rPr lang="en"/>
              <a:t>PROBLEM</a:t>
            </a:r>
          </a:p>
        </p:txBody>
      </p:sp>
      <p:pic>
        <p:nvPicPr>
          <p:cNvPr id="71" name="Shape 71"/>
          <p:cNvPicPr preferRelativeResize="0"/>
          <p:nvPr/>
        </p:nvPicPr>
        <p:blipFill>
          <a:blip r:embed="rId3">
            <a:alphaModFix/>
          </a:blip>
          <a:stretch>
            <a:fillRect/>
          </a:stretch>
        </p:blipFill>
        <p:spPr>
          <a:xfrm>
            <a:off x="505138" y="870600"/>
            <a:ext cx="8029075" cy="3814801"/>
          </a:xfrm>
          <a:prstGeom prst="rect">
            <a:avLst/>
          </a:prstGeom>
          <a:noFill/>
          <a:ln w="28575" cap="flat" cmpd="sng">
            <a:solidFill>
              <a:schemeClr val="dk2"/>
            </a:solidFill>
            <a:prstDash val="solid"/>
            <a:round/>
            <a:headEnd type="none" w="med" len="med"/>
            <a:tailEnd type="none" w="med" len="med"/>
          </a:ln>
        </p:spPr>
      </p:pic>
      <p:pic>
        <p:nvPicPr>
          <p:cNvPr id="72" name="Shape 72"/>
          <p:cNvPicPr preferRelativeResize="0"/>
          <p:nvPr/>
        </p:nvPicPr>
        <p:blipFill rotWithShape="1">
          <a:blip r:embed="rId4">
            <a:alphaModFix/>
          </a:blip>
          <a:srcRect r="30323" b="17314"/>
          <a:stretch/>
        </p:blipFill>
        <p:spPr>
          <a:xfrm>
            <a:off x="6777046" y="2953250"/>
            <a:ext cx="511025" cy="551325"/>
          </a:xfrm>
          <a:prstGeom prst="rect">
            <a:avLst/>
          </a:prstGeom>
          <a:noFill/>
          <a:ln w="28575" cap="flat" cmpd="sng">
            <a:solidFill>
              <a:schemeClr val="dk2"/>
            </a:solidFill>
            <a:prstDash val="solid"/>
            <a:round/>
            <a:headEnd type="none" w="med" len="med"/>
            <a:tailEnd type="none" w="med" len="med"/>
          </a:ln>
        </p:spPr>
      </p:pic>
      <p:sp>
        <p:nvSpPr>
          <p:cNvPr id="73" name="Shape 73"/>
          <p:cNvSpPr/>
          <p:nvPr/>
        </p:nvSpPr>
        <p:spPr>
          <a:xfrm>
            <a:off x="6425025" y="3251750"/>
            <a:ext cx="351900" cy="122100"/>
          </a:xfrm>
          <a:prstGeom prst="rightArrow">
            <a:avLst>
              <a:gd name="adj1" fmla="val 50000"/>
              <a:gd name="adj2" fmla="val 50000"/>
            </a:avLst>
          </a:prstGeom>
          <a:solidFill>
            <a:srgbClr val="FF9900"/>
          </a:solidFill>
          <a:ln w="28575" cap="flat" cmpd="sng">
            <a:solidFill>
              <a:srgbClr val="FF99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980000"/>
              </a:solidFill>
            </a:endParaRPr>
          </a:p>
        </p:txBody>
      </p:sp>
      <p:sp>
        <p:nvSpPr>
          <p:cNvPr id="74" name="Shape 74"/>
          <p:cNvSpPr txBox="1"/>
          <p:nvPr/>
        </p:nvSpPr>
        <p:spPr>
          <a:xfrm>
            <a:off x="6337850" y="950275"/>
            <a:ext cx="906600" cy="4533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solidFill>
                  <a:srgbClr val="980000"/>
                </a:solidFill>
              </a:rPr>
              <a:t>Lafayette Public Safety</a:t>
            </a:r>
          </a:p>
        </p:txBody>
      </p:sp>
      <p:sp>
        <p:nvSpPr>
          <p:cNvPr id="75" name="Shape 75"/>
          <p:cNvSpPr txBox="1"/>
          <p:nvPr/>
        </p:nvSpPr>
        <p:spPr>
          <a:xfrm>
            <a:off x="1583025" y="3593025"/>
            <a:ext cx="260400" cy="3228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a:spcBef>
                <a:spcPts val="0"/>
              </a:spcBef>
              <a:buNone/>
            </a:pPr>
            <a:r>
              <a:rPr lang="en" sz="2400">
                <a:solidFill>
                  <a:srgbClr val="38761D"/>
                </a:solidFill>
              </a:rPr>
              <a:t>*</a:t>
            </a:r>
          </a:p>
        </p:txBody>
      </p:sp>
      <p:sp>
        <p:nvSpPr>
          <p:cNvPr id="76" name="Shape 76"/>
          <p:cNvSpPr txBox="1"/>
          <p:nvPr/>
        </p:nvSpPr>
        <p:spPr>
          <a:xfrm>
            <a:off x="6164625" y="3373850"/>
            <a:ext cx="260400" cy="3228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rtl="0">
              <a:spcBef>
                <a:spcPts val="0"/>
              </a:spcBef>
              <a:buNone/>
            </a:pPr>
            <a:r>
              <a:rPr lang="en" sz="2400">
                <a:solidFill>
                  <a:srgbClr val="38761D"/>
                </a:solidFill>
              </a:rPr>
              <a:t>*</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25" y="500925"/>
            <a:ext cx="8520600" cy="623700"/>
          </a:xfrm>
          <a:prstGeom prst="rect">
            <a:avLst/>
          </a:prstGeom>
        </p:spPr>
        <p:txBody>
          <a:bodyPr wrap="square" lIns="91425" tIns="91425" rIns="91425" bIns="91425" anchor="t" anchorCtr="0">
            <a:noAutofit/>
          </a:bodyPr>
          <a:lstStyle/>
          <a:p>
            <a:pPr marL="0" lvl="0" indent="0">
              <a:spcBef>
                <a:spcPts val="0"/>
              </a:spcBef>
              <a:buNone/>
            </a:pPr>
            <a:r>
              <a:rPr lang="en"/>
              <a:t>SOLUTION</a:t>
            </a:r>
          </a:p>
        </p:txBody>
      </p:sp>
      <p:pic>
        <p:nvPicPr>
          <p:cNvPr id="82" name="Shape 82"/>
          <p:cNvPicPr preferRelativeResize="0"/>
          <p:nvPr/>
        </p:nvPicPr>
        <p:blipFill rotWithShape="1">
          <a:blip r:embed="rId3">
            <a:alphaModFix/>
          </a:blip>
          <a:srcRect l="15514" t="12597" r="4183" b="8965"/>
          <a:stretch/>
        </p:blipFill>
        <p:spPr>
          <a:xfrm>
            <a:off x="466135" y="1887325"/>
            <a:ext cx="4783240" cy="2474875"/>
          </a:xfrm>
          <a:prstGeom prst="rect">
            <a:avLst/>
          </a:prstGeom>
          <a:noFill/>
          <a:ln w="28575" cap="flat" cmpd="sng">
            <a:solidFill>
              <a:schemeClr val="dk2"/>
            </a:solidFill>
            <a:prstDash val="solid"/>
            <a:round/>
            <a:headEnd type="none" w="med" len="med"/>
            <a:tailEnd type="none" w="med" len="med"/>
          </a:ln>
        </p:spPr>
      </p:pic>
      <p:sp>
        <p:nvSpPr>
          <p:cNvPr id="83" name="Shape 83"/>
          <p:cNvSpPr/>
          <p:nvPr/>
        </p:nvSpPr>
        <p:spPr>
          <a:xfrm rot="-1539206">
            <a:off x="4090429" y="2779844"/>
            <a:ext cx="217942" cy="87412"/>
          </a:xfrm>
          <a:prstGeom prst="flowChartProcess">
            <a:avLst/>
          </a:prstGeom>
          <a:gradFill>
            <a:gsLst>
              <a:gs pos="0">
                <a:srgbClr val="DB0000"/>
              </a:gs>
              <a:gs pos="100000">
                <a:srgbClr val="540303"/>
              </a:gs>
            </a:gsLst>
            <a:path path="circle">
              <a:fillToRect l="50000" t="50000" r="50000" b="50000"/>
            </a:path>
            <a:tileRect/>
          </a:gradFill>
          <a:ln w="9525" cap="flat" cmpd="sng">
            <a:solidFill>
              <a:srgbClr val="6666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84" name="Shape 84"/>
          <p:cNvSpPr/>
          <p:nvPr/>
        </p:nvSpPr>
        <p:spPr>
          <a:xfrm>
            <a:off x="3525850" y="2497075"/>
            <a:ext cx="1037400" cy="880500"/>
          </a:xfrm>
          <a:prstGeom prst="rect">
            <a:avLst/>
          </a:prstGeom>
          <a:noFill/>
          <a:ln w="2857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85" name="Shape 85"/>
          <p:cNvSpPr/>
          <p:nvPr/>
        </p:nvSpPr>
        <p:spPr>
          <a:xfrm>
            <a:off x="4778600" y="2754750"/>
            <a:ext cx="861600" cy="155400"/>
          </a:xfrm>
          <a:prstGeom prst="rightArrow">
            <a:avLst>
              <a:gd name="adj1" fmla="val 50000"/>
              <a:gd name="adj2" fmla="val 50000"/>
            </a:avLst>
          </a:prstGeom>
          <a:solidFill>
            <a:srgbClr val="FFF2C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86" name="Shape 86"/>
          <p:cNvPicPr preferRelativeResize="0"/>
          <p:nvPr/>
        </p:nvPicPr>
        <p:blipFill>
          <a:blip r:embed="rId4">
            <a:alphaModFix/>
          </a:blip>
          <a:stretch>
            <a:fillRect/>
          </a:stretch>
        </p:blipFill>
        <p:spPr>
          <a:xfrm>
            <a:off x="5723800" y="1545650"/>
            <a:ext cx="3213499" cy="2907778"/>
          </a:xfrm>
          <a:prstGeom prst="rect">
            <a:avLst/>
          </a:prstGeom>
          <a:noFill/>
          <a:ln w="19050" cap="flat" cmpd="sng">
            <a:solidFill>
              <a:schemeClr val="dk2"/>
            </a:solidFill>
            <a:prstDash val="solid"/>
            <a:round/>
            <a:headEnd type="none" w="med" len="med"/>
            <a:tailEnd type="none" w="med" len="med"/>
          </a:ln>
        </p:spPr>
      </p:pic>
      <p:pic>
        <p:nvPicPr>
          <p:cNvPr id="87" name="Shape 87"/>
          <p:cNvPicPr preferRelativeResize="0"/>
          <p:nvPr/>
        </p:nvPicPr>
        <p:blipFill>
          <a:blip r:embed="rId5">
            <a:alphaModFix/>
          </a:blip>
          <a:stretch>
            <a:fillRect/>
          </a:stretch>
        </p:blipFill>
        <p:spPr>
          <a:xfrm>
            <a:off x="6030187" y="3016813"/>
            <a:ext cx="2449943" cy="892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25" y="500925"/>
            <a:ext cx="3706500" cy="2508900"/>
          </a:xfrm>
          <a:prstGeom prst="rect">
            <a:avLst/>
          </a:prstGeom>
        </p:spPr>
        <p:txBody>
          <a:bodyPr wrap="square" lIns="91425" tIns="91425" rIns="91425" bIns="91425" anchor="t" anchorCtr="0">
            <a:noAutofit/>
          </a:bodyPr>
          <a:lstStyle/>
          <a:p>
            <a:pPr marL="0" lvl="0" indent="0">
              <a:spcBef>
                <a:spcPts val="0"/>
              </a:spcBef>
              <a:buNone/>
            </a:pPr>
            <a:r>
              <a:rPr lang="en"/>
              <a:t>What We Need to Know</a:t>
            </a:r>
          </a:p>
        </p:txBody>
      </p:sp>
      <p:sp>
        <p:nvSpPr>
          <p:cNvPr id="93" name="Shape 93"/>
          <p:cNvSpPr txBox="1">
            <a:spLocks noGrp="1"/>
          </p:cNvSpPr>
          <p:nvPr>
            <p:ph type="body" idx="1"/>
          </p:nvPr>
        </p:nvSpPr>
        <p:spPr>
          <a:xfrm>
            <a:off x="4644675" y="500925"/>
            <a:ext cx="4166400" cy="4098600"/>
          </a:xfrm>
          <a:prstGeom prst="rect">
            <a:avLst/>
          </a:prstGeom>
        </p:spPr>
        <p:txBody>
          <a:bodyPr wrap="square" lIns="91425" tIns="91425" rIns="91425" bIns="91425" anchor="t" anchorCtr="0">
            <a:noAutofit/>
          </a:bodyPr>
          <a:lstStyle/>
          <a:p>
            <a:pPr marL="0" lvl="0" indent="0">
              <a:spcBef>
                <a:spcPts val="0"/>
              </a:spcBef>
              <a:buNone/>
            </a:pPr>
            <a:r>
              <a:rPr lang="en" sz="1400" b="1"/>
              <a:t>Who wants the “Lafayette Bridge”? </a:t>
            </a:r>
          </a:p>
          <a:p>
            <a:pPr marL="0" lvl="0" indent="0">
              <a:spcBef>
                <a:spcPts val="0"/>
              </a:spcBef>
              <a:buNone/>
            </a:pPr>
            <a:endParaRPr sz="1400" b="1"/>
          </a:p>
          <a:p>
            <a:pPr marL="0" lvl="0" indent="0">
              <a:spcBef>
                <a:spcPts val="0"/>
              </a:spcBef>
              <a:buNone/>
            </a:pPr>
            <a:r>
              <a:rPr lang="en" sz="1400" b="1"/>
              <a:t>Who are the decision makers in this process?</a:t>
            </a:r>
          </a:p>
          <a:p>
            <a:pPr marL="0" lvl="0" indent="0">
              <a:spcBef>
                <a:spcPts val="0"/>
              </a:spcBef>
              <a:buNone/>
            </a:pPr>
            <a:endParaRPr sz="1400" b="1"/>
          </a:p>
          <a:p>
            <a:pPr marL="0" lvl="0" indent="0">
              <a:spcBef>
                <a:spcPts val="0"/>
              </a:spcBef>
              <a:buNone/>
            </a:pPr>
            <a:r>
              <a:rPr lang="en" sz="1400" b="1"/>
              <a:t>What policy challenges can affect the “Lafayette Bridge”?</a:t>
            </a:r>
          </a:p>
          <a:p>
            <a:pPr marL="0" lvl="0" indent="0">
              <a:spcBef>
                <a:spcPts val="0"/>
              </a:spcBef>
              <a:buNone/>
            </a:pPr>
            <a:endParaRPr/>
          </a:p>
          <a:p>
            <a:pPr marL="0" lvl="0" indent="0">
              <a:spcBef>
                <a:spcPts val="0"/>
              </a:spcBef>
              <a:buNone/>
            </a:pPr>
            <a:endParaRPr/>
          </a:p>
        </p:txBody>
      </p:sp>
      <p:pic>
        <p:nvPicPr>
          <p:cNvPr id="94" name="Shape 94" descr="Image result for question mark clipart"/>
          <p:cNvPicPr preferRelativeResize="0"/>
          <p:nvPr/>
        </p:nvPicPr>
        <p:blipFill>
          <a:blip r:embed="rId3">
            <a:alphaModFix/>
          </a:blip>
          <a:stretch>
            <a:fillRect/>
          </a:stretch>
        </p:blipFill>
        <p:spPr>
          <a:xfrm>
            <a:off x="6551150" y="3079563"/>
            <a:ext cx="2259933" cy="1828875"/>
          </a:xfrm>
          <a:prstGeom prst="rect">
            <a:avLst/>
          </a:prstGeom>
          <a:noFill/>
          <a:ln>
            <a:noFill/>
          </a:ln>
        </p:spPr>
      </p:pic>
    </p:spTree>
  </p:cSld>
  <p:clrMapOvr>
    <a:masterClrMapping/>
  </p:clrMapOvr>
  <p:transition spd="slow">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11725" y="500925"/>
            <a:ext cx="3706500" cy="2508900"/>
          </a:xfrm>
          <a:prstGeom prst="rect">
            <a:avLst/>
          </a:prstGeom>
        </p:spPr>
        <p:txBody>
          <a:bodyPr wrap="square" lIns="91425" tIns="91425" rIns="91425" bIns="91425" anchor="t" anchorCtr="0">
            <a:noAutofit/>
          </a:bodyPr>
          <a:lstStyle/>
          <a:p>
            <a:pPr marL="0" lvl="0" indent="0">
              <a:spcBef>
                <a:spcPts val="0"/>
              </a:spcBef>
              <a:buNone/>
            </a:pPr>
            <a:r>
              <a:rPr lang="en"/>
              <a:t>Policy Actors</a:t>
            </a:r>
          </a:p>
        </p:txBody>
      </p:sp>
      <p:sp>
        <p:nvSpPr>
          <p:cNvPr id="100" name="Shape 100"/>
          <p:cNvSpPr txBox="1">
            <a:spLocks noGrp="1"/>
          </p:cNvSpPr>
          <p:nvPr>
            <p:ph type="body" idx="1"/>
          </p:nvPr>
        </p:nvSpPr>
        <p:spPr>
          <a:xfrm>
            <a:off x="4644675" y="500925"/>
            <a:ext cx="4166400" cy="4098600"/>
          </a:xfrm>
          <a:prstGeom prst="rect">
            <a:avLst/>
          </a:prstGeom>
        </p:spPr>
        <p:txBody>
          <a:bodyPr wrap="square" lIns="91425" tIns="91425" rIns="91425" bIns="91425" anchor="t" anchorCtr="0">
            <a:noAutofit/>
          </a:bodyPr>
          <a:lstStyle/>
          <a:p>
            <a:pPr marL="0" lvl="0" indent="0" algn="ctr" rtl="0">
              <a:spcBef>
                <a:spcPts val="0"/>
              </a:spcBef>
              <a:buNone/>
            </a:pPr>
            <a:endParaRPr>
              <a:latin typeface="Roboto"/>
              <a:ea typeface="Roboto"/>
              <a:cs typeface="Roboto"/>
              <a:sym typeface="Roboto"/>
            </a:endParaRPr>
          </a:p>
          <a:p>
            <a:pPr marL="0" lvl="0" indent="0" rtl="0">
              <a:spcBef>
                <a:spcPts val="0"/>
              </a:spcBef>
              <a:buNone/>
            </a:pPr>
            <a:endParaRPr>
              <a:latin typeface="Roboto"/>
              <a:ea typeface="Roboto"/>
              <a:cs typeface="Roboto"/>
              <a:sym typeface="Roboto"/>
            </a:endParaRPr>
          </a:p>
          <a:p>
            <a:pPr marL="0" lvl="0" indent="0" rtl="0">
              <a:spcBef>
                <a:spcPts val="0"/>
              </a:spcBef>
              <a:buNone/>
            </a:pPr>
            <a:r>
              <a:rPr lang="en">
                <a:latin typeface="Roboto"/>
                <a:ea typeface="Roboto"/>
                <a:cs typeface="Roboto"/>
                <a:sym typeface="Roboto"/>
              </a:rPr>
              <a:t>                                       </a:t>
            </a:r>
          </a:p>
          <a:p>
            <a:pPr marL="0" lvl="0" indent="0">
              <a:spcBef>
                <a:spcPts val="0"/>
              </a:spcBef>
              <a:buNone/>
            </a:pPr>
            <a:endParaRPr/>
          </a:p>
          <a:p>
            <a:pPr marL="0" lvl="0" indent="0">
              <a:spcBef>
                <a:spcPts val="0"/>
              </a:spcBef>
              <a:buNone/>
            </a:pPr>
            <a:endParaRPr/>
          </a:p>
          <a:p>
            <a:pPr marL="0" lvl="0" indent="0">
              <a:spcBef>
                <a:spcPts val="0"/>
              </a:spcBef>
              <a:buNone/>
            </a:pPr>
            <a:endParaRPr/>
          </a:p>
          <a:p>
            <a:pPr marL="0" lvl="0" indent="0">
              <a:spcBef>
                <a:spcPts val="0"/>
              </a:spcBef>
              <a:buNone/>
            </a:pPr>
            <a:endParaRPr/>
          </a:p>
          <a:p>
            <a:pPr marL="0" lvl="0" indent="0">
              <a:spcBef>
                <a:spcPts val="0"/>
              </a:spcBef>
              <a:buNone/>
            </a:pPr>
            <a:endParaRPr>
              <a:latin typeface="Roboto"/>
              <a:ea typeface="Roboto"/>
              <a:cs typeface="Roboto"/>
              <a:sym typeface="Roboto"/>
            </a:endParaRPr>
          </a:p>
          <a:p>
            <a:pPr marL="0" lvl="0" indent="0" rtl="0">
              <a:spcBef>
                <a:spcPts val="0"/>
              </a:spcBef>
              <a:buNone/>
            </a:pPr>
            <a:endParaRPr>
              <a:latin typeface="Roboto"/>
              <a:ea typeface="Roboto"/>
              <a:cs typeface="Roboto"/>
              <a:sym typeface="Roboto"/>
            </a:endParaRPr>
          </a:p>
        </p:txBody>
      </p:sp>
      <p:sp>
        <p:nvSpPr>
          <p:cNvPr id="101" name="Shape 101"/>
          <p:cNvSpPr/>
          <p:nvPr/>
        </p:nvSpPr>
        <p:spPr>
          <a:xfrm rot="-7916418">
            <a:off x="6172454" y="2146234"/>
            <a:ext cx="735237" cy="548083"/>
          </a:xfrm>
          <a:prstGeom prst="rightArrow">
            <a:avLst>
              <a:gd name="adj1" fmla="val 50000"/>
              <a:gd name="adj2" fmla="val 50000"/>
            </a:avLst>
          </a:prstGeom>
          <a:solidFill>
            <a:schemeClr val="accent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02" name="Shape 102"/>
          <p:cNvSpPr txBox="1"/>
          <p:nvPr/>
        </p:nvSpPr>
        <p:spPr>
          <a:xfrm>
            <a:off x="2240625" y="1246650"/>
            <a:ext cx="4749000" cy="833100"/>
          </a:xfrm>
          <a:prstGeom prst="rect">
            <a:avLst/>
          </a:prstGeom>
          <a:solidFill>
            <a:srgbClr val="FFFFFF"/>
          </a:solidFill>
          <a:ln w="28575"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chemeClr val="dk2"/>
                </a:solidFill>
                <a:latin typeface="Roboto"/>
                <a:ea typeface="Roboto"/>
                <a:cs typeface="Roboto"/>
                <a:sym typeface="Roboto"/>
              </a:rPr>
              <a:t>Karl Stirner Arts Trail (KSAT) Board of Governance</a:t>
            </a:r>
          </a:p>
        </p:txBody>
      </p:sp>
      <p:sp>
        <p:nvSpPr>
          <p:cNvPr id="103" name="Shape 103"/>
          <p:cNvSpPr txBox="1"/>
          <p:nvPr/>
        </p:nvSpPr>
        <p:spPr>
          <a:xfrm>
            <a:off x="6066425" y="2876875"/>
            <a:ext cx="2362800" cy="444000"/>
          </a:xfrm>
          <a:prstGeom prst="rect">
            <a:avLst/>
          </a:prstGeom>
          <a:no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chemeClr val="dk2"/>
                </a:solidFill>
                <a:latin typeface="Roboto"/>
                <a:ea typeface="Roboto"/>
                <a:cs typeface="Roboto"/>
                <a:sym typeface="Roboto"/>
              </a:rPr>
              <a:t>Arts Advisory Council</a:t>
            </a:r>
          </a:p>
        </p:txBody>
      </p:sp>
      <p:sp>
        <p:nvSpPr>
          <p:cNvPr id="104" name="Shape 104"/>
          <p:cNvSpPr txBox="1"/>
          <p:nvPr/>
        </p:nvSpPr>
        <p:spPr>
          <a:xfrm>
            <a:off x="731925" y="2819275"/>
            <a:ext cx="2191200" cy="711600"/>
          </a:xfrm>
          <a:prstGeom prst="rect">
            <a:avLst/>
          </a:prstGeom>
          <a:solidFill>
            <a:srgbClr val="FFFFFF"/>
          </a:solidFill>
          <a:ln w="19050" cap="flat" cmpd="sng">
            <a:solidFill>
              <a:srgbClr val="000000"/>
            </a:solidFill>
            <a:prstDash val="solid"/>
            <a:round/>
            <a:headEnd type="none" w="med" len="med"/>
            <a:tailEnd type="none" w="med" len="med"/>
          </a:ln>
        </p:spPr>
        <p:txBody>
          <a:bodyPr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chemeClr val="dk2"/>
                </a:solidFill>
                <a:latin typeface="Roboto"/>
                <a:ea typeface="Roboto"/>
                <a:cs typeface="Roboto"/>
                <a:sym typeface="Roboto"/>
              </a:rPr>
              <a:t>Lafayette College Faculty Advisors </a:t>
            </a:r>
          </a:p>
        </p:txBody>
      </p:sp>
      <p:pic>
        <p:nvPicPr>
          <p:cNvPr id="105" name="Shape 105"/>
          <p:cNvPicPr preferRelativeResize="0"/>
          <p:nvPr/>
        </p:nvPicPr>
        <p:blipFill>
          <a:blip r:embed="rId3">
            <a:alphaModFix/>
          </a:blip>
          <a:stretch>
            <a:fillRect/>
          </a:stretch>
        </p:blipFill>
        <p:spPr>
          <a:xfrm>
            <a:off x="998675" y="3559663"/>
            <a:ext cx="1748900" cy="1508100"/>
          </a:xfrm>
          <a:prstGeom prst="rect">
            <a:avLst/>
          </a:prstGeom>
          <a:noFill/>
          <a:ln>
            <a:noFill/>
          </a:ln>
        </p:spPr>
      </p:pic>
      <p:pic>
        <p:nvPicPr>
          <p:cNvPr id="106" name="Shape 106" descr="Image result for council clip art"/>
          <p:cNvPicPr preferRelativeResize="0"/>
          <p:nvPr/>
        </p:nvPicPr>
        <p:blipFill>
          <a:blip r:embed="rId4">
            <a:alphaModFix/>
          </a:blip>
          <a:stretch>
            <a:fillRect/>
          </a:stretch>
        </p:blipFill>
        <p:spPr>
          <a:xfrm>
            <a:off x="5598424" y="3373475"/>
            <a:ext cx="2362800" cy="1694267"/>
          </a:xfrm>
          <a:prstGeom prst="rect">
            <a:avLst/>
          </a:prstGeom>
          <a:noFill/>
          <a:ln>
            <a:noFill/>
          </a:ln>
        </p:spPr>
      </p:pic>
      <p:sp>
        <p:nvSpPr>
          <p:cNvPr id="107" name="Shape 107"/>
          <p:cNvSpPr/>
          <p:nvPr/>
        </p:nvSpPr>
        <p:spPr>
          <a:xfrm rot="-2700000">
            <a:off x="2326760" y="2146204"/>
            <a:ext cx="735250" cy="548149"/>
          </a:xfrm>
          <a:prstGeom prst="rightArrow">
            <a:avLst>
              <a:gd name="adj1" fmla="val 50000"/>
              <a:gd name="adj2" fmla="val 50000"/>
            </a:avLst>
          </a:prstGeom>
          <a:solidFill>
            <a:schemeClr val="accent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Tree>
  </p:cSld>
  <p:clrMapOvr>
    <a:masterClrMapping/>
  </p:clrMapOvr>
  <p:transition spd="slow">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70825" y="1557550"/>
            <a:ext cx="8122500" cy="1512000"/>
          </a:xfrm>
          <a:prstGeom prst="rect">
            <a:avLst/>
          </a:prstGeom>
        </p:spPr>
        <p:txBody>
          <a:bodyPr wrap="square" lIns="91425" tIns="91425" rIns="91425" bIns="91425" anchor="b" anchorCtr="0">
            <a:noAutofit/>
          </a:bodyPr>
          <a:lstStyle/>
          <a:p>
            <a:pPr marL="0" lvl="0" indent="0">
              <a:spcBef>
                <a:spcPts val="0"/>
              </a:spcBef>
              <a:buNone/>
            </a:pPr>
            <a:r>
              <a:rPr lang="en" sz="7200"/>
              <a:t>Social Benefits</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descr="Image result for karl stirner arts trail"/>
          <p:cNvPicPr preferRelativeResize="0"/>
          <p:nvPr/>
        </p:nvPicPr>
        <p:blipFill>
          <a:blip r:embed="rId3">
            <a:alphaModFix/>
          </a:blip>
          <a:stretch>
            <a:fillRect/>
          </a:stretch>
        </p:blipFill>
        <p:spPr>
          <a:xfrm>
            <a:off x="2927025" y="178726"/>
            <a:ext cx="6161000" cy="4786050"/>
          </a:xfrm>
          <a:prstGeom prst="rect">
            <a:avLst/>
          </a:prstGeom>
          <a:noFill/>
          <a:ln w="19050" cap="flat" cmpd="sng">
            <a:solidFill>
              <a:srgbClr val="000000"/>
            </a:solidFill>
            <a:prstDash val="solid"/>
            <a:round/>
            <a:headEnd type="none" w="med" len="med"/>
            <a:tailEnd type="none" w="med" len="med"/>
          </a:ln>
        </p:spPr>
      </p:pic>
      <p:sp>
        <p:nvSpPr>
          <p:cNvPr id="118" name="Shape 118"/>
          <p:cNvSpPr/>
          <p:nvPr/>
        </p:nvSpPr>
        <p:spPr>
          <a:xfrm>
            <a:off x="142825" y="863350"/>
            <a:ext cx="2658928" cy="3416800"/>
          </a:xfrm>
          <a:prstGeom prst="rect">
            <a:avLst/>
          </a:prstGeom>
        </p:spPr>
        <p:txBody>
          <a:bodyPr>
            <a:prstTxWarp prst="textPlain">
              <a:avLst/>
            </a:prstTxWarp>
          </a:bodyPr>
          <a:lstStyle/>
          <a:p>
            <a:pPr lvl="0" algn="ctr"/>
            <a:r>
              <a:rPr b="0" i="0">
                <a:ln w="9525" cap="flat" cmpd="sng">
                  <a:solidFill>
                    <a:schemeClr val="dk2"/>
                  </a:solidFill>
                  <a:prstDash val="solid"/>
                  <a:round/>
                  <a:headEnd type="none" w="med" len="med"/>
                  <a:tailEnd type="none" w="med" len="med"/>
                </a:ln>
                <a:solidFill>
                  <a:schemeClr val="accent3"/>
                </a:solidFill>
                <a:latin typeface="Arial"/>
              </a:rPr>
              <a:t>Recreation </a:t>
            </a:r>
            <a:br>
              <a:rPr b="0" i="0">
                <a:ln w="9525" cap="flat" cmpd="sng">
                  <a:solidFill>
                    <a:schemeClr val="dk2"/>
                  </a:solidFill>
                  <a:prstDash val="solid"/>
                  <a:round/>
                  <a:headEnd type="none" w="med" len="med"/>
                  <a:tailEnd type="none" w="med" len="med"/>
                </a:ln>
                <a:solidFill>
                  <a:schemeClr val="accent3"/>
                </a:solidFill>
                <a:latin typeface="Arial"/>
              </a:rPr>
            </a:br>
            <a:r>
              <a:rPr b="0" i="0">
                <a:ln w="9525" cap="flat" cmpd="sng">
                  <a:solidFill>
                    <a:schemeClr val="dk2"/>
                  </a:solidFill>
                  <a:prstDash val="solid"/>
                  <a:round/>
                  <a:headEnd type="none" w="med" len="med"/>
                  <a:tailEnd type="none" w="med" len="med"/>
                </a:ln>
                <a:solidFill>
                  <a:schemeClr val="accent3"/>
                </a:solidFill>
                <a:latin typeface="Arial"/>
              </a:rPr>
              <a:t>&amp; </a:t>
            </a:r>
            <a:br>
              <a:rPr b="0" i="0">
                <a:ln w="9525" cap="flat" cmpd="sng">
                  <a:solidFill>
                    <a:schemeClr val="dk2"/>
                  </a:solidFill>
                  <a:prstDash val="solid"/>
                  <a:round/>
                  <a:headEnd type="none" w="med" len="med"/>
                  <a:tailEnd type="none" w="med" len="med"/>
                </a:ln>
                <a:solidFill>
                  <a:schemeClr val="accent3"/>
                </a:solidFill>
                <a:latin typeface="Arial"/>
              </a:rPr>
            </a:br>
            <a:r>
              <a:rPr b="0" i="0">
                <a:ln w="9525" cap="flat" cmpd="sng">
                  <a:solidFill>
                    <a:schemeClr val="dk2"/>
                  </a:solidFill>
                  <a:prstDash val="solid"/>
                  <a:round/>
                  <a:headEnd type="none" w="med" len="med"/>
                  <a:tailEnd type="none" w="med" len="med"/>
                </a:ln>
                <a:solidFill>
                  <a:schemeClr val="accent3"/>
                </a:solidFill>
                <a:latin typeface="Arial"/>
              </a:rPr>
              <a:t>Public </a:t>
            </a:r>
            <a:br>
              <a:rPr b="0" i="0">
                <a:ln w="9525" cap="flat" cmpd="sng">
                  <a:solidFill>
                    <a:schemeClr val="dk2"/>
                  </a:solidFill>
                  <a:prstDash val="solid"/>
                  <a:round/>
                  <a:headEnd type="none" w="med" len="med"/>
                  <a:tailEnd type="none" w="med" len="med"/>
                </a:ln>
                <a:solidFill>
                  <a:schemeClr val="accent3"/>
                </a:solidFill>
                <a:latin typeface="Arial"/>
              </a:rPr>
            </a:br>
            <a:r>
              <a:rPr b="0" i="0">
                <a:ln w="9525" cap="flat" cmpd="sng">
                  <a:solidFill>
                    <a:schemeClr val="dk2"/>
                  </a:solidFill>
                  <a:prstDash val="solid"/>
                  <a:round/>
                  <a:headEnd type="none" w="med" len="med"/>
                  <a:tailEnd type="none" w="med" len="med"/>
                </a:ln>
                <a:solidFill>
                  <a:schemeClr val="accent3"/>
                </a:solidFill>
                <a:latin typeface="Arial"/>
              </a:rPr>
              <a:t>Health</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600" y="1279350"/>
            <a:ext cx="3833400" cy="2584800"/>
          </a:xfrm>
          <a:prstGeom prst="rect">
            <a:avLst/>
          </a:prstGeom>
        </p:spPr>
        <p:txBody>
          <a:bodyPr wrap="square" lIns="91425" tIns="91425" rIns="91425" bIns="91425" anchor="ctr" anchorCtr="0">
            <a:noAutofit/>
          </a:bodyPr>
          <a:lstStyle/>
          <a:p>
            <a:pPr marL="0" lvl="0" indent="0">
              <a:spcBef>
                <a:spcPts val="0"/>
              </a:spcBef>
              <a:buNone/>
            </a:pPr>
            <a:r>
              <a:rPr lang="en"/>
              <a:t>Better Parks   =</a:t>
            </a:r>
          </a:p>
        </p:txBody>
      </p:sp>
      <p:sp>
        <p:nvSpPr>
          <p:cNvPr id="124" name="Shape 124"/>
          <p:cNvSpPr txBox="1"/>
          <p:nvPr/>
        </p:nvSpPr>
        <p:spPr>
          <a:xfrm>
            <a:off x="4145000" y="1321950"/>
            <a:ext cx="4020000" cy="2499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 sz="3600">
                <a:solidFill>
                  <a:schemeClr val="accent1"/>
                </a:solidFill>
                <a:latin typeface="Merriweather"/>
                <a:ea typeface="Merriweather"/>
                <a:cs typeface="Merriweather"/>
                <a:sym typeface="Merriweather"/>
              </a:rPr>
              <a:t> Healthier community </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p:nvPr/>
        </p:nvSpPr>
        <p:spPr>
          <a:xfrm>
            <a:off x="6339075" y="665425"/>
            <a:ext cx="2560973" cy="3812655"/>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chemeClr val="accent2"/>
                </a:solidFill>
                <a:latin typeface="Arial"/>
              </a:rPr>
              <a:t>Contributing </a:t>
            </a:r>
            <a:br>
              <a:rPr b="0" i="0">
                <a:ln w="9525" cap="flat" cmpd="sng">
                  <a:solidFill>
                    <a:srgbClr val="000000"/>
                  </a:solidFill>
                  <a:prstDash val="solid"/>
                  <a:round/>
                  <a:headEnd type="none" w="med" len="med"/>
                  <a:tailEnd type="none" w="med" len="med"/>
                </a:ln>
                <a:solidFill>
                  <a:schemeClr val="accent2"/>
                </a:solidFill>
                <a:latin typeface="Arial"/>
              </a:rPr>
            </a:br>
            <a:r>
              <a:rPr b="0" i="0">
                <a:ln w="9525" cap="flat" cmpd="sng">
                  <a:solidFill>
                    <a:srgbClr val="000000"/>
                  </a:solidFill>
                  <a:prstDash val="solid"/>
                  <a:round/>
                  <a:headEnd type="none" w="med" len="med"/>
                  <a:tailEnd type="none" w="med" len="med"/>
                </a:ln>
                <a:solidFill>
                  <a:schemeClr val="accent2"/>
                </a:solidFill>
                <a:latin typeface="Arial"/>
              </a:rPr>
              <a:t>to</a:t>
            </a:r>
            <a:br>
              <a:rPr b="0" i="0">
                <a:ln w="9525" cap="flat" cmpd="sng">
                  <a:solidFill>
                    <a:srgbClr val="000000"/>
                  </a:solidFill>
                  <a:prstDash val="solid"/>
                  <a:round/>
                  <a:headEnd type="none" w="med" len="med"/>
                  <a:tailEnd type="none" w="med" len="med"/>
                </a:ln>
                <a:solidFill>
                  <a:schemeClr val="accent2"/>
                </a:solidFill>
                <a:latin typeface="Arial"/>
              </a:rPr>
            </a:br>
            <a:r>
              <a:rPr b="0" i="0">
                <a:ln w="9525" cap="flat" cmpd="sng">
                  <a:solidFill>
                    <a:srgbClr val="000000"/>
                  </a:solidFill>
                  <a:prstDash val="solid"/>
                  <a:round/>
                  <a:headEnd type="none" w="med" len="med"/>
                  <a:tailEnd type="none" w="med" len="med"/>
                </a:ln>
                <a:solidFill>
                  <a:schemeClr val="accent2"/>
                </a:solidFill>
                <a:latin typeface="Arial"/>
              </a:rPr>
              <a:t>Easton's</a:t>
            </a:r>
            <a:br>
              <a:rPr b="0" i="0">
                <a:ln w="9525" cap="flat" cmpd="sng">
                  <a:solidFill>
                    <a:srgbClr val="000000"/>
                  </a:solidFill>
                  <a:prstDash val="solid"/>
                  <a:round/>
                  <a:headEnd type="none" w="med" len="med"/>
                  <a:tailEnd type="none" w="med" len="med"/>
                </a:ln>
                <a:solidFill>
                  <a:schemeClr val="accent2"/>
                </a:solidFill>
                <a:latin typeface="Arial"/>
              </a:rPr>
            </a:br>
            <a:r>
              <a:rPr b="0" i="0">
                <a:ln w="9525" cap="flat" cmpd="sng">
                  <a:solidFill>
                    <a:srgbClr val="000000"/>
                  </a:solidFill>
                  <a:prstDash val="solid"/>
                  <a:round/>
                  <a:headEnd type="none" w="med" len="med"/>
                  <a:tailEnd type="none" w="med" len="med"/>
                </a:ln>
                <a:solidFill>
                  <a:schemeClr val="accent2"/>
                </a:solidFill>
                <a:latin typeface="Arial"/>
              </a:rPr>
              <a:t>Art</a:t>
            </a:r>
            <a:br>
              <a:rPr b="0" i="0">
                <a:ln w="9525" cap="flat" cmpd="sng">
                  <a:solidFill>
                    <a:srgbClr val="000000"/>
                  </a:solidFill>
                  <a:prstDash val="solid"/>
                  <a:round/>
                  <a:headEnd type="none" w="med" len="med"/>
                  <a:tailEnd type="none" w="med" len="med"/>
                </a:ln>
                <a:solidFill>
                  <a:schemeClr val="accent2"/>
                </a:solidFill>
                <a:latin typeface="Arial"/>
              </a:rPr>
            </a:br>
            <a:r>
              <a:rPr b="0" i="0">
                <a:ln w="9525" cap="flat" cmpd="sng">
                  <a:solidFill>
                    <a:srgbClr val="000000"/>
                  </a:solidFill>
                  <a:prstDash val="solid"/>
                  <a:round/>
                  <a:headEnd type="none" w="med" len="med"/>
                  <a:tailEnd type="none" w="med" len="med"/>
                </a:ln>
                <a:solidFill>
                  <a:schemeClr val="accent2"/>
                </a:solidFill>
                <a:latin typeface="Arial"/>
              </a:rPr>
              <a:t>Culture</a:t>
            </a:r>
          </a:p>
        </p:txBody>
      </p:sp>
      <p:pic>
        <p:nvPicPr>
          <p:cNvPr id="130" name="Shape 130" descr="Image result for Easton PA"/>
          <p:cNvPicPr preferRelativeResize="0"/>
          <p:nvPr/>
        </p:nvPicPr>
        <p:blipFill>
          <a:blip r:embed="rId3">
            <a:alphaModFix/>
          </a:blip>
          <a:stretch>
            <a:fillRect/>
          </a:stretch>
        </p:blipFill>
        <p:spPr>
          <a:xfrm>
            <a:off x="392300" y="665437"/>
            <a:ext cx="5718875" cy="3812625"/>
          </a:xfrm>
          <a:prstGeom prst="rect">
            <a:avLst/>
          </a:prstGeom>
          <a:noFill/>
          <a:ln w="19050"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1146</Words>
  <Application>Microsoft Macintosh PowerPoint</Application>
  <PresentationFormat>On-screen Show (16:9)</PresentationFormat>
  <Paragraphs>140</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Helvetica Neue</vt:lpstr>
      <vt:lpstr>Roboto</vt:lpstr>
      <vt:lpstr>Merriweather</vt:lpstr>
      <vt:lpstr>Arial</vt:lpstr>
      <vt:lpstr>Paradigm</vt:lpstr>
      <vt:lpstr>Analyzing the Feasibility of a New Footbridge at Karl Stirner Arts Trail</vt:lpstr>
      <vt:lpstr>PROBLEM</vt:lpstr>
      <vt:lpstr>SOLUTION</vt:lpstr>
      <vt:lpstr>What We Need to Know</vt:lpstr>
      <vt:lpstr>Policy Actors</vt:lpstr>
      <vt:lpstr>Social Benefits</vt:lpstr>
      <vt:lpstr>PowerPoint Presentation</vt:lpstr>
      <vt:lpstr>Better Parks   =</vt:lpstr>
      <vt:lpstr>PowerPoint Presentation</vt:lpstr>
      <vt:lpstr>PowerPoint Presentation</vt:lpstr>
      <vt:lpstr>Economic Considerations</vt:lpstr>
      <vt:lpstr>Benefit</vt:lpstr>
      <vt:lpstr>Visualizing the Bridge</vt:lpstr>
      <vt:lpstr>The Space</vt:lpstr>
      <vt:lpstr>Materials</vt:lpstr>
      <vt:lpstr>What Might This Bridge Look Like?</vt:lpstr>
      <vt:lpstr>Inspirations</vt:lpstr>
      <vt:lpstr>Next Steps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the Feasibility of a New Footbridge at Karl Stirner Arts Trail</dc:title>
  <cp:lastModifiedBy>K S</cp:lastModifiedBy>
  <cp:revision>1</cp:revision>
  <dcterms:modified xsi:type="dcterms:W3CDTF">2017-12-11T15:28:32Z</dcterms:modified>
</cp:coreProperties>
</file>