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E2574-3D5A-4C14-A287-A82387B6A2B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334D-DE47-4BC9-B902-EA37363FE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0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025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Costs which is best and how we advanced through each option</a:t>
            </a:r>
          </a:p>
          <a:p>
            <a:pPr marL="457200" marR="0" lvl="0" indent="-22860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will we get the funding for this project? - Lafayette Administration, Local Donors/Alumni, Federal Loans/Grants</a:t>
            </a:r>
          </a:p>
        </p:txBody>
      </p:sp>
    </p:spTree>
    <p:extLst>
      <p:ext uri="{BB962C8B-B14F-4D97-AF65-F5344CB8AC3E}">
        <p14:creationId xmlns:p14="http://schemas.microsoft.com/office/powerpoint/2010/main" val="25219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31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90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82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720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83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735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48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ct val="250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55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50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/>
              <a:t>General Conclusions from Technical Research on energy supply for greenhouses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Energy use is primarily from heating, not electricity: </a:t>
            </a:r>
            <a:r>
              <a:rPr lang="en" sz="800" b="1"/>
              <a:t>Amount of energy consumed by electricity is negligible.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Heating needs vary by plant species: </a:t>
            </a:r>
            <a:r>
              <a:rPr lang="en" sz="800" b="1"/>
              <a:t>Some seeds need no more than a hoop-house, but many significantly higher temperatures to get started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Heating is highly dependent on temperature difference across film and surface area of a given film: </a:t>
            </a:r>
            <a:r>
              <a:rPr lang="en" sz="800" b="1"/>
              <a:t>Heat Loss primarily a function of the flux of energy across the film between the inside and outside of the greenhouse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/>
              <a:t>Specific Conclusions from Technical Research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/>
              <a:t>→ Need to identify three variables: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Temperature of Environment </a:t>
            </a:r>
            <a:r>
              <a:rPr lang="en" sz="800" b="1"/>
              <a:t>(dependent on time of year when seedlings are being grown)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Internal Temperature </a:t>
            </a:r>
            <a:r>
              <a:rPr lang="en" sz="800" b="1"/>
              <a:t>(dependent on seedlings being grown)</a:t>
            </a:r>
          </a:p>
          <a:p>
            <a:pPr marL="457200" lvl="0" indent="-279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Maximum Area needed for Seed-starting </a:t>
            </a:r>
            <a:r>
              <a:rPr lang="en" sz="800" b="1"/>
              <a:t>(dependent on current needs and predicted garden growth)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/>
              <a:t>→ A solution with worst-case-scenario assumptions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endParaRPr sz="600"/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83333"/>
              <a:buFont typeface="Arial"/>
              <a:buNone/>
            </a:pPr>
            <a:endParaRPr sz="600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138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r>
              <a:rPr lang="en" sz="800"/>
              <a:t>General Conclusions from Technical Research on energy supply for greenhouses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Energy use is primarily from heating, not electricity: </a:t>
            </a:r>
            <a:r>
              <a:rPr lang="en" sz="800" b="1"/>
              <a:t>Amount of energy consumed by electricity is negligible.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Heating needs vary by plant species: </a:t>
            </a:r>
            <a:r>
              <a:rPr lang="en" sz="800" b="1"/>
              <a:t>Some seeds need no more than a hoop-house, but many significantly higher temperatures to get started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Heating is highly dependent on temperature difference across film and surface area of a given film: </a:t>
            </a:r>
            <a:r>
              <a:rPr lang="en" sz="800" b="1"/>
              <a:t>Heat Loss primarily a function of the flux of energy across the film between the inside and outside of the greenhouse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endParaRPr sz="80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r>
              <a:rPr lang="en" sz="800"/>
              <a:t>Specific Conclusions from Technical Research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r>
              <a:rPr lang="en" sz="800"/>
              <a:t>→ Need to identify three variables: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Temperature of Environment </a:t>
            </a:r>
            <a:r>
              <a:rPr lang="en" sz="800" b="1"/>
              <a:t>(dependent on time of year when seedlings are being grown)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Internal Temperature </a:t>
            </a:r>
            <a:r>
              <a:rPr lang="en" sz="800" b="1"/>
              <a:t>(dependent on seedlings being grown)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Defining Maximum Area needed for Seed-starting </a:t>
            </a:r>
            <a:r>
              <a:rPr lang="en" sz="800" b="1"/>
              <a:t>(dependent on current needs and predicted garden growth)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endParaRPr sz="80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37500"/>
              <a:buNone/>
            </a:pPr>
            <a:r>
              <a:rPr lang="en" sz="800"/>
              <a:t>→ A solution with worst-case-scenario assumptions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83333"/>
              <a:buNone/>
            </a:pPr>
            <a:endParaRPr sz="600"/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83333"/>
              <a:buNone/>
            </a:pPr>
            <a:endParaRPr sz="60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Off-grid energy supply must be designed around short-term energy usage whereas on-grid energy supply is based on annual energy use</a:t>
            </a:r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-"/>
            </a:pPr>
            <a:r>
              <a:rPr lang="en" sz="800"/>
              <a:t>Short-term energy usage must be designed around dramatic spikes thanks to periods of low energy production and high energy use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800"/>
              <a:t>Eliot Coleman notes the idea of using cold frames inside hoophouses. We suggest using an entire addt’l greenhouses inside.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marL="457200" lvl="0" indent="-279400" rtl="0">
              <a:lnSpc>
                <a:spcPct val="115000"/>
              </a:lnSpc>
              <a:spcBef>
                <a:spcPts val="0"/>
              </a:spcBef>
              <a:buSzPct val="100000"/>
              <a:buChar char="-"/>
            </a:pPr>
            <a:r>
              <a:rPr lang="en" sz="800"/>
              <a:t>Geothermal is supposed to be up to a 40% reduction in PA.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  <a:p>
            <a:pPr lvl="0" rtl="0">
              <a:spcBef>
                <a:spcPts val="0"/>
              </a:spcBef>
              <a:buNone/>
            </a:pPr>
            <a:r>
              <a:rPr lang="en"/>
              <a:t>Need to mention buying clean energy as an option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800"/>
          </a:p>
        </p:txBody>
      </p:sp>
    </p:spTree>
    <p:extLst>
      <p:ext uri="{BB962C8B-B14F-4D97-AF65-F5344CB8AC3E}">
        <p14:creationId xmlns:p14="http://schemas.microsoft.com/office/powerpoint/2010/main" val="164759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Need to mention buying clean energy as an option</a:t>
            </a:r>
          </a:p>
        </p:txBody>
      </p:sp>
    </p:spTree>
    <p:extLst>
      <p:ext uri="{BB962C8B-B14F-4D97-AF65-F5344CB8AC3E}">
        <p14:creationId xmlns:p14="http://schemas.microsoft.com/office/powerpoint/2010/main" val="2353820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Issaiah mentioned earlier, the LaFarm manager, Sarah Edmonds drives 40 mins to a rental Greenhouse in Emmaus PA. She makes this drive twice a week during the growing season which a major opportunity cost in which she could make more productive use of her time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we implemented a greenhouse onto LaFarm we could take advantage of seed starting which would allow us to grow crops during adverse weather conditions giving us a head start and the ability to grow more crops leading to an increase in sales to Bon Appetit and donations to Easton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Additionally we could connect with members of Forks Township and Easton by renting out parts of the Greenhouse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the opportunity cost unfolds: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Primarily: underutilization of the skills of a salaried Lafayette College employee (maybe $1,000 of her salary goes to driving rather than doing actual gardening).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Secondarily: added costs of gas and rental space</a:t>
            </a:r>
          </a:p>
        </p:txBody>
      </p:sp>
    </p:spTree>
    <p:extLst>
      <p:ext uri="{BB962C8B-B14F-4D97-AF65-F5344CB8AC3E}">
        <p14:creationId xmlns:p14="http://schemas.microsoft.com/office/powerpoint/2010/main" val="25862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Greenhouse will improve upon the success that LaFarm has built up for the past 3 years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 better understanding of this project we have researched the history and context of LaFarm by viewing the annual reports which are available online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graphs and charts are from the report and they show…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us why it matters.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greenhouse has a high initial cost and increased hours of work associated but pays back over time with increased sales of produce. </a:t>
            </a:r>
          </a:p>
        </p:txBody>
      </p:sp>
    </p:spTree>
    <p:extLst>
      <p:ext uri="{BB962C8B-B14F-4D97-AF65-F5344CB8AC3E}">
        <p14:creationId xmlns:p14="http://schemas.microsoft.com/office/powerpoint/2010/main" val="291355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6066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8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001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8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7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2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1" marR="0" lvl="0" indent="-22436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867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32" marR="0" lvl="1" indent="-18414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2971" marR="0" lvl="2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160" marR="0" lvl="3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349" marR="0" lvl="4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537" marR="0" lvl="5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726" marR="0" lvl="6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8914" marR="0" lvl="7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103" marR="0" lvl="8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6443201" y="1536633"/>
            <a:ext cx="53331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1" marR="0" lvl="0" indent="-22436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867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32" marR="0" lvl="1" indent="-18414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2971" marR="0" lvl="2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160" marR="0" lvl="3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349" marR="0" lvl="4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537" marR="0" lvl="5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726" marR="0" lvl="6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8914" marR="0" lvl="7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103" marR="0" lvl="8" indent="-12699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fld id="{00000000-1234-1234-1234-123412341234}" type="slidenum">
              <a:rPr lang="en" sz="90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accent1"/>
                </a:buClr>
                <a:buSzPct val="25000"/>
              </a:pPr>
              <a:t>‹#›</a:t>
            </a:fld>
            <a:endParaRPr lang="en" sz="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95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891" marR="0" lvl="0" indent="-25145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7142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32" marR="0" lvl="1" indent="-20446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2971" marR="0" lvl="2" indent="-1574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6363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160" marR="0" lvl="3" indent="-16763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349" marR="0" lvl="4" indent="-16763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537" marR="0" lvl="5" indent="-16763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726" marR="0" lvl="6" indent="-16763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8914" marR="0" lvl="7" indent="-16763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103" marR="0" lvl="8" indent="-16763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fld id="{00000000-1234-1234-1234-123412341234}" type="slidenum">
              <a:rPr lang="en" sz="90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accent1"/>
                </a:buClr>
                <a:buSzPct val="25000"/>
              </a:pPr>
              <a:t>‹#›</a:t>
            </a:fld>
            <a:endParaRPr lang="en" sz="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68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799" cy="112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8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2pPr>
            <a:lvl3pPr marL="0" marR="0" lvl="2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3pPr>
            <a:lvl4pPr marL="0" marR="0" lvl="3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4pPr>
            <a:lvl5pPr marL="0" marR="0" lvl="4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5pPr>
            <a:lvl6pPr marL="0" marR="0" lvl="5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6pPr>
            <a:lvl7pPr marL="0" marR="0" lvl="6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7pPr>
            <a:lvl8pPr marL="0" marR="0" lvl="7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8pPr>
            <a:lvl9pPr marL="0" marR="0" lvl="8" indent="0" algn="ctr" rtl="0">
              <a:spcBef>
                <a:spcPts val="0"/>
              </a:spcBef>
              <a:buNone/>
              <a:defRPr sz="4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buClr>
                <a:schemeClr val="accent1"/>
              </a:buClr>
              <a:buSzPct val="25000"/>
            </a:pPr>
            <a:fld id="{00000000-1234-1234-1234-123412341234}" type="slidenum">
              <a:rPr lang="en" sz="90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accent1"/>
                </a:buClr>
                <a:buSzPct val="25000"/>
              </a:pPr>
              <a:t>‹#›</a:t>
            </a:fld>
            <a:endParaRPr lang="en" sz="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82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1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8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5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6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9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65039-C910-4B86-8F3E-2D5A60B40E2C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617CDD-2E0C-4B70-95BB-A9D9D7B79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0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0" y="0"/>
            <a:ext cx="969600" cy="593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1" name="Shape 201"/>
          <p:cNvSpPr txBox="1">
            <a:spLocks noGrp="1"/>
          </p:cNvSpPr>
          <p:nvPr>
            <p:ph type="ctrTitle"/>
          </p:nvPr>
        </p:nvSpPr>
        <p:spPr>
          <a:xfrm>
            <a:off x="3294944" y="524959"/>
            <a:ext cx="6137107" cy="27367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sz="5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Greenhouse Dreamhouse 2016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ubTitle" idx="1"/>
          </p:nvPr>
        </p:nvSpPr>
        <p:spPr>
          <a:xfrm>
            <a:off x="4067233" y="6071600"/>
            <a:ext cx="11360800" cy="7864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Issaiah Coldren, Ezra Keough, Collin Owen, Kelly Reager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t="22377" b="905"/>
          <a:stretch/>
        </p:blipFill>
        <p:spPr>
          <a:xfrm>
            <a:off x="148168" y="178867"/>
            <a:ext cx="3314633" cy="452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167" y="4819465"/>
            <a:ext cx="3314631" cy="186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7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-233467" y="-102700"/>
            <a:ext cx="12811200" cy="701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322800"/>
            <a:ext cx="5024400" cy="2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 t="2950"/>
          <a:stretch/>
        </p:blipFill>
        <p:spPr>
          <a:xfrm>
            <a:off x="6631033" y="322800"/>
            <a:ext cx="5024400" cy="2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1000" y="3881333"/>
            <a:ext cx="5024400" cy="26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2173833" y="3209881"/>
            <a:ext cx="2108000" cy="28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Total~$3,500,000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8222221" y="3209867"/>
            <a:ext cx="2208000" cy="28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Total~$325,000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2248083" y="6410900"/>
            <a:ext cx="2208000" cy="28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Total~$</a:t>
            </a:r>
            <a:r>
              <a:rPr lang="en" sz="2400">
                <a:solidFill>
                  <a:srgbClr val="FFFFFF"/>
                </a:solidFill>
              </a:rPr>
              <a:t>67</a:t>
            </a: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,000</a:t>
            </a:r>
          </a:p>
        </p:txBody>
      </p:sp>
      <p:sp>
        <p:nvSpPr>
          <p:cNvPr id="311" name="Shape 311"/>
          <p:cNvSpPr txBox="1"/>
          <p:nvPr/>
        </p:nvSpPr>
        <p:spPr>
          <a:xfrm>
            <a:off x="8176483" y="6410900"/>
            <a:ext cx="2207999" cy="282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Total~$</a:t>
            </a:r>
            <a:r>
              <a:rPr lang="en" sz="2400">
                <a:solidFill>
                  <a:srgbClr val="FFFFFF"/>
                </a:solidFill>
              </a:rPr>
              <a:t>135</a:t>
            </a:r>
            <a:r>
              <a:rPr lang="en" sz="18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,000</a:t>
            </a: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3881333"/>
            <a:ext cx="5024400" cy="26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296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1679267" y="216067"/>
            <a:ext cx="9751600" cy="763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SzPct val="25000"/>
            </a:pPr>
            <a:r>
              <a:rPr lang="en"/>
              <a:t>Political Analysis</a:t>
            </a:r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314000" y="1186367"/>
            <a:ext cx="6362800" cy="32416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342891">
              <a:lnSpc>
                <a:spcPct val="100000"/>
              </a:lnSpc>
              <a:buSzPct val="25000"/>
              <a:buNone/>
            </a:pPr>
            <a:r>
              <a:rPr lang="en" sz="2133">
                <a:solidFill>
                  <a:srgbClr val="FFFFFF"/>
                </a:solidFill>
              </a:rPr>
              <a:t>Pennsylvania/Forks Township</a:t>
            </a:r>
          </a:p>
          <a:p>
            <a:pPr indent="-342891">
              <a:lnSpc>
                <a:spcPct val="100000"/>
              </a:lnSpc>
              <a:buSzPct val="25000"/>
              <a:buNone/>
            </a:pPr>
            <a:r>
              <a:rPr lang="en" sz="2133">
                <a:solidFill>
                  <a:srgbClr val="FFFFFF"/>
                </a:solidFill>
              </a:rPr>
              <a:t>(can we even build a greenhouse on this site?)</a:t>
            </a:r>
          </a:p>
          <a:p>
            <a:pPr marL="609585" indent="-348818">
              <a:buClr>
                <a:srgbClr val="FFFFFF"/>
              </a:buClr>
              <a:buSzPct val="100000"/>
              <a:buFont typeface="Noto Sans Symbols"/>
              <a:buChar char="●"/>
            </a:pPr>
            <a:r>
              <a:rPr lang="en" sz="2133">
                <a:solidFill>
                  <a:srgbClr val="FFFFFF"/>
                </a:solidFill>
              </a:rPr>
              <a:t>Zoning regulations</a:t>
            </a:r>
          </a:p>
          <a:p>
            <a:pPr marL="1219170" lvl="1" indent="-358978">
              <a:buClr>
                <a:srgbClr val="FFFFFF"/>
              </a:buClr>
              <a:buSzPct val="100000"/>
              <a:buFont typeface="Noto Sans Symbols"/>
              <a:buChar char="●"/>
            </a:pPr>
            <a:r>
              <a:rPr lang="en" sz="2133">
                <a:solidFill>
                  <a:srgbClr val="FFFFFF"/>
                </a:solidFill>
              </a:rPr>
              <a:t>REM</a:t>
            </a:r>
          </a:p>
          <a:p>
            <a:pPr marL="609585" indent="-348818">
              <a:buClr>
                <a:srgbClr val="FFFFFF"/>
              </a:buClr>
              <a:buSzPct val="100000"/>
              <a:buFont typeface="Noto Sans Symbols"/>
              <a:buChar char="●"/>
            </a:pPr>
            <a:r>
              <a:rPr lang="en" sz="2133">
                <a:solidFill>
                  <a:srgbClr val="FFFFFF"/>
                </a:solidFill>
              </a:rPr>
              <a:t>Usage regulations</a:t>
            </a:r>
          </a:p>
          <a:p>
            <a:pPr marL="1219170" lvl="1" indent="-358978">
              <a:buClr>
                <a:srgbClr val="FFFFFF"/>
              </a:buClr>
              <a:buSzPct val="100000"/>
              <a:buFont typeface="Noto Sans Symbols"/>
              <a:buChar char="●"/>
            </a:pPr>
            <a:r>
              <a:rPr lang="en" sz="2133">
                <a:solidFill>
                  <a:srgbClr val="FFFFFF"/>
                </a:solidFill>
              </a:rPr>
              <a:t>Environmental Performance Standards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l="6280" r="26971"/>
          <a:stretch/>
        </p:blipFill>
        <p:spPr>
          <a:xfrm>
            <a:off x="7417034" y="301768"/>
            <a:ext cx="4420231" cy="625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 t="15090" b="16932"/>
          <a:stretch/>
        </p:blipFill>
        <p:spPr>
          <a:xfrm>
            <a:off x="415600" y="4005255"/>
            <a:ext cx="6681600" cy="255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5">
            <a:alphaModFix/>
          </a:blip>
          <a:srcRect l="58686"/>
          <a:stretch/>
        </p:blipFill>
        <p:spPr>
          <a:xfrm>
            <a:off x="415587" y="258907"/>
            <a:ext cx="1203200" cy="67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Shape 322"/>
          <p:cNvCxnSpPr/>
          <p:nvPr/>
        </p:nvCxnSpPr>
        <p:spPr>
          <a:xfrm>
            <a:off x="9144001" y="4541800"/>
            <a:ext cx="20439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23" name="Shape 323"/>
          <p:cNvSpPr txBox="1"/>
          <p:nvPr/>
        </p:nvSpPr>
        <p:spPr>
          <a:xfrm>
            <a:off x="7523534" y="4264633"/>
            <a:ext cx="1741199" cy="676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Site Location</a:t>
            </a:r>
          </a:p>
        </p:txBody>
      </p:sp>
    </p:spTree>
    <p:extLst>
      <p:ext uri="{BB962C8B-B14F-4D97-AF65-F5344CB8AC3E}">
        <p14:creationId xmlns:p14="http://schemas.microsoft.com/office/powerpoint/2010/main" val="108067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497467" y="573101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SzPct val="25000"/>
            </a:pPr>
            <a:r>
              <a:rPr lang="en"/>
              <a:t>Net-Metering VS. Off the Grid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203929" y="1336700"/>
            <a:ext cx="5333200" cy="17096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23323">
              <a:buClr>
                <a:srgbClr val="FFFFFF"/>
              </a:buClr>
              <a:buFont typeface="Noto Sans Symbols"/>
              <a:buChar char="●"/>
            </a:pPr>
            <a:r>
              <a:rPr lang="en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Regulations varies by state</a:t>
            </a:r>
          </a:p>
          <a:p>
            <a:pPr marL="609585" indent="-423323">
              <a:buClr>
                <a:srgbClr val="FFFFFF"/>
              </a:buClr>
              <a:buFont typeface="Noto Sans Symbols"/>
              <a:buChar char="●"/>
            </a:pPr>
            <a:r>
              <a:rPr lang="en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Not all electricity suppliers provide net-metering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2"/>
          </p:nvPr>
        </p:nvSpPr>
        <p:spPr>
          <a:xfrm>
            <a:off x="861067" y="1336700"/>
            <a:ext cx="5333200" cy="20140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Clr>
                <a:srgbClr val="FFFFFF"/>
              </a:buClr>
              <a:buFont typeface="Noto Sans Symbols"/>
              <a:buChar char="●"/>
            </a:pPr>
            <a:r>
              <a:rPr lang="en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LaFarm’s personal preference</a:t>
            </a:r>
          </a:p>
          <a:p>
            <a:pPr marL="609585" indent="-304792">
              <a:buClr>
                <a:srgbClr val="FFFFFF"/>
              </a:buClr>
              <a:buFont typeface="Noto Sans Symbols"/>
              <a:buChar char="●"/>
            </a:pPr>
            <a:r>
              <a:rPr lang="en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Multi-step process to reach off the grid</a:t>
            </a:r>
          </a:p>
          <a:p>
            <a:pPr marL="0" indent="0">
              <a:buSzPct val="25000"/>
              <a:buNone/>
            </a:pPr>
            <a:endParaRPr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067" y="2574333"/>
            <a:ext cx="6217200" cy="3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 descr="net-meterin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1133" y="2574329"/>
            <a:ext cx="4958800" cy="366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36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SzPct val="25000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Federally Funded Program</a:t>
            </a:r>
          </a:p>
        </p:txBody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415601" y="1333433"/>
            <a:ext cx="5333199" cy="25232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Eligibility</a:t>
            </a:r>
          </a:p>
          <a:p>
            <a:pPr marL="1219170" lvl="1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Organizations vs. individuals</a:t>
            </a:r>
          </a:p>
          <a:p>
            <a:pPr marL="609585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How To Apply:</a:t>
            </a:r>
          </a:p>
          <a:p>
            <a:pPr marL="1219170" lvl="1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Online registration</a:t>
            </a:r>
          </a:p>
          <a:p>
            <a:pPr marL="609585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Potential Grants:</a:t>
            </a:r>
          </a:p>
          <a:p>
            <a:pPr marL="1219170" lvl="1" indent="-304792">
              <a:buClr>
                <a:srgbClr val="FFFFFF"/>
              </a:buClr>
              <a:buFont typeface="Noto Sans Symbols"/>
              <a:buChar char="●"/>
            </a:pPr>
            <a:r>
              <a:rPr lang="en">
                <a:solidFill>
                  <a:srgbClr val="FFFFFF"/>
                </a:solidFill>
              </a:rPr>
              <a:t>Organic Agriculture Research and Extension Initiative</a:t>
            </a:r>
          </a:p>
          <a:p>
            <a:pPr marL="609585" indent="0">
              <a:buSzPct val="25000"/>
              <a:buNone/>
            </a:pPr>
            <a:endParaRPr sz="1333">
              <a:solidFill>
                <a:srgbClr val="FFFFFF"/>
              </a:solidFill>
            </a:endParaRP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000" y="4059833"/>
            <a:ext cx="3187891" cy="22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704" y="4059833"/>
            <a:ext cx="2798899" cy="2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5790" y="4059831"/>
            <a:ext cx="2628209" cy="2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3896667" y="4787967"/>
            <a:ext cx="973999" cy="973999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7964067" y="4787967"/>
            <a:ext cx="973999" cy="973999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9213" y="1708349"/>
            <a:ext cx="5084800" cy="153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54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8352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n" sz="3733">
                <a:latin typeface="Arial"/>
                <a:ea typeface="Arial"/>
                <a:cs typeface="Arial"/>
                <a:sym typeface="Arial"/>
              </a:rPr>
              <a:t>Recommendations</a:t>
            </a:r>
          </a:p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457189">
              <a:lnSpc>
                <a:spcPct val="115000"/>
              </a:lnSpc>
              <a:buFont typeface="Arial"/>
              <a:buChar char="●"/>
            </a:pPr>
            <a:r>
              <a:rPr lang="en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Stepped Solution</a:t>
            </a:r>
          </a:p>
          <a:p>
            <a:pPr marL="609585" indent="-457189">
              <a:lnSpc>
                <a:spcPct val="115000"/>
              </a:lnSpc>
              <a:spcAft>
                <a:spcPts val="2133"/>
              </a:spcAft>
              <a:buFont typeface="Arial"/>
              <a:buChar char="●"/>
            </a:pPr>
            <a:r>
              <a:rPr lang="en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Next Main Focus - Water</a:t>
            </a:r>
          </a:p>
          <a:p>
            <a:pPr marL="609585" indent="-457189">
              <a:lnSpc>
                <a:spcPct val="115000"/>
              </a:lnSpc>
              <a:spcAft>
                <a:spcPts val="2133"/>
              </a:spcAft>
              <a:buFont typeface="Arial"/>
              <a:buChar char="●"/>
            </a:pPr>
            <a:r>
              <a:rPr lang="en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Independent Studies, Research, &amp; Interdisciplinary Projects</a:t>
            </a:r>
          </a:p>
          <a:p>
            <a:pPr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endParaRPr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3600" y="286534"/>
            <a:ext cx="5293600" cy="29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3599" y="3542866"/>
            <a:ext cx="5293600" cy="2977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750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0C226"/>
                </a:solidFill>
              </a:rPr>
              <a:t>Conclusion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415600" y="1567067"/>
            <a:ext cx="78224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lnSpc>
                <a:spcPct val="150000"/>
              </a:lnSpc>
              <a:buClr>
                <a:srgbClr val="90C226"/>
              </a:buClr>
              <a:buFont typeface="Times New Roman"/>
              <a:buChar char="●"/>
            </a:pPr>
            <a:r>
              <a:rPr lang="en">
                <a:solidFill>
                  <a:srgbClr val="90C2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Rodale Institute</a:t>
            </a:r>
          </a:p>
          <a:p>
            <a:pPr marL="609585" indent="-457189">
              <a:lnSpc>
                <a:spcPct val="150000"/>
              </a:lnSpc>
              <a:buClr>
                <a:srgbClr val="90C226"/>
              </a:buClr>
              <a:buSzPct val="100000"/>
              <a:buFont typeface="Times New Roman"/>
              <a:buChar char="●"/>
            </a:pPr>
            <a:r>
              <a:rPr lang="en" sz="2400">
                <a:solidFill>
                  <a:srgbClr val="90C2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Stepping Stones</a:t>
            </a:r>
          </a:p>
          <a:p>
            <a:pPr marL="609585" indent="-304792">
              <a:lnSpc>
                <a:spcPct val="150000"/>
              </a:lnSpc>
              <a:buClr>
                <a:srgbClr val="90C226"/>
              </a:buClr>
              <a:buFont typeface="Times New Roman"/>
              <a:buChar char="●"/>
            </a:pPr>
            <a:r>
              <a:rPr lang="en">
                <a:solidFill>
                  <a:srgbClr val="90C2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$5,000 Student Government granted hoop-house budget must be spent by end of Spring Semester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567" y="147867"/>
            <a:ext cx="3691264" cy="6562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12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415601" y="2661401"/>
            <a:ext cx="11360799" cy="15351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9600" b="1">
                <a:solidFill>
                  <a:srgbClr val="FFFFFF"/>
                </a:solidFill>
                <a:latin typeface="Corsiva"/>
                <a:ea typeface="Corsiva"/>
                <a:cs typeface="Corsiva"/>
                <a:sym typeface="Corsiva"/>
              </a:rPr>
              <a:t>Thank You!</a:t>
            </a:r>
          </a:p>
          <a:p>
            <a:pPr>
              <a:buClr>
                <a:srgbClr val="FFFFFF"/>
              </a:buClr>
              <a:buSzPct val="25000"/>
            </a:pPr>
            <a:r>
              <a:rPr lang="en" sz="9600" b="1">
                <a:solidFill>
                  <a:srgbClr val="FFFFFF"/>
                </a:solidFill>
                <a:latin typeface="Corsiva"/>
                <a:ea typeface="Corsiva"/>
                <a:cs typeface="Corsiva"/>
                <a:sym typeface="Corsiva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2159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2120933" y="390167"/>
            <a:ext cx="8741200" cy="763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SzPct val="25000"/>
            </a:pPr>
            <a:r>
              <a:rPr lang="en"/>
              <a:t>Background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64867" y="1316333"/>
            <a:ext cx="5001999" cy="19880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Capstone Project 2015</a:t>
            </a:r>
          </a:p>
          <a:p>
            <a:pPr marL="1219170" lvl="1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Conclusion: gothic greenhouse</a:t>
            </a:r>
          </a:p>
          <a:p>
            <a:pPr marL="609585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Our Project</a:t>
            </a:r>
          </a:p>
          <a:p>
            <a:pPr marL="1219170" lvl="1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Research Question</a:t>
            </a:r>
          </a:p>
          <a:p>
            <a:pPr marL="1219170" lvl="1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Project goals</a:t>
            </a:r>
          </a:p>
          <a:p>
            <a:pPr marL="609585" indent="-304792">
              <a:buFont typeface="Noto Sans Symbols"/>
              <a:buChar char="●"/>
            </a:pPr>
            <a:r>
              <a:rPr lang="en">
                <a:solidFill>
                  <a:schemeClr val="lt1"/>
                </a:solidFill>
              </a:rPr>
              <a:t>Rental Greenhouse</a:t>
            </a: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l="63096"/>
          <a:stretch/>
        </p:blipFill>
        <p:spPr>
          <a:xfrm>
            <a:off x="489265" y="309208"/>
            <a:ext cx="1467332" cy="92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9134" y="1939667"/>
            <a:ext cx="6036797" cy="453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267" y="3371967"/>
            <a:ext cx="4646400" cy="31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34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15601" y="288567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SzPct val="25000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Social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Context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15601" y="1130234"/>
            <a:ext cx="11360799" cy="1117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342891">
              <a:buSzPct val="25000"/>
              <a:buNone/>
            </a:pPr>
            <a:r>
              <a:rPr lang="en" sz="21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Identity and the Garden:</a:t>
            </a:r>
          </a:p>
          <a:p>
            <a:pPr indent="-342891">
              <a:buSzPct val="25000"/>
              <a:buNone/>
            </a:pPr>
            <a:r>
              <a:rPr lang="en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Small Undergraduate Liberal Arts College with a Developing Sustainability Program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8433" y="2531933"/>
            <a:ext cx="6633200" cy="41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673400" y="3188733"/>
            <a:ext cx="3582000" cy="264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2400" b="1" u="sng">
                <a:solidFill>
                  <a:srgbClr val="FFFFFF"/>
                </a:solidFill>
              </a:rPr>
              <a:t>Size Comparison</a:t>
            </a:r>
          </a:p>
          <a:p>
            <a:pPr algn="ctr"/>
            <a:endParaRPr sz="2400">
              <a:solidFill>
                <a:srgbClr val="FFFFFF"/>
              </a:solidFill>
            </a:endParaRPr>
          </a:p>
          <a:p>
            <a:pPr algn="ctr"/>
            <a:r>
              <a:rPr lang="en" sz="2400">
                <a:solidFill>
                  <a:srgbClr val="FFFFFF"/>
                </a:solidFill>
              </a:rPr>
              <a:t>Lafayette College </a:t>
            </a:r>
          </a:p>
          <a:p>
            <a:pPr algn="ctr"/>
            <a:r>
              <a:rPr lang="en" sz="2400">
                <a:solidFill>
                  <a:srgbClr val="FFFFFF"/>
                </a:solidFill>
              </a:rPr>
              <a:t>2,533 </a:t>
            </a:r>
          </a:p>
          <a:p>
            <a:pPr algn="ctr"/>
            <a:endParaRPr sz="2400">
              <a:solidFill>
                <a:srgbClr val="FFFFFF"/>
              </a:solidFill>
            </a:endParaRPr>
          </a:p>
          <a:p>
            <a:pPr algn="ctr"/>
            <a:r>
              <a:rPr lang="en" sz="2400">
                <a:solidFill>
                  <a:srgbClr val="FFFFFF"/>
                </a:solidFill>
              </a:rPr>
              <a:t>Purdue University </a:t>
            </a:r>
          </a:p>
          <a:p>
            <a:pPr algn="ctr"/>
            <a:r>
              <a:rPr lang="en" sz="2400">
                <a:solidFill>
                  <a:srgbClr val="FFFFFF"/>
                </a:solidFill>
              </a:rPr>
              <a:t>30,043</a:t>
            </a:r>
          </a:p>
          <a:p>
            <a:endParaRPr sz="2400">
              <a:solidFill>
                <a:srgbClr val="FFFFFF"/>
              </a:solidFill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4">
            <a:alphaModFix/>
          </a:blip>
          <a:srcRect l="-14810" b="-14823"/>
          <a:stretch/>
        </p:blipFill>
        <p:spPr>
          <a:xfrm>
            <a:off x="8519117" y="288550"/>
            <a:ext cx="3492500" cy="23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18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9011" y="3668822"/>
            <a:ext cx="3757220" cy="278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0418" y="3320634"/>
            <a:ext cx="1450884" cy="89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" y="468234"/>
            <a:ext cx="11360799" cy="763599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2667">
                <a:solidFill>
                  <a:srgbClr val="FFFFFF"/>
                </a:solidFill>
              </a:rPr>
              <a:t>How the Carbon Neutral Greenhouse contributes to society at Lafayette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415600" y="1231833"/>
            <a:ext cx="11360800" cy="1275600"/>
          </a:xfrm>
          <a:prstGeom prst="rect">
            <a:avLst/>
          </a:prstGeom>
          <a:noFill/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342891">
              <a:buSzPct val="25000"/>
              <a:buNone/>
            </a:pPr>
            <a:r>
              <a:rPr lang="en">
                <a:solidFill>
                  <a:srgbClr val="FFFFFF"/>
                </a:solidFill>
              </a:rPr>
              <a:t>As part of two systems:</a:t>
            </a:r>
          </a:p>
          <a:p>
            <a:pPr marL="609585" indent="-304792">
              <a:buFont typeface="Noto Sans Symbols"/>
              <a:buChar char="↖"/>
            </a:pPr>
            <a:r>
              <a:rPr lang="en">
                <a:solidFill>
                  <a:schemeClr val="accent1"/>
                </a:solidFill>
              </a:rPr>
              <a:t>Lafayette’s formal education</a:t>
            </a:r>
          </a:p>
          <a:p>
            <a:pPr marL="609585" indent="-304792">
              <a:buFont typeface="Noto Sans Symbols"/>
              <a:buChar char="↖"/>
            </a:pPr>
            <a:r>
              <a:rPr lang="en">
                <a:solidFill>
                  <a:schemeClr val="accent1"/>
                </a:solidFill>
              </a:rPr>
              <a:t>As a</a:t>
            </a:r>
            <a:r>
              <a:rPr lang="en">
                <a:solidFill>
                  <a:schemeClr val="accent1"/>
                </a:solidFill>
              </a:rPr>
              <a:t>n </a:t>
            </a:r>
            <a:r>
              <a:rPr lang="en">
                <a:solidFill>
                  <a:schemeClr val="accent1"/>
                </a:solidFill>
              </a:rPr>
              <a:t>example of progress for our developing sustainability program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2007" y="3320633"/>
            <a:ext cx="3861189" cy="313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300" y="3738132"/>
            <a:ext cx="2747712" cy="27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55728" y="3320633"/>
            <a:ext cx="1212217" cy="89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8">
            <a:alphaModFix/>
          </a:blip>
          <a:srcRect t="4671"/>
          <a:stretch/>
        </p:blipFill>
        <p:spPr>
          <a:xfrm>
            <a:off x="5333883" y="3320634"/>
            <a:ext cx="934008" cy="8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1858" y="3320634"/>
            <a:ext cx="902469" cy="8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1300" y="3320634"/>
            <a:ext cx="1428395" cy="8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83762" y="3320634"/>
            <a:ext cx="902469" cy="891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78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415600" y="288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733">
                <a:solidFill>
                  <a:schemeClr val="accent1"/>
                </a:solidFill>
              </a:rPr>
              <a:t>Technical Analysis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9200" y="1333433"/>
            <a:ext cx="10414400" cy="455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400" dirty="0"/>
              <a:t>General results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Energy use is primarily due to heating, not electricity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Heating needs vary by plant species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Heating is highly dependent on </a:t>
            </a:r>
            <a:r>
              <a:rPr lang="en" sz="1600" b="1" dirty="0"/>
              <a:t>temperature difference</a:t>
            </a:r>
            <a:r>
              <a:rPr lang="en" sz="1600" dirty="0"/>
              <a:t> across film and </a:t>
            </a:r>
            <a:r>
              <a:rPr lang="en" sz="1600" b="1" dirty="0"/>
              <a:t>surface area</a:t>
            </a:r>
            <a:r>
              <a:rPr lang="en" sz="1600" dirty="0"/>
              <a:t> of a given film</a:t>
            </a:r>
          </a:p>
          <a:p>
            <a:pPr>
              <a:lnSpc>
                <a:spcPct val="115000"/>
              </a:lnSpc>
            </a:pPr>
            <a:endParaRPr sz="1600" dirty="0"/>
          </a:p>
          <a:p>
            <a:pPr>
              <a:lnSpc>
                <a:spcPct val="115000"/>
              </a:lnSpc>
            </a:pPr>
            <a:r>
              <a:rPr lang="en" sz="2400" dirty="0"/>
              <a:t>Specific results</a:t>
            </a:r>
          </a:p>
          <a:p>
            <a:pPr>
              <a:lnSpc>
                <a:spcPct val="115000"/>
              </a:lnSpc>
            </a:pPr>
            <a:r>
              <a:rPr lang="en" sz="1600" dirty="0"/>
              <a:t>→ Need to identify three variables: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Defining Temperature of Environment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Defining Internal Temperature</a:t>
            </a:r>
          </a:p>
          <a:p>
            <a:pPr marL="609585" indent="-406390">
              <a:lnSpc>
                <a:spcPct val="115000"/>
              </a:lnSpc>
              <a:buClr>
                <a:schemeClr val="dk1"/>
              </a:buClr>
              <a:buSzPct val="100000"/>
              <a:buChar char="-"/>
            </a:pPr>
            <a:r>
              <a:rPr lang="en" sz="1600" dirty="0"/>
              <a:t>Defining Maximum Area needed for seed-starting</a:t>
            </a:r>
          </a:p>
          <a:p>
            <a:pPr>
              <a:lnSpc>
                <a:spcPct val="115000"/>
              </a:lnSpc>
            </a:pPr>
            <a:endParaRPr sz="1600" dirty="0"/>
          </a:p>
          <a:p>
            <a:pPr>
              <a:lnSpc>
                <a:spcPct val="115000"/>
              </a:lnSpc>
            </a:pPr>
            <a:r>
              <a:rPr lang="en" sz="1600" dirty="0"/>
              <a:t>→ A solution with worst-case-scenario assumptions</a:t>
            </a: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8568" y="4347521"/>
            <a:ext cx="2214400" cy="239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937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-233467" y="-102700"/>
            <a:ext cx="12811200" cy="701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1" y="101601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7898" y="101601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01" y="3415101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7898" y="3415101"/>
            <a:ext cx="5346100" cy="334129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9535700" y="342401"/>
            <a:ext cx="1732800" cy="290399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9614834" y="300867"/>
            <a:ext cx="5976799" cy="697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Net-Metered and Carbon Neutral</a:t>
            </a:r>
          </a:p>
        </p:txBody>
      </p:sp>
      <p:sp>
        <p:nvSpPr>
          <p:cNvPr id="256" name="Shape 256"/>
          <p:cNvSpPr/>
          <p:nvPr/>
        </p:nvSpPr>
        <p:spPr>
          <a:xfrm>
            <a:off x="3435467" y="4563267"/>
            <a:ext cx="878800" cy="606400"/>
          </a:xfrm>
          <a:prstGeom prst="wedgeRectCallout">
            <a:avLst>
              <a:gd name="adj1" fmla="val -53125"/>
              <a:gd name="adj2" fmla="val 7760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2400"/>
              <a:t>+15˚F</a:t>
            </a:r>
          </a:p>
        </p:txBody>
      </p:sp>
      <p:sp>
        <p:nvSpPr>
          <p:cNvPr id="257" name="Shape 257"/>
          <p:cNvSpPr/>
          <p:nvPr/>
        </p:nvSpPr>
        <p:spPr>
          <a:xfrm>
            <a:off x="9251032" y="4353466"/>
            <a:ext cx="1391829" cy="1357133"/>
          </a:xfrm>
          <a:prstGeom prst="wedgeRectCallout">
            <a:avLst>
              <a:gd name="adj1" fmla="val -53125"/>
              <a:gd name="adj2" fmla="val 7760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2400" dirty="0"/>
              <a:t>40% Heat Reduction</a:t>
            </a:r>
          </a:p>
        </p:txBody>
      </p:sp>
      <p:sp>
        <p:nvSpPr>
          <p:cNvPr id="258" name="Shape 258"/>
          <p:cNvSpPr/>
          <p:nvPr/>
        </p:nvSpPr>
        <p:spPr>
          <a:xfrm>
            <a:off x="9766169" y="693266"/>
            <a:ext cx="1807131" cy="1022411"/>
          </a:xfrm>
          <a:prstGeom prst="wedgeRectCallout">
            <a:avLst>
              <a:gd name="adj1" fmla="val 11720"/>
              <a:gd name="adj2" fmla="val 1140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2400" dirty="0"/>
              <a:t>10x smaller demand</a:t>
            </a:r>
          </a:p>
        </p:txBody>
      </p:sp>
      <p:sp>
        <p:nvSpPr>
          <p:cNvPr id="259" name="Shape 259"/>
          <p:cNvSpPr/>
          <p:nvPr/>
        </p:nvSpPr>
        <p:spPr>
          <a:xfrm>
            <a:off x="3258467" y="5710600"/>
            <a:ext cx="1258800" cy="760400"/>
          </a:xfrm>
          <a:prstGeom prst="wedgeRectCallout">
            <a:avLst>
              <a:gd name="adj1" fmla="val -38015"/>
              <a:gd name="adj2" fmla="val -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/>
              <a:t>Decreased Surface Area</a:t>
            </a:r>
          </a:p>
        </p:txBody>
      </p:sp>
      <p:sp>
        <p:nvSpPr>
          <p:cNvPr id="260" name="Shape 260"/>
          <p:cNvSpPr/>
          <p:nvPr/>
        </p:nvSpPr>
        <p:spPr>
          <a:xfrm>
            <a:off x="9637300" y="3695200"/>
            <a:ext cx="1732800" cy="2904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9181833" y="3593600"/>
            <a:ext cx="2603600" cy="43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800"/>
              <a:t>Layered greenhouse, carbon-neutral, geothermal</a:t>
            </a:r>
          </a:p>
        </p:txBody>
      </p:sp>
      <p:sp>
        <p:nvSpPr>
          <p:cNvPr id="262" name="Shape 262"/>
          <p:cNvSpPr/>
          <p:nvPr/>
        </p:nvSpPr>
        <p:spPr>
          <a:xfrm>
            <a:off x="3846100" y="3695200"/>
            <a:ext cx="1732800" cy="2904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3907000" y="3572267"/>
            <a:ext cx="2603600" cy="697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800"/>
              <a:t>Layered Greenhouse, Carbon-neutral</a:t>
            </a:r>
          </a:p>
        </p:txBody>
      </p:sp>
      <p:sp>
        <p:nvSpPr>
          <p:cNvPr id="264" name="Shape 264"/>
          <p:cNvSpPr/>
          <p:nvPr/>
        </p:nvSpPr>
        <p:spPr>
          <a:xfrm>
            <a:off x="4314267" y="826033"/>
            <a:ext cx="1258800" cy="550800"/>
          </a:xfrm>
          <a:prstGeom prst="wedgeRectCallout">
            <a:avLst>
              <a:gd name="adj1" fmla="val -38015"/>
              <a:gd name="adj2" fmla="val -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333"/>
              <a:t>100mmBtu/yr</a:t>
            </a:r>
          </a:p>
        </p:txBody>
      </p:sp>
    </p:spTree>
    <p:extLst>
      <p:ext uri="{BB962C8B-B14F-4D97-AF65-F5344CB8AC3E}">
        <p14:creationId xmlns:p14="http://schemas.microsoft.com/office/powerpoint/2010/main" val="342961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-233467" y="-102700"/>
            <a:ext cx="12811200" cy="701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1" y="3420968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1" y="101601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7898" y="101601"/>
            <a:ext cx="5346100" cy="334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7898" y="3420968"/>
            <a:ext cx="5346100" cy="334129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/>
          <p:nvPr/>
        </p:nvSpPr>
        <p:spPr>
          <a:xfrm>
            <a:off x="9411134" y="2186333"/>
            <a:ext cx="510399" cy="2736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F6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" name="Shape 275"/>
          <p:cNvCxnSpPr/>
          <p:nvPr/>
        </p:nvCxnSpPr>
        <p:spPr>
          <a:xfrm>
            <a:off x="9167933" y="2191667"/>
            <a:ext cx="453200" cy="1224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76" name="Shape 276"/>
          <p:cNvCxnSpPr/>
          <p:nvPr/>
        </p:nvCxnSpPr>
        <p:spPr>
          <a:xfrm rot="10800000">
            <a:off x="9178465" y="2336532"/>
            <a:ext cx="357600" cy="78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77" name="Shape 277"/>
          <p:cNvSpPr/>
          <p:nvPr/>
        </p:nvSpPr>
        <p:spPr>
          <a:xfrm>
            <a:off x="3025867" y="417000"/>
            <a:ext cx="2599200" cy="39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/>
              <a:t>traditional natural gas heating</a:t>
            </a:r>
          </a:p>
        </p:txBody>
      </p:sp>
      <p:sp>
        <p:nvSpPr>
          <p:cNvPr id="278" name="Shape 278"/>
          <p:cNvSpPr/>
          <p:nvPr/>
        </p:nvSpPr>
        <p:spPr>
          <a:xfrm>
            <a:off x="8838767" y="417000"/>
            <a:ext cx="2713600" cy="39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/>
              <a:t>experimental compost heater</a:t>
            </a:r>
          </a:p>
        </p:txBody>
      </p:sp>
      <p:sp>
        <p:nvSpPr>
          <p:cNvPr id="279" name="Shape 279"/>
          <p:cNvSpPr/>
          <p:nvPr/>
        </p:nvSpPr>
        <p:spPr>
          <a:xfrm>
            <a:off x="3818500" y="3721333"/>
            <a:ext cx="1732800" cy="39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/>
              <a:t>wood-burner</a:t>
            </a:r>
          </a:p>
        </p:txBody>
      </p:sp>
      <p:sp>
        <p:nvSpPr>
          <p:cNvPr id="280" name="Shape 280"/>
          <p:cNvSpPr/>
          <p:nvPr/>
        </p:nvSpPr>
        <p:spPr>
          <a:xfrm>
            <a:off x="8500333" y="3721333"/>
            <a:ext cx="2853600" cy="39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/>
              <a:t>experimental water-heat storage</a:t>
            </a:r>
          </a:p>
        </p:txBody>
      </p:sp>
    </p:spTree>
    <p:extLst>
      <p:ext uri="{BB962C8B-B14F-4D97-AF65-F5344CB8AC3E}">
        <p14:creationId xmlns:p14="http://schemas.microsoft.com/office/powerpoint/2010/main" val="3400710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 descr="map.png"/>
          <p:cNvPicPr preferRelativeResize="0"/>
          <p:nvPr/>
        </p:nvPicPr>
        <p:blipFill rotWithShape="1">
          <a:blip r:embed="rId3">
            <a:alphaModFix/>
          </a:blip>
          <a:srcRect l="14372" t="4332" r="27601" b="15589"/>
          <a:stretch/>
        </p:blipFill>
        <p:spPr>
          <a:xfrm>
            <a:off x="6292640" y="3187381"/>
            <a:ext cx="5501888" cy="332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 l="15081" t="5260" b="4973"/>
          <a:stretch/>
        </p:blipFill>
        <p:spPr>
          <a:xfrm>
            <a:off x="398265" y="3187367"/>
            <a:ext cx="5620724" cy="332802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0" y="133600"/>
            <a:ext cx="12350400" cy="757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buClr>
                <a:srgbClr val="FFFFFF"/>
              </a:buClr>
              <a:buSzPct val="25000"/>
            </a:pPr>
            <a:r>
              <a:rPr lang="en" sz="3733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Economic Analysis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148433" y="960267"/>
            <a:ext cx="11646000" cy="1986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457189">
              <a:lnSpc>
                <a:spcPct val="115000"/>
              </a:lnSpc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</a:rPr>
              <a:t>From a financial standpoint, why do we need a heated greenhouse?</a:t>
            </a:r>
          </a:p>
          <a:p>
            <a:pPr marL="609585" indent="-457189">
              <a:lnSpc>
                <a:spcPct val="115000"/>
              </a:lnSpc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Rental Greenhouse Opportunity Cost</a:t>
            </a:r>
          </a:p>
          <a:p>
            <a:pPr marL="609585" indent="-457189">
              <a:lnSpc>
                <a:spcPct val="115000"/>
              </a:lnSpc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Connecting Lafayette with the Community</a:t>
            </a:r>
          </a:p>
          <a:p>
            <a:pPr marL="609585" indent="-457189">
              <a:lnSpc>
                <a:spcPct val="115000"/>
              </a:lnSpc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Make LaFarm a more productive cornerstone of Lafayette College</a:t>
            </a:r>
          </a:p>
        </p:txBody>
      </p:sp>
    </p:spTree>
    <p:extLst>
      <p:ext uri="{BB962C8B-B14F-4D97-AF65-F5344CB8AC3E}">
        <p14:creationId xmlns:p14="http://schemas.microsoft.com/office/powerpoint/2010/main" val="2178800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-233467" y="-102700"/>
            <a:ext cx="12811200" cy="701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94" name="Shape 294" descr="Capture.PNG"/>
          <p:cNvPicPr preferRelativeResize="0"/>
          <p:nvPr/>
        </p:nvPicPr>
        <p:blipFill rotWithShape="1">
          <a:blip r:embed="rId3">
            <a:alphaModFix/>
          </a:blip>
          <a:srcRect t="4627" b="21895"/>
          <a:stretch/>
        </p:blipFill>
        <p:spPr>
          <a:xfrm>
            <a:off x="391333" y="330900"/>
            <a:ext cx="4929232" cy="507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332" y="3032188"/>
            <a:ext cx="4929233" cy="347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5368" y="330901"/>
            <a:ext cx="6043433" cy="292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5364" y="3731801"/>
            <a:ext cx="6043432" cy="277463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/>
          <p:nvPr/>
        </p:nvSpPr>
        <p:spPr>
          <a:xfrm>
            <a:off x="563149" y="1008199"/>
            <a:ext cx="4585600" cy="2067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Shape 299" descr="Capture.PNG"/>
          <p:cNvPicPr preferRelativeResize="0"/>
          <p:nvPr/>
        </p:nvPicPr>
        <p:blipFill rotWithShape="1">
          <a:blip r:embed="rId3">
            <a:alphaModFix/>
          </a:blip>
          <a:srcRect l="8081" t="17541" r="7650" b="55961"/>
          <a:stretch/>
        </p:blipFill>
        <p:spPr>
          <a:xfrm>
            <a:off x="779167" y="1126400"/>
            <a:ext cx="4153600" cy="183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699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1021</Words>
  <Application>Microsoft Office PowerPoint</Application>
  <PresentationFormat>Widescreen</PresentationFormat>
  <Paragraphs>140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Corsiva</vt:lpstr>
      <vt:lpstr>Noto Sans Symbols</vt:lpstr>
      <vt:lpstr>Times New Roman</vt:lpstr>
      <vt:lpstr>Trebuchet MS</vt:lpstr>
      <vt:lpstr>Wingdings 3</vt:lpstr>
      <vt:lpstr>Facet</vt:lpstr>
      <vt:lpstr>Greenhouse Dreamhouse 2016</vt:lpstr>
      <vt:lpstr>Background</vt:lpstr>
      <vt:lpstr>Social Context</vt:lpstr>
      <vt:lpstr>How the Carbon Neutral Greenhouse contributes to society at Lafayette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Analysis</vt:lpstr>
      <vt:lpstr>Net-Metering VS. Off the Grid</vt:lpstr>
      <vt:lpstr>Federally Funded Program</vt:lpstr>
      <vt:lpstr>Recommendations </vt:lpstr>
      <vt:lpstr>Conclusion</vt:lpstr>
      <vt:lpstr>Thank You!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Greenhouse Dreamhouse 2016</dc:title>
  <dc:creator>Kelly Reager</dc:creator>
  <cp:lastModifiedBy>Kelly Reager</cp:lastModifiedBy>
  <cp:revision>1</cp:revision>
  <dcterms:created xsi:type="dcterms:W3CDTF">2016-12-13T18:45:03Z</dcterms:created>
  <dcterms:modified xsi:type="dcterms:W3CDTF">2016-12-13T18:46:31Z</dcterms:modified>
</cp:coreProperties>
</file>