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Proxima Nova"/>
      <p:regular r:id="rId17"/>
      <p:bold r:id="rId18"/>
      <p:italic r:id="rId19"/>
      <p:boldItalic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Helvetica Neue"/>
      <p:regular r:id="rId25"/>
      <p:bold r:id="rId26"/>
      <p:italic r:id="rId27"/>
      <p:boldItalic r:id="rId28"/>
    </p:embeddedFont>
    <p:embeddedFont>
      <p:font typeface="Alfa Slab One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Italic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lfaSlabOn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roximaNova-regular.fntdata"/><Relationship Id="rId16" Type="http://schemas.openxmlformats.org/officeDocument/2006/relationships/slide" Target="slides/slide12.xml"/><Relationship Id="rId19" Type="http://schemas.openxmlformats.org/officeDocument/2006/relationships/font" Target="fonts/ProximaNova-italic.fntdata"/><Relationship Id="rId18" Type="http://schemas.openxmlformats.org/officeDocument/2006/relationships/font" Target="fonts/ProximaNov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Elliot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Kevin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Kevin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Elliot/Kevin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teams, senior design class.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is to enter the </a:t>
            </a:r>
            <a:r>
              <a:rPr lang="en"/>
              <a:t>competition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Elliot/Kevin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Elliot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Elliot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Kevin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same style of the work </a:t>
            </a:r>
            <a:r>
              <a:rPr lang="en"/>
              <a:t>breakdown</a:t>
            </a:r>
            <a:r>
              <a:rPr lang="en"/>
              <a:t> structure for both ME and ECE teams.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Elliot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Elliot/Kevin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13" y="43252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Lafayette College Project Management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2900948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Elliot Les and Tianmin(Kevin) Kong</a:t>
            </a:r>
            <a:endParaRPr/>
          </a:p>
        </p:txBody>
      </p:sp>
      <p:pic>
        <p:nvPicPr>
          <p:cNvPr descr="Image result for formula hybrid logo"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3987" y="3634446"/>
            <a:ext cx="3916025" cy="9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Succession</a:t>
            </a:r>
            <a:r>
              <a:rPr lang="en">
                <a:solidFill>
                  <a:srgbClr val="990000"/>
                </a:solidFill>
              </a:rPr>
              <a:t> Planning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376650" y="1177000"/>
            <a:ext cx="4248900" cy="3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Detailed Photographs</a:t>
            </a:r>
            <a:endParaRPr sz="18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Parts Lists</a:t>
            </a:r>
            <a:endParaRPr sz="18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Drive Folders</a:t>
            </a:r>
            <a:endParaRPr sz="18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 Shop</a:t>
            </a:r>
            <a:endParaRPr sz="18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Invitations to weekly meetings</a:t>
            </a:r>
            <a:endParaRPr sz="18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Recommendations</a:t>
            </a:r>
            <a:endParaRPr sz="18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Reflection</a:t>
            </a:r>
            <a:endParaRPr sz="18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80" name="Shape 180"/>
          <p:cNvGrpSpPr/>
          <p:nvPr/>
        </p:nvGrpSpPr>
        <p:grpSpPr>
          <a:xfrm>
            <a:off x="6297398" y="2381161"/>
            <a:ext cx="1963201" cy="1982853"/>
            <a:chOff x="4303290" y="2158374"/>
            <a:chExt cx="1854000" cy="1854000"/>
          </a:xfrm>
        </p:grpSpPr>
        <p:sp>
          <p:nvSpPr>
            <p:cNvPr id="181" name="Shape 181"/>
            <p:cNvSpPr/>
            <p:nvPr/>
          </p:nvSpPr>
          <p:spPr>
            <a:xfrm>
              <a:off x="4303290" y="2158374"/>
              <a:ext cx="1854000" cy="1854000"/>
            </a:xfrm>
            <a:prstGeom prst="ellipse">
              <a:avLst/>
            </a:prstGeom>
            <a:solidFill>
              <a:srgbClr val="B02C20"/>
            </a:solidFill>
            <a:ln cap="flat" cmpd="sng" w="28575">
              <a:solidFill>
                <a:srgbClr val="EDA2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 txBox="1"/>
            <p:nvPr/>
          </p:nvSpPr>
          <p:spPr>
            <a:xfrm>
              <a:off x="5010351" y="2937027"/>
              <a:ext cx="10752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Final Report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3" name="Shape 183"/>
          <p:cNvGrpSpPr/>
          <p:nvPr/>
        </p:nvGrpSpPr>
        <p:grpSpPr>
          <a:xfrm>
            <a:off x="4903274" y="2381161"/>
            <a:ext cx="1963201" cy="1982853"/>
            <a:chOff x="2986712" y="2158374"/>
            <a:chExt cx="1854000" cy="1854000"/>
          </a:xfrm>
        </p:grpSpPr>
        <p:sp>
          <p:nvSpPr>
            <p:cNvPr id="184" name="Shape 184"/>
            <p:cNvSpPr/>
            <p:nvPr/>
          </p:nvSpPr>
          <p:spPr>
            <a:xfrm>
              <a:off x="2986712" y="2158374"/>
              <a:ext cx="1854000" cy="1854000"/>
            </a:xfrm>
            <a:prstGeom prst="ellipse">
              <a:avLst/>
            </a:prstGeom>
            <a:solidFill>
              <a:srgbClr val="D83829"/>
            </a:solidFill>
            <a:ln cap="flat" cmpd="sng" w="28575">
              <a:solidFill>
                <a:srgbClr val="EDA2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Shape 185"/>
            <p:cNvSpPr txBox="1"/>
            <p:nvPr/>
          </p:nvSpPr>
          <p:spPr>
            <a:xfrm>
              <a:off x="3134202" y="2937025"/>
              <a:ext cx="12549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Documentation and Organization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6" name="Shape 186"/>
          <p:cNvGrpSpPr/>
          <p:nvPr/>
        </p:nvGrpSpPr>
        <p:grpSpPr>
          <a:xfrm>
            <a:off x="5612877" y="1282533"/>
            <a:ext cx="1963201" cy="1982853"/>
            <a:chOff x="3656844" y="1131139"/>
            <a:chExt cx="1854000" cy="1854000"/>
          </a:xfrm>
        </p:grpSpPr>
        <p:sp>
          <p:nvSpPr>
            <p:cNvPr id="187" name="Shape 187"/>
            <p:cNvSpPr/>
            <p:nvPr/>
          </p:nvSpPr>
          <p:spPr>
            <a:xfrm>
              <a:off x="3656844" y="1131139"/>
              <a:ext cx="1854000" cy="1854000"/>
            </a:xfrm>
            <a:prstGeom prst="ellipse">
              <a:avLst/>
            </a:prstGeom>
            <a:solidFill>
              <a:srgbClr val="802017"/>
            </a:solidFill>
            <a:ln cap="flat" cmpd="sng" w="28575">
              <a:solidFill>
                <a:srgbClr val="EDA2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3938549" y="1797435"/>
              <a:ext cx="12906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Underclassmen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Involvement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Takeaways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Collaboration between engineering departments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Planning vs. Execution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Inherited Legacy from previous projects</a:t>
            </a:r>
            <a:endParaRPr/>
          </a:p>
        </p:txBody>
      </p:sp>
      <p:pic>
        <p:nvPicPr>
          <p:cNvPr descr="Image result for lafayette college leopard"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200" y="2768450"/>
            <a:ext cx="4555601" cy="21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Agenda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1152475"/>
            <a:ext cx="607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Scope of Work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Project Planning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Milestones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Succession Planning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lafayette college leopard"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5000" y="696501"/>
            <a:ext cx="3750500" cy="375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 rotWithShape="1">
          <a:blip r:embed="rId3">
            <a:alphaModFix amt="17000"/>
          </a:blip>
          <a:srcRect b="7689" l="0" r="0" t="0"/>
          <a:stretch/>
        </p:blipFill>
        <p:spPr>
          <a:xfrm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>
            <p:ph type="title"/>
          </p:nvPr>
        </p:nvSpPr>
        <p:spPr>
          <a:xfrm>
            <a:off x="291725" y="1846500"/>
            <a:ext cx="5683800" cy="14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Scope of Work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5823" l="0" r="0" t="16938"/>
          <a:stretch/>
        </p:blipFill>
        <p:spPr>
          <a:xfrm>
            <a:off x="859425" y="617475"/>
            <a:ext cx="7425149" cy="4301375"/>
          </a:xfrm>
          <a:prstGeom prst="rect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7" name="Shape 77"/>
          <p:cNvSpPr/>
          <p:nvPr/>
        </p:nvSpPr>
        <p:spPr>
          <a:xfrm>
            <a:off x="0" y="0"/>
            <a:ext cx="4426800" cy="10974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>
            <p:ph type="title"/>
          </p:nvPr>
        </p:nvSpPr>
        <p:spPr>
          <a:xfrm>
            <a:off x="119700" y="223950"/>
            <a:ext cx="418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3F3F3"/>
                </a:solidFill>
              </a:rPr>
              <a:t>Team Structure</a:t>
            </a:r>
            <a:endParaRPr sz="360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00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 rotWithShape="1">
          <a:blip r:embed="rId3">
            <a:alphaModFix amt="22000"/>
          </a:blip>
          <a:srcRect b="0" l="0" r="0" t="15103"/>
          <a:stretch/>
        </p:blipFill>
        <p:spPr>
          <a:xfrm>
            <a:off x="0" y="-11606"/>
            <a:ext cx="9144000" cy="515510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Project Planning</a:t>
            </a: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Division Of Labor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491350" y="1475650"/>
            <a:ext cx="3619800" cy="11352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Aero, Body, Chassis, and Ergonomics</a:t>
            </a: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4998200" y="3372850"/>
            <a:ext cx="3619800" cy="11352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Powertrain, Packaging, and Batteries</a:t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(Electrical Sub-Components)</a:t>
            </a: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4998200" y="1475650"/>
            <a:ext cx="3619800" cy="11352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Leadership, Management, and Rules</a:t>
            </a: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491350" y="3372850"/>
            <a:ext cx="3619800" cy="11352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Suspension, Steering, Brakes, and Wheels</a:t>
            </a:r>
            <a:endParaRPr/>
          </a:p>
        </p:txBody>
      </p:sp>
      <p:cxnSp>
        <p:nvCxnSpPr>
          <p:cNvPr id="94" name="Shape 94"/>
          <p:cNvCxnSpPr/>
          <p:nvPr/>
        </p:nvCxnSpPr>
        <p:spPr>
          <a:xfrm>
            <a:off x="4553075" y="2005375"/>
            <a:ext cx="12600" cy="1967400"/>
          </a:xfrm>
          <a:prstGeom prst="straightConnector1">
            <a:avLst/>
          </a:prstGeom>
          <a:noFill/>
          <a:ln cap="flat" cmpd="sng" w="114300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Shape 95"/>
          <p:cNvCxnSpPr/>
          <p:nvPr/>
        </p:nvCxnSpPr>
        <p:spPr>
          <a:xfrm flipH="1" rot="10800000">
            <a:off x="2419475" y="2963925"/>
            <a:ext cx="4414500" cy="12600"/>
          </a:xfrm>
          <a:prstGeom prst="straightConnector1">
            <a:avLst/>
          </a:prstGeom>
          <a:noFill/>
          <a:ln cap="flat" cmpd="sng" w="114300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2065950" y="823825"/>
            <a:ext cx="7002000" cy="4137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type="title"/>
          </p:nvPr>
        </p:nvSpPr>
        <p:spPr>
          <a:xfrm>
            <a:off x="159300" y="98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Work Breakdown Structure</a:t>
            </a:r>
            <a:endParaRPr>
              <a:solidFill>
                <a:srgbClr val="990000"/>
              </a:solidFill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3500" y="991113"/>
            <a:ext cx="6706907" cy="3820975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3" name="Shape 103"/>
          <p:cNvSpPr/>
          <p:nvPr/>
        </p:nvSpPr>
        <p:spPr>
          <a:xfrm>
            <a:off x="235400" y="991125"/>
            <a:ext cx="382800" cy="3820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3F3F3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466025" y="1099450"/>
            <a:ext cx="12711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Program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466025" y="1644075"/>
            <a:ext cx="12711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Project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466025" y="2237525"/>
            <a:ext cx="12711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Tasks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466025" y="2754775"/>
            <a:ext cx="12711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Sub-Tasks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466025" y="3695800"/>
            <a:ext cx="14178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Work Package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9" name="Shape 109"/>
          <p:cNvCxnSpPr/>
          <p:nvPr/>
        </p:nvCxnSpPr>
        <p:spPr>
          <a:xfrm flipH="1" rot="10800000">
            <a:off x="517875" y="1924100"/>
            <a:ext cx="865200" cy="3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" name="Shape 110"/>
          <p:cNvCxnSpPr/>
          <p:nvPr/>
        </p:nvCxnSpPr>
        <p:spPr>
          <a:xfrm flipH="1" rot="10800000">
            <a:off x="529650" y="2521425"/>
            <a:ext cx="717900" cy="3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" name="Shape 111"/>
          <p:cNvCxnSpPr/>
          <p:nvPr/>
        </p:nvCxnSpPr>
        <p:spPr>
          <a:xfrm flipH="1" rot="10800000">
            <a:off x="512000" y="3030125"/>
            <a:ext cx="1112400" cy="36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Shape 112"/>
          <p:cNvCxnSpPr/>
          <p:nvPr/>
        </p:nvCxnSpPr>
        <p:spPr>
          <a:xfrm flipH="1" rot="10800000">
            <a:off x="532600" y="3978500"/>
            <a:ext cx="1424100" cy="2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" name="Shape 113"/>
          <p:cNvCxnSpPr/>
          <p:nvPr/>
        </p:nvCxnSpPr>
        <p:spPr>
          <a:xfrm flipH="1" rot="10800000">
            <a:off x="520825" y="1394150"/>
            <a:ext cx="933000" cy="6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119700" y="324850"/>
            <a:ext cx="651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Change Management Process</a:t>
            </a:r>
            <a:endParaRPr>
              <a:solidFill>
                <a:srgbClr val="990000"/>
              </a:solidFill>
            </a:endParaRPr>
          </a:p>
        </p:txBody>
      </p:sp>
      <p:grpSp>
        <p:nvGrpSpPr>
          <p:cNvPr id="119" name="Shape 119"/>
          <p:cNvGrpSpPr/>
          <p:nvPr/>
        </p:nvGrpSpPr>
        <p:grpSpPr>
          <a:xfrm>
            <a:off x="0" y="1189989"/>
            <a:ext cx="2214600" cy="3217636"/>
            <a:chOff x="0" y="1189989"/>
            <a:chExt cx="2214600" cy="3217636"/>
          </a:xfrm>
        </p:grpSpPr>
        <p:sp>
          <p:nvSpPr>
            <p:cNvPr id="120" name="Shape 120"/>
            <p:cNvSpPr/>
            <p:nvPr/>
          </p:nvSpPr>
          <p:spPr>
            <a:xfrm>
              <a:off x="0" y="1189989"/>
              <a:ext cx="2214600" cy="669000"/>
            </a:xfrm>
            <a:prstGeom prst="homePlate">
              <a:avLst>
                <a:gd fmla="val 50000" name="adj"/>
              </a:avLst>
            </a:prstGeom>
            <a:solidFill>
              <a:srgbClr val="8020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Discovery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" name="Shape 121"/>
            <p:cNvSpPr txBox="1"/>
            <p:nvPr/>
          </p:nvSpPr>
          <p:spPr>
            <a:xfrm>
              <a:off x="2950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A plan is currently in place and an issue is discovered.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2" name="Shape 122"/>
          <p:cNvGrpSpPr/>
          <p:nvPr/>
        </p:nvGrpSpPr>
        <p:grpSpPr>
          <a:xfrm>
            <a:off x="1838325" y="1189775"/>
            <a:ext cx="2064000" cy="3217850"/>
            <a:chOff x="1838325" y="1189775"/>
            <a:chExt cx="2064000" cy="3217850"/>
          </a:xfrm>
        </p:grpSpPr>
        <p:sp>
          <p:nvSpPr>
            <p:cNvPr id="123" name="Shape 123"/>
            <p:cNvSpPr/>
            <p:nvPr/>
          </p:nvSpPr>
          <p:spPr>
            <a:xfrm>
              <a:off x="1838325" y="1189775"/>
              <a:ext cx="2064000" cy="669000"/>
            </a:xfrm>
            <a:prstGeom prst="chevron">
              <a:avLst>
                <a:gd fmla="val 50000" name="adj"/>
              </a:avLst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Change Request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" name="Shape 124"/>
            <p:cNvSpPr txBox="1"/>
            <p:nvPr/>
          </p:nvSpPr>
          <p:spPr>
            <a:xfrm>
              <a:off x="20172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Change is proposed in a weekly meeting or the team chat to the project managers or team leaders. A reason for change and </a:t>
              </a: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recommendation</a:t>
              </a: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 are required.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5" name="Shape 125"/>
          <p:cNvGrpSpPr/>
          <p:nvPr/>
        </p:nvGrpSpPr>
        <p:grpSpPr>
          <a:xfrm>
            <a:off x="3516750" y="1189775"/>
            <a:ext cx="2064000" cy="3217850"/>
            <a:chOff x="3516750" y="1189775"/>
            <a:chExt cx="2064000" cy="3217850"/>
          </a:xfrm>
        </p:grpSpPr>
        <p:sp>
          <p:nvSpPr>
            <p:cNvPr id="126" name="Shape 126"/>
            <p:cNvSpPr/>
            <p:nvPr/>
          </p:nvSpPr>
          <p:spPr>
            <a:xfrm>
              <a:off x="3516750" y="1189775"/>
              <a:ext cx="2064000" cy="669000"/>
            </a:xfrm>
            <a:prstGeom prst="chevron">
              <a:avLst>
                <a:gd fmla="val 50000" name="adj"/>
              </a:avLst>
            </a:prstGeom>
            <a:solidFill>
              <a:srgbClr val="B02C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Change Analysis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" name="Shape 127"/>
            <p:cNvSpPr txBox="1"/>
            <p:nvPr/>
          </p:nvSpPr>
          <p:spPr>
            <a:xfrm>
              <a:off x="37394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The issue at hand along with the </a:t>
              </a: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recommendation</a:t>
              </a: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 are discussed amongst the whole team. Discussion of the impact on the current plan, budget, and schedule is required.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" name="Shape 128"/>
          <p:cNvGrpSpPr/>
          <p:nvPr/>
        </p:nvGrpSpPr>
        <p:grpSpPr>
          <a:xfrm>
            <a:off x="6874025" y="1189775"/>
            <a:ext cx="2064000" cy="3217850"/>
            <a:chOff x="6874025" y="1189775"/>
            <a:chExt cx="2064000" cy="3217850"/>
          </a:xfrm>
        </p:grpSpPr>
        <p:sp>
          <p:nvSpPr>
            <p:cNvPr id="129" name="Shape 129"/>
            <p:cNvSpPr/>
            <p:nvPr/>
          </p:nvSpPr>
          <p:spPr>
            <a:xfrm>
              <a:off x="6874025" y="1189775"/>
              <a:ext cx="2064000" cy="669000"/>
            </a:xfrm>
            <a:prstGeom prst="chevron">
              <a:avLst>
                <a:gd fmla="val 50000" name="adj"/>
              </a:avLst>
            </a:prstGeom>
            <a:solidFill>
              <a:srgbClr val="D83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Execution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" name="Shape 130"/>
            <p:cNvSpPr txBox="1"/>
            <p:nvPr/>
          </p:nvSpPr>
          <p:spPr>
            <a:xfrm>
              <a:off x="71838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The change is implemented and carefully observed throughout its completion.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1" name="Shape 131"/>
          <p:cNvGrpSpPr/>
          <p:nvPr/>
        </p:nvGrpSpPr>
        <p:grpSpPr>
          <a:xfrm>
            <a:off x="5195350" y="1189775"/>
            <a:ext cx="2064000" cy="3217850"/>
            <a:chOff x="5195350" y="1189775"/>
            <a:chExt cx="2064000" cy="3217850"/>
          </a:xfrm>
        </p:grpSpPr>
        <p:sp>
          <p:nvSpPr>
            <p:cNvPr id="132" name="Shape 132"/>
            <p:cNvSpPr/>
            <p:nvPr/>
          </p:nvSpPr>
          <p:spPr>
            <a:xfrm>
              <a:off x="5195350" y="1189775"/>
              <a:ext cx="2064000" cy="669000"/>
            </a:xfrm>
            <a:prstGeom prst="chevron">
              <a:avLst>
                <a:gd fmla="val 50000" name="adj"/>
              </a:avLst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Change Approval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" name="Shape 133"/>
            <p:cNvSpPr txBox="1"/>
            <p:nvPr/>
          </p:nvSpPr>
          <p:spPr>
            <a:xfrm>
              <a:off x="54616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A new plan is developed and finalized. The schedule and budget is adjusted to </a:t>
              </a: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accommodate</a:t>
              </a: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 the change. The change must be fully cleared with team leaders, project managers, and faculty advisors.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Milestones</a:t>
            </a:r>
            <a:endParaRPr>
              <a:solidFill>
                <a:srgbClr val="990000"/>
              </a:solidFill>
            </a:endParaRPr>
          </a:p>
        </p:txBody>
      </p:sp>
      <p:grpSp>
        <p:nvGrpSpPr>
          <p:cNvPr id="139" name="Shape 139"/>
          <p:cNvGrpSpPr/>
          <p:nvPr/>
        </p:nvGrpSpPr>
        <p:grpSpPr>
          <a:xfrm>
            <a:off x="466175" y="1928175"/>
            <a:ext cx="2044244" cy="1659275"/>
            <a:chOff x="466175" y="1928175"/>
            <a:chExt cx="2044244" cy="1659275"/>
          </a:xfrm>
        </p:grpSpPr>
        <p:sp>
          <p:nvSpPr>
            <p:cNvPr id="140" name="Shape 140"/>
            <p:cNvSpPr/>
            <p:nvPr/>
          </p:nvSpPr>
          <p:spPr>
            <a:xfrm>
              <a:off x="902781" y="3080265"/>
              <a:ext cx="1534500" cy="133500"/>
            </a:xfrm>
            <a:prstGeom prst="rect">
              <a:avLst/>
            </a:prstGeom>
            <a:solidFill>
              <a:srgbClr val="D83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466175" y="3216050"/>
              <a:ext cx="9465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December 2017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2" name="Shape 142"/>
            <p:cNvGrpSpPr/>
            <p:nvPr/>
          </p:nvGrpSpPr>
          <p:grpSpPr>
            <a:xfrm>
              <a:off x="851208" y="2800855"/>
              <a:ext cx="92400" cy="411825"/>
              <a:chOff x="845575" y="2563700"/>
              <a:chExt cx="92400" cy="411825"/>
            </a:xfrm>
          </p:grpSpPr>
          <p:cxnSp>
            <p:nvCxnSpPr>
              <p:cNvPr id="143" name="Shape 143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44" name="Shape 144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5" name="Shape 145"/>
            <p:cNvSpPr txBox="1"/>
            <p:nvPr/>
          </p:nvSpPr>
          <p:spPr>
            <a:xfrm>
              <a:off x="728720" y="1928175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latin typeface="Roboto"/>
                  <a:ea typeface="Roboto"/>
                  <a:cs typeface="Roboto"/>
                  <a:sym typeface="Roboto"/>
                </a:rPr>
                <a:t>Vehicle Teardown and Redesign Completion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All problems with existing design identified.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6" name="Shape 146"/>
          <p:cNvGrpSpPr/>
          <p:nvPr/>
        </p:nvGrpSpPr>
        <p:grpSpPr>
          <a:xfrm>
            <a:off x="2068480" y="2534024"/>
            <a:ext cx="1903301" cy="1901862"/>
            <a:chOff x="2068480" y="2534024"/>
            <a:chExt cx="1903301" cy="1901862"/>
          </a:xfrm>
        </p:grpSpPr>
        <p:sp>
          <p:nvSpPr>
            <p:cNvPr id="147" name="Shape 147"/>
            <p:cNvSpPr/>
            <p:nvPr/>
          </p:nvSpPr>
          <p:spPr>
            <a:xfrm>
              <a:off x="2437281" y="3080265"/>
              <a:ext cx="1534500" cy="133500"/>
            </a:xfrm>
            <a:prstGeom prst="rect">
              <a:avLst/>
            </a:prstGeom>
            <a:solidFill>
              <a:srgbClr val="8020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 txBox="1"/>
            <p:nvPr/>
          </p:nvSpPr>
          <p:spPr>
            <a:xfrm>
              <a:off x="2187027" y="3492086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latin typeface="Roboto"/>
                  <a:ea typeface="Roboto"/>
                  <a:cs typeface="Roboto"/>
                  <a:sym typeface="Roboto"/>
                </a:rPr>
                <a:t>Wheel Package Upgrades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Complete redesign of uprights, hubs, brake discs  and callipers.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" name="Shape 149"/>
            <p:cNvSpPr txBox="1"/>
            <p:nvPr/>
          </p:nvSpPr>
          <p:spPr>
            <a:xfrm>
              <a:off x="2068480" y="2534024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January 2018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50" name="Shape 150"/>
            <p:cNvGrpSpPr/>
            <p:nvPr/>
          </p:nvGrpSpPr>
          <p:grpSpPr>
            <a:xfrm rot="10800000">
              <a:off x="2395183" y="3080258"/>
              <a:ext cx="92400" cy="411825"/>
              <a:chOff x="2070100" y="2563700"/>
              <a:chExt cx="92400" cy="411825"/>
            </a:xfrm>
          </p:grpSpPr>
          <p:cxnSp>
            <p:nvCxnSpPr>
              <p:cNvPr id="151" name="Shape 151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2" name="Shape 152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3" name="Shape 153"/>
          <p:cNvGrpSpPr/>
          <p:nvPr/>
        </p:nvGrpSpPr>
        <p:grpSpPr>
          <a:xfrm>
            <a:off x="3642897" y="1746225"/>
            <a:ext cx="1863381" cy="1841225"/>
            <a:chOff x="3642897" y="1746225"/>
            <a:chExt cx="1863381" cy="1841225"/>
          </a:xfrm>
        </p:grpSpPr>
        <p:sp>
          <p:nvSpPr>
            <p:cNvPr id="154" name="Shape 154"/>
            <p:cNvSpPr/>
            <p:nvPr/>
          </p:nvSpPr>
          <p:spPr>
            <a:xfrm>
              <a:off x="3971778" y="3080265"/>
              <a:ext cx="1534500" cy="133500"/>
            </a:xfrm>
            <a:prstGeom prst="rect">
              <a:avLst/>
            </a:prstGeom>
            <a:solidFill>
              <a:srgbClr val="D83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5" name="Shape 155"/>
            <p:cNvGrpSpPr/>
            <p:nvPr/>
          </p:nvGrpSpPr>
          <p:grpSpPr>
            <a:xfrm>
              <a:off x="3924544" y="2800855"/>
              <a:ext cx="92400" cy="411825"/>
              <a:chOff x="845575" y="2563700"/>
              <a:chExt cx="92400" cy="411825"/>
            </a:xfrm>
          </p:grpSpPr>
          <p:cxnSp>
            <p:nvCxnSpPr>
              <p:cNvPr id="156" name="Shape 156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7" name="Shape 157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8" name="Shape 158"/>
            <p:cNvSpPr txBox="1"/>
            <p:nvPr/>
          </p:nvSpPr>
          <p:spPr>
            <a:xfrm>
              <a:off x="3642897" y="3216050"/>
              <a:ext cx="9711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February 2018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9" name="Shape 159"/>
            <p:cNvSpPr txBox="1"/>
            <p:nvPr/>
          </p:nvSpPr>
          <p:spPr>
            <a:xfrm>
              <a:off x="3695772" y="1746225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latin typeface="Roboto"/>
                  <a:ea typeface="Roboto"/>
                  <a:cs typeface="Roboto"/>
                  <a:sym typeface="Roboto"/>
                </a:rPr>
                <a:t>Independent Operation of Electrical </a:t>
              </a:r>
              <a:r>
                <a:rPr b="1" lang="en" sz="800">
                  <a:latin typeface="Roboto"/>
                  <a:ea typeface="Roboto"/>
                  <a:cs typeface="Roboto"/>
                  <a:sym typeface="Roboto"/>
                </a:rPr>
                <a:t>Subsystems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Dynamometer fully operational with successful GLV and safety loop operation. TSI (high voltage relay) complete.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0" name="Shape 160"/>
          <p:cNvGrpSpPr/>
          <p:nvPr/>
        </p:nvGrpSpPr>
        <p:grpSpPr>
          <a:xfrm>
            <a:off x="5205014" y="2534024"/>
            <a:ext cx="1870934" cy="1902487"/>
            <a:chOff x="5205014" y="2534024"/>
            <a:chExt cx="1870934" cy="1902487"/>
          </a:xfrm>
        </p:grpSpPr>
        <p:sp>
          <p:nvSpPr>
            <p:cNvPr id="161" name="Shape 161"/>
            <p:cNvSpPr/>
            <p:nvPr/>
          </p:nvSpPr>
          <p:spPr>
            <a:xfrm>
              <a:off x="5506276" y="3080265"/>
              <a:ext cx="1534500" cy="133500"/>
            </a:xfrm>
            <a:prstGeom prst="rect">
              <a:avLst/>
            </a:prstGeom>
            <a:solidFill>
              <a:srgbClr val="8020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2" name="Shape 162"/>
            <p:cNvGrpSpPr/>
            <p:nvPr/>
          </p:nvGrpSpPr>
          <p:grpSpPr>
            <a:xfrm rot="10800000">
              <a:off x="5455515" y="3080258"/>
              <a:ext cx="92400" cy="411825"/>
              <a:chOff x="2070100" y="2563700"/>
              <a:chExt cx="92400" cy="411825"/>
            </a:xfrm>
          </p:grpSpPr>
          <p:cxnSp>
            <p:nvCxnSpPr>
              <p:cNvPr id="163" name="Shape 163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4" name="Shape 164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5" name="Shape 165"/>
            <p:cNvSpPr txBox="1"/>
            <p:nvPr/>
          </p:nvSpPr>
          <p:spPr>
            <a:xfrm>
              <a:off x="5205014" y="2534024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March 2018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6" name="Shape 166"/>
            <p:cNvSpPr txBox="1"/>
            <p:nvPr/>
          </p:nvSpPr>
          <p:spPr>
            <a:xfrm>
              <a:off x="5294248" y="3492711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latin typeface="Roboto"/>
                  <a:ea typeface="Roboto"/>
                  <a:cs typeface="Roboto"/>
                  <a:sym typeface="Roboto"/>
                </a:rPr>
                <a:t>Rolling Chassis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All mechanical </a:t>
              </a: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subsystems</a:t>
              </a: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 complete and operational.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7" name="Shape 167"/>
          <p:cNvGrpSpPr/>
          <p:nvPr/>
        </p:nvGrpSpPr>
        <p:grpSpPr>
          <a:xfrm>
            <a:off x="6671021" y="2004375"/>
            <a:ext cx="2475461" cy="1583068"/>
            <a:chOff x="6671021" y="2004375"/>
            <a:chExt cx="2475461" cy="1583068"/>
          </a:xfrm>
        </p:grpSpPr>
        <p:sp>
          <p:nvSpPr>
            <p:cNvPr id="168" name="Shape 168"/>
            <p:cNvSpPr/>
            <p:nvPr/>
          </p:nvSpPr>
          <p:spPr>
            <a:xfrm>
              <a:off x="7040783" y="3080265"/>
              <a:ext cx="2105700" cy="133500"/>
            </a:xfrm>
            <a:prstGeom prst="rect">
              <a:avLst/>
            </a:prstGeom>
            <a:solidFill>
              <a:srgbClr val="D83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9" name="Shape 169"/>
            <p:cNvGrpSpPr/>
            <p:nvPr/>
          </p:nvGrpSpPr>
          <p:grpSpPr>
            <a:xfrm>
              <a:off x="6994658" y="2800855"/>
              <a:ext cx="92400" cy="411825"/>
              <a:chOff x="845575" y="2563700"/>
              <a:chExt cx="92400" cy="411825"/>
            </a:xfrm>
          </p:grpSpPr>
          <p:cxnSp>
            <p:nvCxnSpPr>
              <p:cNvPr id="170" name="Shape 170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71" name="Shape 171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2" name="Shape 172"/>
            <p:cNvSpPr txBox="1"/>
            <p:nvPr/>
          </p:nvSpPr>
          <p:spPr>
            <a:xfrm>
              <a:off x="6671021" y="3216043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April 2018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3" name="Shape 173"/>
            <p:cNvSpPr txBox="1"/>
            <p:nvPr/>
          </p:nvSpPr>
          <p:spPr>
            <a:xfrm>
              <a:off x="6863524" y="2004375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latin typeface="Roboto"/>
                  <a:ea typeface="Roboto"/>
                  <a:cs typeface="Roboto"/>
                  <a:sym typeface="Roboto"/>
                </a:rPr>
                <a:t>Electrical Components Installed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Fully operational accumulators with appropriate wiring.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