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6" r:id="rId3"/>
  </p:sldIdLst>
  <p:sldSz cx="43891200" cy="32918400"/>
  <p:notesSz cx="7315200" cy="9601200"/>
  <p:defaultTextStyle>
    <a:defPPr>
      <a:defRPr lang="en-US"/>
    </a:defPPr>
    <a:lvl1pPr marL="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3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 varScale="1">
        <p:scale>
          <a:sx n="24" d="100"/>
          <a:sy n="24" d="100"/>
        </p:scale>
        <p:origin x="1350" y="126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F53A7D3-A5E6-4ABE-AFCF-408D358163A2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4242D44-AF49-4F03-AE49-0A43E2B53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2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42D44-AF49-4F03-AE49-0A43E2B535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3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4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4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704B-88A3-4061-B4A3-57E438D2F1A5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D17E-168C-40BF-9C7B-F76E719751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4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4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406F-A7E7-47DA-9FE1-6771CEBB572B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0836-45E1-4F17-AD31-F3A4029BBF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53C406F-A7E7-47DA-9FE1-6771CEBB572B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2520836-45E1-4F17-AD31-F3A4029BB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2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36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4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2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8704B-88A3-4061-B4A3-57E438D2F1A5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0D17E-168C-40BF-9C7B-F76E719751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36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4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sites.lafayette.edu/ece492-sp17" TargetMode="External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29296" y="982982"/>
            <a:ext cx="14241782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Formula Electric Vehicle</a:t>
            </a:r>
            <a:r>
              <a:rPr lang="en-US" sz="7680" dirty="0"/>
              <a:t> </a:t>
            </a:r>
            <a:endParaRPr lang="en-US" sz="5760" dirty="0"/>
          </a:p>
          <a:p>
            <a:pPr algn="ctr"/>
            <a:r>
              <a:rPr lang="en-US" sz="5760" dirty="0"/>
              <a:t>ECE </a:t>
            </a:r>
            <a:r>
              <a:rPr lang="en-US" sz="5760" dirty="0" smtClean="0"/>
              <a:t>492 - </a:t>
            </a:r>
            <a:r>
              <a:rPr lang="en-US" sz="5760" dirty="0"/>
              <a:t>Spring 2017</a:t>
            </a:r>
          </a:p>
          <a:p>
            <a:pPr algn="ctr"/>
            <a:r>
              <a:rPr lang="en-US" sz="5760" dirty="0"/>
              <a:t>Tractive System Interface</a:t>
            </a:r>
          </a:p>
          <a:p>
            <a:pPr algn="ctr"/>
            <a:endParaRPr lang="en-US" sz="6720" dirty="0"/>
          </a:p>
        </p:txBody>
      </p:sp>
      <p:sp>
        <p:nvSpPr>
          <p:cNvPr id="6" name="TextBox 5"/>
          <p:cNvSpPr txBox="1"/>
          <p:nvPr/>
        </p:nvSpPr>
        <p:spPr>
          <a:xfrm>
            <a:off x="31597891" y="1204581"/>
            <a:ext cx="120336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Project Website:</a:t>
            </a:r>
          </a:p>
          <a:p>
            <a:r>
              <a:rPr lang="en-US" sz="3840" dirty="0">
                <a:hlinkClick r:id="rId3"/>
              </a:rPr>
              <a:t>sites.lafayette.edu/ece492-sp17</a:t>
            </a:r>
            <a:endParaRPr lang="en-US" sz="3840" dirty="0"/>
          </a:p>
          <a:p>
            <a:endParaRPr lang="en-US" sz="3840" dirty="0"/>
          </a:p>
          <a:p>
            <a:r>
              <a:rPr lang="en-US" sz="4800" dirty="0"/>
              <a:t>Engineers: </a:t>
            </a:r>
          </a:p>
          <a:p>
            <a:r>
              <a:rPr lang="en-US" sz="3840" dirty="0"/>
              <a:t>Jack Plumb, Adam Ness, </a:t>
            </a:r>
            <a:r>
              <a:rPr lang="en-US" sz="3840" dirty="0" err="1"/>
              <a:t>Christer</a:t>
            </a:r>
            <a:r>
              <a:rPr lang="en-US" sz="3840" dirty="0"/>
              <a:t> </a:t>
            </a:r>
            <a:r>
              <a:rPr lang="en-US" sz="3840" dirty="0" err="1"/>
              <a:t>Hoeflinger</a:t>
            </a:r>
            <a:endParaRPr lang="en-US" sz="3840" dirty="0"/>
          </a:p>
          <a:p>
            <a:endParaRPr lang="en-US" sz="5280" dirty="0"/>
          </a:p>
        </p:txBody>
      </p:sp>
      <p:sp>
        <p:nvSpPr>
          <p:cNvPr id="10" name="Rectangle 9"/>
          <p:cNvSpPr/>
          <p:nvPr/>
        </p:nvSpPr>
        <p:spPr>
          <a:xfrm>
            <a:off x="731522" y="5486400"/>
            <a:ext cx="11107618" cy="11704320"/>
          </a:xfrm>
          <a:prstGeom prst="rect">
            <a:avLst/>
          </a:prstGeom>
          <a:noFill/>
          <a:ln w="127000">
            <a:solidFill>
              <a:srgbClr val="9B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2"/>
          </a:p>
        </p:txBody>
      </p:sp>
      <p:sp>
        <p:nvSpPr>
          <p:cNvPr id="12" name="Rectangle 11"/>
          <p:cNvSpPr/>
          <p:nvPr/>
        </p:nvSpPr>
        <p:spPr>
          <a:xfrm>
            <a:off x="731525" y="17922238"/>
            <a:ext cx="11107613" cy="13898885"/>
          </a:xfrm>
          <a:prstGeom prst="rect">
            <a:avLst/>
          </a:prstGeom>
          <a:noFill/>
          <a:ln w="127000">
            <a:solidFill>
              <a:srgbClr val="9B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2"/>
          </a:p>
        </p:txBody>
      </p:sp>
      <p:sp>
        <p:nvSpPr>
          <p:cNvPr id="14" name="Rectangle 13"/>
          <p:cNvSpPr/>
          <p:nvPr/>
        </p:nvSpPr>
        <p:spPr>
          <a:xfrm>
            <a:off x="12325891" y="5486400"/>
            <a:ext cx="18494765" cy="10902499"/>
          </a:xfrm>
          <a:prstGeom prst="rect">
            <a:avLst/>
          </a:prstGeom>
          <a:noFill/>
          <a:ln w="127000">
            <a:solidFill>
              <a:srgbClr val="9B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2" dirty="0"/>
          </a:p>
        </p:txBody>
      </p:sp>
      <p:sp>
        <p:nvSpPr>
          <p:cNvPr id="15" name="TextBox 14"/>
          <p:cNvSpPr txBox="1"/>
          <p:nvPr/>
        </p:nvSpPr>
        <p:spPr>
          <a:xfrm>
            <a:off x="1098250" y="5712645"/>
            <a:ext cx="99376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60" dirty="0"/>
              <a:t>Overview</a:t>
            </a:r>
          </a:p>
          <a:p>
            <a:endParaRPr lang="en-US" sz="3840" dirty="0"/>
          </a:p>
          <a:p>
            <a:pPr algn="just"/>
            <a:r>
              <a:rPr lang="en-US" sz="3840" dirty="0"/>
              <a:t>The overall goal of the Tractive System Interface is to safely connect high voltage from the packs to the motor controller. </a:t>
            </a:r>
          </a:p>
          <a:p>
            <a:endParaRPr lang="en-US" sz="3840" dirty="0"/>
          </a:p>
          <a:p>
            <a:endParaRPr lang="en-US" sz="3840" dirty="0"/>
          </a:p>
        </p:txBody>
      </p:sp>
      <p:sp>
        <p:nvSpPr>
          <p:cNvPr id="17" name="TextBox 16"/>
          <p:cNvSpPr txBox="1"/>
          <p:nvPr/>
        </p:nvSpPr>
        <p:spPr>
          <a:xfrm>
            <a:off x="12796551" y="17212653"/>
            <a:ext cx="175576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760" dirty="0"/>
              <a:t>Testing</a:t>
            </a:r>
          </a:p>
          <a:p>
            <a:pPr algn="just"/>
            <a:endParaRPr lang="en-US" sz="3840" dirty="0"/>
          </a:p>
          <a:p>
            <a:pPr marL="822960" indent="-822960">
              <a:buFont typeface="Arial" panose="020B0604020202020204" pitchFamily="34" charset="0"/>
              <a:buChar char="•"/>
            </a:pPr>
            <a:r>
              <a:rPr lang="en-US" sz="3840" dirty="0"/>
              <a:t>Testing focused on functionality of the board. </a:t>
            </a:r>
          </a:p>
          <a:p>
            <a:pPr marL="822960" indent="-822960">
              <a:buFont typeface="Arial" panose="020B0604020202020204" pitchFamily="34" charset="0"/>
              <a:buChar char="•"/>
            </a:pPr>
            <a:r>
              <a:rPr lang="en-US" sz="3840" dirty="0"/>
              <a:t>Test panel (Fig. 5) simulates subsystem’s driver interface </a:t>
            </a:r>
          </a:p>
          <a:p>
            <a:pPr marL="822960" indent="-822960">
              <a:buFont typeface="Arial" panose="020B0604020202020204" pitchFamily="34" charset="0"/>
              <a:buChar char="•"/>
            </a:pPr>
            <a:r>
              <a:rPr lang="en-US" sz="3840" dirty="0"/>
              <a:t>Able to simulate throttle plausibility checks, as well as brake press and over-travel. </a:t>
            </a:r>
          </a:p>
          <a:p>
            <a:pPr marL="822960" indent="-822960">
              <a:buFont typeface="Arial" panose="020B0604020202020204" pitchFamily="34" charset="0"/>
              <a:buChar char="•"/>
            </a:pPr>
            <a:r>
              <a:rPr lang="en-US" sz="3840" dirty="0"/>
              <a:t>Used to confirm drive state operability</a:t>
            </a:r>
          </a:p>
          <a:p>
            <a:pPr algn="just"/>
            <a:endParaRPr lang="en-US" sz="3840" dirty="0"/>
          </a:p>
        </p:txBody>
      </p:sp>
      <p:sp>
        <p:nvSpPr>
          <p:cNvPr id="18" name="Rectangle 17"/>
          <p:cNvSpPr/>
          <p:nvPr/>
        </p:nvSpPr>
        <p:spPr>
          <a:xfrm>
            <a:off x="31318195" y="5481242"/>
            <a:ext cx="11978650" cy="12475013"/>
          </a:xfrm>
          <a:prstGeom prst="rect">
            <a:avLst/>
          </a:prstGeom>
          <a:noFill/>
          <a:ln w="127000">
            <a:solidFill>
              <a:srgbClr val="9B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2"/>
          </a:p>
        </p:txBody>
      </p:sp>
      <p:sp>
        <p:nvSpPr>
          <p:cNvPr id="19" name="TextBox 18"/>
          <p:cNvSpPr txBox="1"/>
          <p:nvPr/>
        </p:nvSpPr>
        <p:spPr>
          <a:xfrm>
            <a:off x="937634" y="17915870"/>
            <a:ext cx="10816915" cy="629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60" dirty="0"/>
              <a:t>TSI Board</a:t>
            </a:r>
          </a:p>
          <a:p>
            <a:endParaRPr lang="en-US" sz="3840" dirty="0"/>
          </a:p>
          <a:p>
            <a:pPr marL="822960" indent="-822960">
              <a:buFont typeface="Arial" panose="020B0604020202020204" pitchFamily="34" charset="0"/>
              <a:buChar char="•"/>
            </a:pPr>
            <a:r>
              <a:rPr lang="en-US" sz="3840" dirty="0"/>
              <a:t>Responsible for all logical control of subsystem</a:t>
            </a:r>
          </a:p>
          <a:p>
            <a:pPr marL="822960" indent="-822960">
              <a:buFont typeface="Arial" panose="020B0604020202020204" pitchFamily="34" charset="0"/>
              <a:buChar char="•"/>
            </a:pPr>
            <a:r>
              <a:rPr lang="en-US" sz="3840" dirty="0" smtClean="0"/>
              <a:t>Monitor </a:t>
            </a:r>
            <a:r>
              <a:rPr lang="en-US" sz="3840" dirty="0"/>
              <a:t>throttle, brake, and driver input to determine drive state and action</a:t>
            </a:r>
          </a:p>
          <a:p>
            <a:pPr marL="822960" indent="-822960">
              <a:buFont typeface="Arial" panose="020B0604020202020204" pitchFamily="34" charset="0"/>
              <a:buChar char="•"/>
            </a:pPr>
            <a:r>
              <a:rPr lang="en-US" sz="3840" dirty="0"/>
              <a:t>Capable of interfacing with VSCADA</a:t>
            </a:r>
          </a:p>
          <a:p>
            <a:pPr marL="3017520" lvl="1" indent="-822960">
              <a:buFont typeface="Arial" panose="020B0604020202020204" pitchFamily="34" charset="0"/>
              <a:buChar char="•"/>
            </a:pPr>
            <a:r>
              <a:rPr lang="en-US" sz="3840" dirty="0"/>
              <a:t>Send observed data</a:t>
            </a:r>
          </a:p>
          <a:p>
            <a:pPr marL="3017520" lvl="1" indent="-822960">
              <a:buFont typeface="Arial" panose="020B0604020202020204" pitchFamily="34" charset="0"/>
              <a:buChar char="•"/>
            </a:pPr>
            <a:r>
              <a:rPr lang="en-US" sz="3840" dirty="0"/>
              <a:t>Reception and transmission of remote throttle control</a:t>
            </a:r>
          </a:p>
          <a:p>
            <a:pPr marL="822960" indent="-822960">
              <a:buFont typeface="Arial" panose="020B0604020202020204" pitchFamily="34" charset="0"/>
              <a:buChar char="•"/>
            </a:pPr>
            <a:r>
              <a:rPr lang="en-US" sz="3840" dirty="0"/>
              <a:t>Control of status lights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307409" y="26195397"/>
            <a:ext cx="11852274" cy="5625724"/>
          </a:xfrm>
          <a:prstGeom prst="rect">
            <a:avLst/>
          </a:prstGeom>
          <a:noFill/>
          <a:ln w="127000">
            <a:solidFill>
              <a:srgbClr val="9B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2"/>
          </a:p>
        </p:txBody>
      </p:sp>
      <p:sp>
        <p:nvSpPr>
          <p:cNvPr id="21" name="TextBox 20"/>
          <p:cNvSpPr txBox="1"/>
          <p:nvPr/>
        </p:nvSpPr>
        <p:spPr>
          <a:xfrm>
            <a:off x="31724022" y="26449391"/>
            <a:ext cx="76284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60" dirty="0"/>
              <a:t>Acknowledgements</a:t>
            </a:r>
          </a:p>
          <a:p>
            <a:endParaRPr lang="en-US" sz="3840" dirty="0"/>
          </a:p>
          <a:p>
            <a:pPr algn="just"/>
            <a:r>
              <a:rPr lang="en-US" sz="3840" dirty="0"/>
              <a:t>A special thank you to Marv Snyder, Robert </a:t>
            </a:r>
            <a:r>
              <a:rPr lang="en-US" sz="3840" dirty="0" err="1"/>
              <a:t>Layng</a:t>
            </a:r>
            <a:r>
              <a:rPr lang="en-US" sz="3840" dirty="0"/>
              <a:t>, and Adam Smith for helping build our many components. Also thank you to the entire Mechanical Engineering team.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839213" y="28529280"/>
            <a:ext cx="3320467" cy="3291840"/>
          </a:xfrm>
          <a:prstGeom prst="rect">
            <a:avLst/>
          </a:prstGeom>
          <a:noFill/>
          <a:ln w="127000">
            <a:solidFill>
              <a:srgbClr val="9B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2"/>
          </a:p>
        </p:txBody>
      </p:sp>
      <p:sp>
        <p:nvSpPr>
          <p:cNvPr id="24" name="Rectangle 23"/>
          <p:cNvSpPr/>
          <p:nvPr/>
        </p:nvSpPr>
        <p:spPr>
          <a:xfrm>
            <a:off x="318531" y="365762"/>
            <a:ext cx="43389787" cy="32214312"/>
          </a:xfrm>
          <a:prstGeom prst="rect">
            <a:avLst/>
          </a:prstGeom>
          <a:noFill/>
          <a:ln w="127000">
            <a:solidFill>
              <a:srgbClr val="9B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2"/>
          </a:p>
        </p:txBody>
      </p:sp>
      <p:sp>
        <p:nvSpPr>
          <p:cNvPr id="25" name="Rectangle 24"/>
          <p:cNvSpPr/>
          <p:nvPr/>
        </p:nvSpPr>
        <p:spPr>
          <a:xfrm>
            <a:off x="14452060" y="1097282"/>
            <a:ext cx="16368595" cy="3630168"/>
          </a:xfrm>
          <a:prstGeom prst="rect">
            <a:avLst/>
          </a:prstGeom>
          <a:noFill/>
          <a:ln w="127000">
            <a:solidFill>
              <a:srgbClr val="9B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2"/>
          </a:p>
        </p:txBody>
      </p:sp>
      <p:sp>
        <p:nvSpPr>
          <p:cNvPr id="26" name="Rectangle 25"/>
          <p:cNvSpPr/>
          <p:nvPr/>
        </p:nvSpPr>
        <p:spPr>
          <a:xfrm>
            <a:off x="31325758" y="1106863"/>
            <a:ext cx="11801899" cy="3648024"/>
          </a:xfrm>
          <a:prstGeom prst="rect">
            <a:avLst/>
          </a:prstGeom>
          <a:noFill/>
          <a:ln w="127000">
            <a:solidFill>
              <a:srgbClr val="9B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2"/>
          </a:p>
        </p:txBody>
      </p:sp>
      <p:sp>
        <p:nvSpPr>
          <p:cNvPr id="27" name="Rectangle 26"/>
          <p:cNvSpPr/>
          <p:nvPr/>
        </p:nvSpPr>
        <p:spPr>
          <a:xfrm>
            <a:off x="31318193" y="18527893"/>
            <a:ext cx="11953205" cy="7054669"/>
          </a:xfrm>
          <a:prstGeom prst="rect">
            <a:avLst/>
          </a:prstGeom>
          <a:noFill/>
          <a:ln w="127000">
            <a:solidFill>
              <a:srgbClr val="9B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2"/>
          </a:p>
        </p:txBody>
      </p:sp>
      <p:sp>
        <p:nvSpPr>
          <p:cNvPr id="29" name="TextBox 28"/>
          <p:cNvSpPr txBox="1"/>
          <p:nvPr/>
        </p:nvSpPr>
        <p:spPr>
          <a:xfrm>
            <a:off x="31390294" y="18617856"/>
            <a:ext cx="11298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60" dirty="0"/>
              <a:t>The Team</a:t>
            </a:r>
          </a:p>
          <a:p>
            <a:endParaRPr lang="en-US" sz="3840" dirty="0"/>
          </a:p>
        </p:txBody>
      </p:sp>
      <p:sp>
        <p:nvSpPr>
          <p:cNvPr id="30" name="TextBox 29"/>
          <p:cNvSpPr txBox="1"/>
          <p:nvPr/>
        </p:nvSpPr>
        <p:spPr>
          <a:xfrm>
            <a:off x="31724023" y="5685519"/>
            <a:ext cx="112989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60" dirty="0"/>
              <a:t>Enclosure</a:t>
            </a:r>
          </a:p>
          <a:p>
            <a:endParaRPr lang="en-US" sz="3840" dirty="0"/>
          </a:p>
          <a:p>
            <a:pPr marL="822960" indent="-822960" algn="just">
              <a:buFont typeface="Arial" panose="020B0604020202020204" pitchFamily="34" charset="0"/>
              <a:buChar char="•"/>
            </a:pPr>
            <a:r>
              <a:rPr lang="en-US" sz="3840" dirty="0"/>
              <a:t>Enclosure designed to neatly house entire subsystem</a:t>
            </a:r>
          </a:p>
          <a:p>
            <a:pPr marL="822960" indent="-822960" algn="just">
              <a:buFont typeface="Arial" panose="020B0604020202020204" pitchFamily="34" charset="0"/>
              <a:buChar char="•"/>
            </a:pPr>
            <a:r>
              <a:rPr lang="en-US" sz="3840" dirty="0"/>
              <a:t>Electric insulation necessary to ensure safe operation</a:t>
            </a:r>
          </a:p>
          <a:p>
            <a:pPr marL="822960" indent="-822960" algn="just">
              <a:buFont typeface="Arial" panose="020B0604020202020204" pitchFamily="34" charset="0"/>
              <a:buChar char="•"/>
            </a:pPr>
            <a:r>
              <a:rPr lang="en-US" sz="3840" dirty="0"/>
              <a:t>Panels fabricated to allow for changes to design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957816" y="5567422"/>
            <a:ext cx="8301994" cy="984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760" dirty="0">
                <a:solidFill>
                  <a:prstClr val="black"/>
                </a:solidFill>
              </a:rPr>
              <a:t>Functionality</a:t>
            </a:r>
          </a:p>
          <a:p>
            <a:pPr lvl="0"/>
            <a:endParaRPr lang="en-US" sz="3840" dirty="0">
              <a:solidFill>
                <a:prstClr val="black"/>
              </a:solidFill>
            </a:endParaRPr>
          </a:p>
          <a:p>
            <a:pPr lvl="0" algn="just"/>
            <a:r>
              <a:rPr lang="en-US" sz="3840" dirty="0">
                <a:solidFill>
                  <a:prstClr val="black"/>
                </a:solidFill>
              </a:rPr>
              <a:t>The system </a:t>
            </a:r>
            <a:r>
              <a:rPr lang="en-US" sz="3840" dirty="0" smtClean="0">
                <a:solidFill>
                  <a:prstClr val="black"/>
                </a:solidFill>
              </a:rPr>
              <a:t>is </a:t>
            </a:r>
            <a:r>
              <a:rPr lang="en-US" sz="3840" dirty="0">
                <a:solidFill>
                  <a:prstClr val="black"/>
                </a:solidFill>
              </a:rPr>
              <a:t>designed to facilitate a number of other functions based upon rules described by FSAE. </a:t>
            </a:r>
          </a:p>
          <a:p>
            <a:pPr lvl="0"/>
            <a:endParaRPr lang="en-US" sz="3840" dirty="0">
              <a:solidFill>
                <a:prstClr val="black"/>
              </a:solidFill>
            </a:endParaRPr>
          </a:p>
          <a:p>
            <a:pPr lvl="0"/>
            <a:endParaRPr lang="en-US" sz="3840" dirty="0">
              <a:solidFill>
                <a:prstClr val="black"/>
              </a:solidFill>
            </a:endParaRPr>
          </a:p>
          <a:p>
            <a:pPr lvl="0"/>
            <a:r>
              <a:rPr lang="en-US" sz="3840" dirty="0">
                <a:solidFill>
                  <a:prstClr val="black"/>
                </a:solidFill>
              </a:rPr>
              <a:t>This included:</a:t>
            </a:r>
          </a:p>
          <a:p>
            <a:pPr marL="1371600" indent="-1371600">
              <a:buFont typeface="Arial" panose="020B0604020202020204" pitchFamily="34" charset="0"/>
              <a:buChar char="•"/>
            </a:pPr>
            <a:r>
              <a:rPr lang="en-US" sz="3840" dirty="0">
                <a:solidFill>
                  <a:prstClr val="black"/>
                </a:solidFill>
              </a:rPr>
              <a:t>Throttle Plausibility</a:t>
            </a:r>
          </a:p>
          <a:p>
            <a:pPr marL="1371600" indent="-1371600">
              <a:buFont typeface="Arial" panose="020B0604020202020204" pitchFamily="34" charset="0"/>
              <a:buChar char="•"/>
            </a:pPr>
            <a:r>
              <a:rPr lang="en-US" sz="3840" dirty="0">
                <a:solidFill>
                  <a:prstClr val="black"/>
                </a:solidFill>
              </a:rPr>
              <a:t>Brake Interface</a:t>
            </a:r>
          </a:p>
          <a:p>
            <a:pPr marL="1371600" indent="-1371600">
              <a:buFont typeface="Arial" panose="020B0604020202020204" pitchFamily="34" charset="0"/>
              <a:buChar char="•"/>
            </a:pPr>
            <a:r>
              <a:rPr lang="en-US" sz="3840" dirty="0">
                <a:solidFill>
                  <a:prstClr val="black"/>
                </a:solidFill>
              </a:rPr>
              <a:t>Voltage Measurement</a:t>
            </a:r>
          </a:p>
          <a:p>
            <a:pPr marL="1371600" indent="-1371600">
              <a:buFont typeface="Arial" panose="020B0604020202020204" pitchFamily="34" charset="0"/>
              <a:buChar char="•"/>
            </a:pPr>
            <a:r>
              <a:rPr lang="en-US" sz="3840" dirty="0">
                <a:solidFill>
                  <a:prstClr val="black"/>
                </a:solidFill>
              </a:rPr>
              <a:t>Current Measurement</a:t>
            </a:r>
          </a:p>
          <a:p>
            <a:pPr marL="1371600" indent="-1371600">
              <a:buFont typeface="Arial" panose="020B0604020202020204" pitchFamily="34" charset="0"/>
              <a:buChar char="•"/>
            </a:pPr>
            <a:r>
              <a:rPr lang="en-US" sz="3840" dirty="0">
                <a:solidFill>
                  <a:prstClr val="black"/>
                </a:solidFill>
              </a:rPr>
              <a:t>Motor Controller Interface</a:t>
            </a:r>
          </a:p>
          <a:p>
            <a:pPr marL="1371600" indent="-1371600">
              <a:buFont typeface="Arial" panose="020B0604020202020204" pitchFamily="34" charset="0"/>
              <a:buChar char="•"/>
            </a:pPr>
            <a:r>
              <a:rPr lang="en-US" sz="3840" dirty="0">
                <a:solidFill>
                  <a:prstClr val="black"/>
                </a:solidFill>
              </a:rPr>
              <a:t>Drive State</a:t>
            </a:r>
          </a:p>
          <a:p>
            <a:pPr marL="1371600" indent="-1371600">
              <a:buFont typeface="Arial" panose="020B0604020202020204" pitchFamily="34" charset="0"/>
              <a:buChar char="•"/>
            </a:pPr>
            <a:r>
              <a:rPr lang="en-US" sz="3840" dirty="0">
                <a:solidFill>
                  <a:prstClr val="black"/>
                </a:solidFill>
              </a:rPr>
              <a:t>Insulation Monitoring Device (IMD)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40321" y="13121832"/>
            <a:ext cx="645032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dirty="0"/>
              <a:t>Fig. 2: Detailed shutdown conditions and states of the car.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81351" y="15939908"/>
            <a:ext cx="593884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dirty="0"/>
              <a:t>Fig. 1: Simplified system block diagram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07375" y="30735657"/>
            <a:ext cx="584269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dirty="0"/>
              <a:t>Fig. 4: Fully populated TSI board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670905" y="16769108"/>
            <a:ext cx="820979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dirty="0"/>
              <a:t>Fig. 3: Assembled Inventor file of TSI enclosure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205005" y="23250218"/>
            <a:ext cx="734142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dirty="0"/>
              <a:t>Fig. 5: Test panel of driver interface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619018" y="31050575"/>
            <a:ext cx="539462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dirty="0"/>
              <a:t>Fig. 6: TSI integrated into car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080797" y="28670885"/>
            <a:ext cx="2845613" cy="284561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957816" y="25150742"/>
            <a:ext cx="8677286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60" dirty="0"/>
              <a:t>Integration</a:t>
            </a:r>
          </a:p>
          <a:p>
            <a:endParaRPr lang="en-US" sz="384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40" dirty="0" smtClean="0"/>
              <a:t>Successfully integrated into vehicle chassis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40" dirty="0" smtClean="0"/>
              <a:t>Tested implemented features with components mounted to car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40" dirty="0" smtClean="0"/>
              <a:t>Subsystem functioned to allow car to drive </a:t>
            </a:r>
          </a:p>
          <a:p>
            <a:pPr algn="just"/>
            <a:endParaRPr lang="en-US" sz="384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181" y="6869225"/>
            <a:ext cx="8859030" cy="55062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625" y="25324100"/>
            <a:ext cx="7215410" cy="541155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2325891" y="16892370"/>
            <a:ext cx="18494765" cy="7034430"/>
          </a:xfrm>
          <a:prstGeom prst="rect">
            <a:avLst/>
          </a:prstGeom>
          <a:noFill/>
          <a:ln w="127000">
            <a:solidFill>
              <a:srgbClr val="9B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2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2" t="8468" r="34131" b="15673"/>
          <a:stretch/>
        </p:blipFill>
        <p:spPr>
          <a:xfrm rot="16200000">
            <a:off x="5012530" y="-3081938"/>
            <a:ext cx="3968296" cy="121636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989" y="24738717"/>
            <a:ext cx="7825466" cy="58691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507" y="10586578"/>
            <a:ext cx="10058400" cy="562600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51" y="9229241"/>
            <a:ext cx="8010160" cy="663855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15149" r="6061" b="73487"/>
          <a:stretch/>
        </p:blipFill>
        <p:spPr>
          <a:xfrm>
            <a:off x="15724417" y="21284513"/>
            <a:ext cx="11070786" cy="184513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12325891" y="24572100"/>
            <a:ext cx="18494765" cy="7249020"/>
          </a:xfrm>
          <a:prstGeom prst="rect">
            <a:avLst/>
          </a:prstGeom>
          <a:noFill/>
          <a:ln w="127000">
            <a:solidFill>
              <a:srgbClr val="9B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2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858" y="19474810"/>
            <a:ext cx="6991303" cy="524347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2507044" y="24921144"/>
            <a:ext cx="1018222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dirty="0"/>
              <a:t>Fig. </a:t>
            </a:r>
            <a:r>
              <a:rPr lang="en-US" sz="2880" dirty="0" smtClean="0"/>
              <a:t>7 Left to Right: Jack Plumb, Adam Ness, </a:t>
            </a:r>
            <a:r>
              <a:rPr lang="en-US" sz="2880" dirty="0" err="1" smtClean="0"/>
              <a:t>Christer</a:t>
            </a:r>
            <a:r>
              <a:rPr lang="en-US" sz="2880" dirty="0" smtClean="0"/>
              <a:t> </a:t>
            </a:r>
            <a:r>
              <a:rPr lang="en-US" sz="2880" dirty="0" err="1" smtClean="0"/>
              <a:t>Hoeflinger</a:t>
            </a:r>
            <a:endParaRPr lang="en-US" sz="288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378</TotalTime>
  <Words>322</Words>
  <Application>Microsoft Office PowerPoint</Application>
  <PresentationFormat>Custom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Custom Design</vt:lpstr>
      <vt:lpstr>PowerPoint Presentation</vt:lpstr>
    </vt:vector>
  </TitlesOfParts>
  <Company>Lafayette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36</cp:revision>
  <cp:lastPrinted>2017-05-10T16:45:36Z</cp:lastPrinted>
  <dcterms:created xsi:type="dcterms:W3CDTF">2017-04-26T15:52:28Z</dcterms:created>
  <dcterms:modified xsi:type="dcterms:W3CDTF">2017-05-10T18:17:40Z</dcterms:modified>
</cp:coreProperties>
</file>