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Old Standard TT"/>
      <p:regular r:id="rId27"/>
      <p:bold r:id="rId28"/>
      <p: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OldStandardTT-bold.fntdata"/><Relationship Id="rId27" Type="http://schemas.openxmlformats.org/officeDocument/2006/relationships/font" Target="fonts/OldStandardT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ldStandardT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a1a019121e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a1a019121e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a1a019121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a1a019121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a1a019121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a1a019121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a1a019121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a1a019121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a1a019121e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a1a019121e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a1a019121e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a1a019121e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a1a019121e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a1a019121e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a1a019121e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a1a019121e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a1a019121e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a1a019121e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a1a019121e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a1a019121e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a1a019121e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a1a019121e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a1a019121e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a1a019121e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a1a019121e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a1a019121e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a321892bd0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a321892bd0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a2d6344e2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a2d6344e2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a2d6344e2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a2d6344e2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a2d6344e2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a2d6344e2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a2d6344e2c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a2d6344e2c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a2d6344e2c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a2d6344e2c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a2d6344e2c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a2d6344e2c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Relationship Id="rId4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g"/><Relationship Id="rId4" Type="http://schemas.openxmlformats.org/officeDocument/2006/relationships/image" Target="../media/image2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jpg"/><Relationship Id="rId4" Type="http://schemas.openxmlformats.org/officeDocument/2006/relationships/image" Target="../media/image2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1.png"/><Relationship Id="rId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ECE 491 - Team Alpha Final Design Proposal Presentation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Alexander Labell, Devin Arnold, Samuel Ehgartner, Corin Nosow, Austin Pelayo, Michala Dennis, Andrew Borek &amp; Jack Horowitz</a:t>
            </a:r>
            <a:endParaRPr i="1"/>
          </a:p>
        </p:txBody>
      </p:sp>
      <p:sp>
        <p:nvSpPr>
          <p:cNvPr id="61" name="Google Shape;6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 Level Rover/Docking Station Electrical Design</a:t>
            </a:r>
            <a:endParaRPr/>
          </a:p>
        </p:txBody>
      </p:sp>
      <p:pic>
        <p:nvPicPr>
          <p:cNvPr id="152" name="Google Shape;15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43525"/>
            <a:ext cx="4668560" cy="378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7549" y="1105200"/>
            <a:ext cx="4416455" cy="376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Vehicle Sensing</a:t>
            </a:r>
            <a:endParaRPr/>
          </a:p>
        </p:txBody>
      </p:sp>
      <p:sp>
        <p:nvSpPr>
          <p:cNvPr id="160" name="Google Shape;160;p23"/>
          <p:cNvSpPr txBox="1"/>
          <p:nvPr>
            <p:ph idx="1" type="body"/>
          </p:nvPr>
        </p:nvSpPr>
        <p:spPr>
          <a:xfrm>
            <a:off x="311700" y="1397425"/>
            <a:ext cx="8520600" cy="317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Detect authorized &amp; unauthorized vehicles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Reduce </a:t>
            </a:r>
            <a:r>
              <a:rPr lang="en"/>
              <a:t>nuisance</a:t>
            </a:r>
            <a:r>
              <a:rPr lang="en"/>
              <a:t> and false reads as much as possible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Solutions Chosen: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Dual 24GHz Doppler &amp; Doppler FMCW radars, facing forward and aft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Radio </a:t>
            </a:r>
            <a:r>
              <a:rPr lang="en"/>
              <a:t>transceiver</a:t>
            </a:r>
            <a:r>
              <a:rPr lang="en"/>
              <a:t> pair for vehicle to MARGE authentication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Motivations for choosing radar: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Suitability for vehicle </a:t>
            </a:r>
            <a:r>
              <a:rPr lang="en" sz="1800"/>
              <a:t>presence</a:t>
            </a:r>
            <a:r>
              <a:rPr lang="en" sz="1800"/>
              <a:t> detection applications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Superior performance in adverse weather conditions</a:t>
            </a:r>
            <a:endParaRPr sz="1800"/>
          </a:p>
        </p:txBody>
      </p:sp>
      <p:sp>
        <p:nvSpPr>
          <p:cNvPr id="161" name="Google Shape;161;p23"/>
          <p:cNvSpPr txBox="1"/>
          <p:nvPr/>
        </p:nvSpPr>
        <p:spPr>
          <a:xfrm>
            <a:off x="479550" y="1058225"/>
            <a:ext cx="8184900" cy="4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Main team member responsible: Jack</a:t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62" name="Google Shape;16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Navigation </a:t>
            </a:r>
            <a:endParaRPr/>
          </a:p>
        </p:txBody>
      </p:sp>
      <p:sp>
        <p:nvSpPr>
          <p:cNvPr id="168" name="Google Shape;168;p24"/>
          <p:cNvSpPr txBox="1"/>
          <p:nvPr>
            <p:ph idx="1" type="body"/>
          </p:nvPr>
        </p:nvSpPr>
        <p:spPr>
          <a:xfrm>
            <a:off x="311700" y="1444400"/>
            <a:ext cx="8520600" cy="312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The navigation system was identified early on in the project as one of the more challenging parameters of the project.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Requires complete autonomy from user intervention.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Our Solution:</a:t>
            </a:r>
            <a:endParaRPr b="1"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Aruco tag located on Docking Station.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Raspberry Pi, camera module &amp; ultrasonic sensor located on Rover.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Localization from camera’s view of aruco tag used to navigate to Docking Station.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Ultrasonic sensor used to finalize approach from within ‘garage’ of Docking Station. </a:t>
            </a:r>
            <a:endParaRPr/>
          </a:p>
        </p:txBody>
      </p:sp>
      <p:sp>
        <p:nvSpPr>
          <p:cNvPr id="169" name="Google Shape;169;p24"/>
          <p:cNvSpPr txBox="1"/>
          <p:nvPr/>
        </p:nvSpPr>
        <p:spPr>
          <a:xfrm>
            <a:off x="469725" y="1080375"/>
            <a:ext cx="8184900" cy="4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Main team member responsible: Alex</a:t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70" name="Google Shape;17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Navigation Continued…</a:t>
            </a:r>
            <a:endParaRPr/>
          </a:p>
        </p:txBody>
      </p:sp>
      <p:pic>
        <p:nvPicPr>
          <p:cNvPr id="176" name="Google Shape;17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975" y="2571750"/>
            <a:ext cx="3505200" cy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1525" y="2189325"/>
            <a:ext cx="1971675" cy="260032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5"/>
          <p:cNvSpPr txBox="1"/>
          <p:nvPr/>
        </p:nvSpPr>
        <p:spPr>
          <a:xfrm>
            <a:off x="516700" y="1150825"/>
            <a:ext cx="8208600" cy="9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-"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Navigation protocol controls motor driver circuit, motor encoder odometry used as feedback</a:t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-"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Drivetrain employs a differential drive schema</a:t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79" name="Google Shape;17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96419" y="2189325"/>
            <a:ext cx="2648856" cy="260032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Motor Assembly &amp; Locomotion Platform</a:t>
            </a:r>
            <a:endParaRPr/>
          </a:p>
        </p:txBody>
      </p:sp>
      <p:sp>
        <p:nvSpPr>
          <p:cNvPr id="186" name="Google Shape;186;p26"/>
          <p:cNvSpPr txBox="1"/>
          <p:nvPr>
            <p:ph idx="1" type="body"/>
          </p:nvPr>
        </p:nvSpPr>
        <p:spPr>
          <a:xfrm>
            <a:off x="311700" y="1397425"/>
            <a:ext cx="8520600" cy="317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 pair of brushed, two-phase DC motors provide drive to the rear wheels.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 pair of omni-directional wheels at the front allow for passive steering capability from differential drive control.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Prevents excessive tire scrubbing with road surface. </a:t>
            </a:r>
            <a:endParaRPr sz="18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625" y="2861400"/>
            <a:ext cx="1843675" cy="184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6"/>
          <p:cNvSpPr txBox="1"/>
          <p:nvPr/>
        </p:nvSpPr>
        <p:spPr>
          <a:xfrm>
            <a:off x="479550" y="1009900"/>
            <a:ext cx="8184900" cy="4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Main team members responsible: Devin &amp; Sam</a:t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89" name="Google Shape;18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1400" y="2861400"/>
            <a:ext cx="2341200" cy="1973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Drivetrain Motor Controller</a:t>
            </a:r>
            <a:endParaRPr/>
          </a:p>
        </p:txBody>
      </p:sp>
      <p:sp>
        <p:nvSpPr>
          <p:cNvPr id="196" name="Google Shape;196;p27"/>
          <p:cNvSpPr txBox="1"/>
          <p:nvPr>
            <p:ph idx="1" type="body"/>
          </p:nvPr>
        </p:nvSpPr>
        <p:spPr>
          <a:xfrm>
            <a:off x="311700" y="1655775"/>
            <a:ext cx="8520600" cy="29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Designed as an inter-team effort with Team Beta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Features: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2x exclusively NMOS H-bridges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Half-bridge gate drivers with built-in PWM deadzoning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Opto-coupled PWM inputs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Overcurrent, overvoltage and reverse polarity protection</a:t>
            </a:r>
            <a:endParaRPr sz="18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7"/>
          <p:cNvSpPr txBox="1"/>
          <p:nvPr/>
        </p:nvSpPr>
        <p:spPr>
          <a:xfrm>
            <a:off x="469725" y="1080375"/>
            <a:ext cx="8184900" cy="4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Main team member responsible: Jack  	Inter-team collaborators: Sam Fowler </a:t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98" name="Google Shape;198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Visual Signal &amp; Actuation Controller</a:t>
            </a:r>
            <a:endParaRPr/>
          </a:p>
        </p:txBody>
      </p:sp>
      <p:sp>
        <p:nvSpPr>
          <p:cNvPr id="204" name="Google Shape;204;p28"/>
          <p:cNvSpPr txBox="1"/>
          <p:nvPr>
            <p:ph idx="1" type="body"/>
          </p:nvPr>
        </p:nvSpPr>
        <p:spPr>
          <a:xfrm>
            <a:off x="311700" y="1796700"/>
            <a:ext cx="8520600" cy="27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 visual signal cone will be deployed to indicate restricted access to an oncoming driver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Driven by brushed, two-phase DC motor and motor driver</a:t>
            </a:r>
            <a:endParaRPr/>
          </a:p>
        </p:txBody>
      </p:sp>
      <p:sp>
        <p:nvSpPr>
          <p:cNvPr id="205" name="Google Shape;205;p28"/>
          <p:cNvSpPr txBox="1"/>
          <p:nvPr/>
        </p:nvSpPr>
        <p:spPr>
          <a:xfrm>
            <a:off x="469725" y="1080375"/>
            <a:ext cx="8184900" cy="4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Main t</a:t>
            </a: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eam members responsible: Devin &amp; Drew</a:t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06" name="Google Shape;206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Microprocessor Control</a:t>
            </a:r>
            <a:endParaRPr/>
          </a:p>
        </p:txBody>
      </p:sp>
      <p:sp>
        <p:nvSpPr>
          <p:cNvPr id="212" name="Google Shape;212;p29"/>
          <p:cNvSpPr txBox="1"/>
          <p:nvPr>
            <p:ph idx="1" type="body"/>
          </p:nvPr>
        </p:nvSpPr>
        <p:spPr>
          <a:xfrm>
            <a:off x="311700" y="1644050"/>
            <a:ext cx="8520600" cy="31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Both Docking Station and Rover feature an Arduino Mega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Rover will </a:t>
            </a:r>
            <a:r>
              <a:rPr lang="en"/>
              <a:t>have</a:t>
            </a:r>
            <a:r>
              <a:rPr lang="en"/>
              <a:t> a Raspberry Pi &amp; Sleepy Pi for navigation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Each </a:t>
            </a:r>
            <a:r>
              <a:rPr lang="en"/>
              <a:t>component</a:t>
            </a:r>
            <a:r>
              <a:rPr lang="en"/>
              <a:t> of the system (rover, base station, remotes) will feature an arduino nano for communication.</a:t>
            </a:r>
            <a:endParaRPr/>
          </a:p>
        </p:txBody>
      </p:sp>
      <p:sp>
        <p:nvSpPr>
          <p:cNvPr id="213" name="Google Shape;213;p29"/>
          <p:cNvSpPr txBox="1"/>
          <p:nvPr/>
        </p:nvSpPr>
        <p:spPr>
          <a:xfrm>
            <a:off x="469725" y="1080375"/>
            <a:ext cx="8184900" cy="4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</a:t>
            </a: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eam responsible: Embedded Control &amp; User Interface Team</a:t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14" name="Google Shape;214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Remote Controllers</a:t>
            </a:r>
            <a:endParaRPr/>
          </a:p>
        </p:txBody>
      </p:sp>
      <p:sp>
        <p:nvSpPr>
          <p:cNvPr id="220" name="Google Shape;220;p30"/>
          <p:cNvSpPr txBox="1"/>
          <p:nvPr>
            <p:ph idx="1" type="body"/>
          </p:nvPr>
        </p:nvSpPr>
        <p:spPr>
          <a:xfrm>
            <a:off x="311700" y="1476925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Two controllers are part of the MARGE system: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MARGE System Remote controller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Used to change system modes, and override for custom control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Can connect from as far as 1km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Rechargeable via USB-C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MARGE Vehicle Authentication Beacon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Used within a vehicle to authenticate with MARGE system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Akin to a garage door opener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Both controllers are of the same design, with slight variations for the different applications</a:t>
            </a:r>
            <a:endParaRPr/>
          </a:p>
        </p:txBody>
      </p:sp>
      <p:sp>
        <p:nvSpPr>
          <p:cNvPr id="221" name="Google Shape;221;p30"/>
          <p:cNvSpPr txBox="1"/>
          <p:nvPr/>
        </p:nvSpPr>
        <p:spPr>
          <a:xfrm>
            <a:off x="469725" y="1080375"/>
            <a:ext cx="8184900" cy="4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Main t</a:t>
            </a: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eam member responsible: Austin</a:t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22" name="Google Shape;222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Wireless Communication</a:t>
            </a:r>
            <a:endParaRPr/>
          </a:p>
        </p:txBody>
      </p:sp>
      <p:sp>
        <p:nvSpPr>
          <p:cNvPr id="228" name="Google Shape;228;p31"/>
          <p:cNvSpPr txBox="1"/>
          <p:nvPr>
            <p:ph idx="1" type="body"/>
          </p:nvPr>
        </p:nvSpPr>
        <p:spPr>
          <a:xfrm>
            <a:off x="311700" y="1497275"/>
            <a:ext cx="43152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Communication between system components required for operation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LoRa RFM96W Radio </a:t>
            </a:r>
            <a:r>
              <a:rPr lang="en"/>
              <a:t>Transceiver</a:t>
            </a:r>
            <a:r>
              <a:rPr lang="en"/>
              <a:t> present on Docking Station, Rover and all remote controllers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Will be connected to custom signal distribution board, standardized for each system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9" name="Google Shape;22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5575" y="2571750"/>
            <a:ext cx="4125701" cy="2322724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1"/>
          <p:cNvSpPr txBox="1"/>
          <p:nvPr/>
        </p:nvSpPr>
        <p:spPr>
          <a:xfrm>
            <a:off x="469725" y="1080375"/>
            <a:ext cx="8184900" cy="4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Main t</a:t>
            </a: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eam member responsible: Austin</a:t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31" name="Google Shape;231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Organization</a:t>
            </a:r>
            <a:endParaRPr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All members split into three design sub-teams: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Mechanical Design: Devin Arnold &amp; Samuel Ehgartner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Electrical Design: Andrew Borek, Corin Nosow &amp; Jack Horowitz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Embedded Control &amp; User Interface: Michala Dennis, Austin Pelayo &amp; Alex Labell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With the added administrative responsibilities: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Team Leader: Jack Horowitz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Quality Assurance Manager: Austin Pelayo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Treasurer: Devin Arnold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Organization Manager: Michala Dennis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Website Manager: Corin Nosow</a:t>
            </a:r>
            <a:endParaRPr sz="1800"/>
          </a:p>
        </p:txBody>
      </p:sp>
      <p:sp>
        <p:nvSpPr>
          <p:cNvPr id="68" name="Google Shape;6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Finite State Machine</a:t>
            </a:r>
            <a:endParaRPr/>
          </a:p>
        </p:txBody>
      </p:sp>
      <p:sp>
        <p:nvSpPr>
          <p:cNvPr id="237" name="Google Shape;237;p32"/>
          <p:cNvSpPr txBox="1"/>
          <p:nvPr>
            <p:ph idx="1" type="body"/>
          </p:nvPr>
        </p:nvSpPr>
        <p:spPr>
          <a:xfrm>
            <a:off x="311700" y="1702750"/>
            <a:ext cx="8520600" cy="286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MARGE system and its various components, though separated, act together as a </a:t>
            </a:r>
            <a:r>
              <a:rPr lang="en"/>
              <a:t>unified</a:t>
            </a:r>
            <a:r>
              <a:rPr lang="en"/>
              <a:t> system -  controlled by the central FSM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This Includes a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Remote FSM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Rover FSM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GUI Control - Docking Station</a:t>
            </a:r>
            <a:endParaRPr/>
          </a:p>
        </p:txBody>
      </p:sp>
      <p:sp>
        <p:nvSpPr>
          <p:cNvPr id="238" name="Google Shape;238;p32"/>
          <p:cNvSpPr txBox="1"/>
          <p:nvPr/>
        </p:nvSpPr>
        <p:spPr>
          <a:xfrm>
            <a:off x="469725" y="1080375"/>
            <a:ext cx="8184900" cy="4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Main t</a:t>
            </a: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eam member responsible: Michala</a:t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39" name="Google Shape;239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3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00"/>
              <a:t>Power</a:t>
            </a:r>
            <a:r>
              <a:rPr lang="en" sz="2600"/>
              <a:t> Generation &amp; Distribution: Docking Station/Rover</a:t>
            </a:r>
            <a:endParaRPr sz="2600"/>
          </a:p>
        </p:txBody>
      </p:sp>
      <p:sp>
        <p:nvSpPr>
          <p:cNvPr id="245" name="Google Shape;245;p33"/>
          <p:cNvSpPr txBox="1"/>
          <p:nvPr>
            <p:ph idx="1" type="body"/>
          </p:nvPr>
        </p:nvSpPr>
        <p:spPr>
          <a:xfrm>
            <a:off x="311700" y="1559125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Both the Docking Station and Rover have dedicated accumulator systems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Docking Station is charged by 100W monocrystalline solar panel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Charge controllers: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MPPT Solar Charge Controller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CC/CV LiFePO4 Battery Charge Controller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Power Distribution: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Many sensors, microprocessors and other loads on both devices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Docking Station and Rover both have team-built power regulation boards</a:t>
            </a:r>
            <a:endParaRPr sz="1800"/>
          </a:p>
        </p:txBody>
      </p:sp>
      <p:sp>
        <p:nvSpPr>
          <p:cNvPr id="246" name="Google Shape;246;p33"/>
          <p:cNvSpPr txBox="1"/>
          <p:nvPr/>
        </p:nvSpPr>
        <p:spPr>
          <a:xfrm>
            <a:off x="469725" y="1080375"/>
            <a:ext cx="8184900" cy="4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Main team member responsible: Jack</a:t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47" name="Google Shape;247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Defined Operation Environment</a:t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6188" y="1058225"/>
            <a:ext cx="4971625" cy="378047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Mechanical Overview</a:t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171600"/>
            <a:ext cx="8520600" cy="3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MARGE system will be divided into two parts, each of which are responsible for their own tasks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lang="en" u="sng"/>
              <a:t>The Docking Station</a:t>
            </a:r>
            <a:endParaRPr u="sng"/>
          </a:p>
          <a:p>
            <a:pPr indent="-317500" lvl="0" marL="914400" rtl="0" algn="l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Charging the MARGE Rover</a:t>
            </a:r>
            <a:endParaRPr sz="1400"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Sensing the presence of incoming vehicles</a:t>
            </a:r>
            <a:endParaRPr sz="1400"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Providing navigational aid</a:t>
            </a:r>
            <a:endParaRPr sz="1400"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Sending commands to the Rover</a:t>
            </a:r>
            <a:endParaRPr sz="1400"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Communicating with Remote Controllers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	</a:t>
            </a:r>
            <a:r>
              <a:rPr lang="en" u="sng"/>
              <a:t>The Rover</a:t>
            </a:r>
            <a:endParaRPr u="sng"/>
          </a:p>
          <a:p>
            <a:pPr indent="-317500" lvl="0" marL="914400" rtl="0" algn="l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Traveling between the Docking Station and the midpoint of the roadway</a:t>
            </a:r>
            <a:endParaRPr sz="1400"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Act as a responsive or passive indicator to cars entering the roadway</a:t>
            </a:r>
            <a:endParaRPr sz="1400"/>
          </a:p>
        </p:txBody>
      </p:sp>
      <p:sp>
        <p:nvSpPr>
          <p:cNvPr id="82" name="Google Shape;8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2909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Docking Station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1171600"/>
            <a:ext cx="4740300" cy="38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Structural Design:</a:t>
            </a:r>
            <a:endParaRPr/>
          </a:p>
          <a:p>
            <a:pPr indent="-316706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 sz="1500"/>
              <a:t>Total Dimensions: 22” wide / 30” long / 20” tall</a:t>
            </a:r>
            <a:endParaRPr sz="1500"/>
          </a:p>
          <a:p>
            <a:pPr indent="-316706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500"/>
              <a:t>Constructed from aluminum T-Slot framing and polypropylene plastic body panels</a:t>
            </a:r>
            <a:endParaRPr sz="1500"/>
          </a:p>
          <a:p>
            <a:pPr indent="-316706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500"/>
              <a:t>Powered by 100W photovoltaic panel that will be placed near the Docking Station</a:t>
            </a:r>
            <a:endParaRPr sz="1500"/>
          </a:p>
          <a:p>
            <a:pPr indent="-316706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500"/>
              <a:t>Ventilation points included to avoid overheating</a:t>
            </a:r>
            <a:endParaRPr sz="1500"/>
          </a:p>
          <a:p>
            <a:pPr indent="-316706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500"/>
              <a:t>User interface access point located on the rear of the structure</a:t>
            </a:r>
            <a:endParaRPr sz="1500"/>
          </a:p>
          <a:p>
            <a:pPr indent="-313596" lvl="0" marL="457200" rtl="0" algn="l">
              <a:spcBef>
                <a:spcPts val="0"/>
              </a:spcBef>
              <a:spcAft>
                <a:spcPts val="0"/>
              </a:spcAft>
              <a:buSzPct val="99797"/>
              <a:buChar char="-"/>
            </a:pPr>
            <a:r>
              <a:rPr lang="en" sz="1450"/>
              <a:t>Total Weight </a:t>
            </a:r>
            <a:r>
              <a:rPr lang="en" sz="1450"/>
              <a:t>specification: ~70 lbs</a:t>
            </a:r>
            <a:r>
              <a:rPr lang="en" sz="1447"/>
              <a:t> </a:t>
            </a:r>
            <a:endParaRPr sz="1447"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0388" y="142525"/>
            <a:ext cx="3368625" cy="2025664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0388" y="2640900"/>
            <a:ext cx="3368625" cy="202565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91" name="Google Shape;91;p17"/>
          <p:cNvSpPr txBox="1"/>
          <p:nvPr/>
        </p:nvSpPr>
        <p:spPr>
          <a:xfrm>
            <a:off x="5425388" y="2168200"/>
            <a:ext cx="3558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Docking Station Front View</a:t>
            </a:r>
            <a:endParaRPr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5520388" y="4666550"/>
            <a:ext cx="3558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Docking Station Rear View</a:t>
            </a:r>
            <a:endParaRPr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311700" y="731800"/>
            <a:ext cx="5040900" cy="4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Main team member responsible: Sam</a:t>
            </a:r>
            <a:endParaRPr sz="15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291800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Internal Design of Docking Station</a:t>
            </a:r>
            <a:endParaRPr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311700" y="1058225"/>
            <a:ext cx="8520600" cy="39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Station will be divided into three compartments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Garage, Energy Storage, and Computation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Garage will include: </a:t>
            </a:r>
            <a:endParaRPr sz="1600"/>
          </a:p>
          <a:p>
            <a:pPr indent="-3175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T</a:t>
            </a:r>
            <a:r>
              <a:rPr lang="en" sz="1400"/>
              <a:t>he Mechanical Guidance System (MGS)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Charging Contacts for the Rover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ArUco Tag and illuminator for navigation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Energy Storage will include: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Battery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Power Distribution Board and Solar Charge Controller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Battery Charge Controller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Computational will include:</a:t>
            </a:r>
            <a:endParaRPr sz="14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Arduino Mega, LoRa transceivers, radar sensing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User interface screen and buttons</a:t>
            </a:r>
            <a:endParaRPr sz="1400"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1000" y="233100"/>
            <a:ext cx="3242075" cy="1938775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1000" y="2689450"/>
            <a:ext cx="3242075" cy="1949553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103" name="Google Shape;103;p18"/>
          <p:cNvSpPr txBox="1"/>
          <p:nvPr/>
        </p:nvSpPr>
        <p:spPr>
          <a:xfrm>
            <a:off x="5622725" y="2171875"/>
            <a:ext cx="3558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Docking Station Front View (INTERNAL)</a:t>
            </a:r>
            <a:endParaRPr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5622725" y="4639000"/>
            <a:ext cx="3558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Docking Station Rear View (INTERNAL)</a:t>
            </a:r>
            <a:endParaRPr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311700" y="731800"/>
            <a:ext cx="5040900" cy="4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Main team member responsible: Sam</a:t>
            </a:r>
            <a:endParaRPr sz="15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06" name="Google Shape;10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MARGE Rover</a:t>
            </a:r>
            <a:endParaRPr/>
          </a:p>
        </p:txBody>
      </p:sp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311700" y="1171600"/>
            <a:ext cx="5213400" cy="38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/>
              <a:t>Structural Design</a:t>
            </a:r>
            <a:endParaRPr sz="1650"/>
          </a:p>
          <a:p>
            <a:pPr indent="-314325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ts val="1350"/>
              <a:buChar char="-"/>
            </a:pPr>
            <a:r>
              <a:rPr lang="en" sz="1350"/>
              <a:t>Total Dimensions: 14” width / 18” length / 8” tall</a:t>
            </a:r>
            <a:endParaRPr sz="1350"/>
          </a:p>
          <a:p>
            <a:pPr indent="-314325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50"/>
              <a:buChar char="-"/>
            </a:pPr>
            <a:r>
              <a:rPr lang="en" sz="1350"/>
              <a:t>Constructed from 3d printed PLA plastic and polypropylene panels</a:t>
            </a:r>
            <a:endParaRPr sz="1350"/>
          </a:p>
          <a:p>
            <a:pPr indent="-314325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50"/>
              <a:buChar char="-"/>
            </a:pPr>
            <a:r>
              <a:rPr lang="en" sz="1350"/>
              <a:t>Rover </a:t>
            </a:r>
            <a:r>
              <a:rPr lang="en" sz="1350"/>
              <a:t>locomotion will be driven by two 12V motors, turning two 6” wheels at the rear of the vehicle</a:t>
            </a:r>
            <a:endParaRPr sz="1350"/>
          </a:p>
          <a:p>
            <a:pPr indent="-314325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50"/>
              <a:buChar char="-"/>
            </a:pPr>
            <a:r>
              <a:rPr lang="en" sz="1350"/>
              <a:t>Two 4” omnidirectional wheels will be at the front</a:t>
            </a:r>
            <a:endParaRPr sz="1350"/>
          </a:p>
          <a:p>
            <a:pPr indent="-314325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50"/>
              <a:buChar char="-"/>
            </a:pPr>
            <a:r>
              <a:rPr lang="en" sz="1350"/>
              <a:t>Ventilation will be included to keep internal temperatures low</a:t>
            </a:r>
            <a:endParaRPr sz="1350"/>
          </a:p>
          <a:p>
            <a:pPr indent="-314325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50"/>
              <a:buChar char="-"/>
            </a:pPr>
            <a:r>
              <a:rPr lang="en" sz="1350"/>
              <a:t>Chamfered front end for alignment</a:t>
            </a:r>
            <a:endParaRPr sz="1350"/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5125" y="154050"/>
            <a:ext cx="2559675" cy="218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5125" y="2696468"/>
            <a:ext cx="2559675" cy="210258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 txBox="1"/>
          <p:nvPr/>
        </p:nvSpPr>
        <p:spPr>
          <a:xfrm>
            <a:off x="5405663" y="2274600"/>
            <a:ext cx="3558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Rover Underside View</a:t>
            </a:r>
            <a:endParaRPr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5525088" y="4716750"/>
            <a:ext cx="3558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Rover Front View (Roof Removed)</a:t>
            </a:r>
            <a:endParaRPr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311700" y="856550"/>
            <a:ext cx="5040900" cy="4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Main team member responsible: Devin</a:t>
            </a:r>
            <a:endParaRPr sz="15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18" name="Google Shape;11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Internal Design of MARGE Rover</a:t>
            </a:r>
            <a:endParaRPr/>
          </a:p>
        </p:txBody>
      </p:sp>
      <p:sp>
        <p:nvSpPr>
          <p:cNvPr id="124" name="Google Shape;124;p20"/>
          <p:cNvSpPr txBox="1"/>
          <p:nvPr>
            <p:ph idx="1" type="body"/>
          </p:nvPr>
        </p:nvSpPr>
        <p:spPr>
          <a:xfrm>
            <a:off x="311700" y="1171600"/>
            <a:ext cx="5103300" cy="38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4325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50"/>
              <a:buChar char="-"/>
            </a:pPr>
            <a:r>
              <a:rPr lang="en" sz="1350"/>
              <a:t>The Rover will include its own 12.8V, 10 amp-hour battery</a:t>
            </a:r>
            <a:endParaRPr sz="1350"/>
          </a:p>
          <a:p>
            <a:pPr indent="-314325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50"/>
              <a:buChar char="-"/>
            </a:pPr>
            <a:r>
              <a:rPr lang="en" sz="1350"/>
              <a:t>To pair with the charging mechanism in the garage of the Docking Station, the Rover will have metal contacts on the bottom of the chassis </a:t>
            </a:r>
            <a:endParaRPr sz="1350"/>
          </a:p>
          <a:p>
            <a:pPr indent="-314325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50"/>
              <a:buChar char="-"/>
            </a:pPr>
            <a:r>
              <a:rPr lang="en" sz="1350"/>
              <a:t>A main power switch will be stowed on the side of the body</a:t>
            </a:r>
            <a:endParaRPr sz="13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50"/>
              <a:t>Available</a:t>
            </a:r>
            <a:r>
              <a:rPr lang="en" sz="1350"/>
              <a:t> space is a major limiting factor for the Rover</a:t>
            </a:r>
            <a:endParaRPr sz="1350"/>
          </a:p>
          <a:p>
            <a:pPr indent="-314325" lvl="0" marL="457200" rtl="0" algn="l">
              <a:spcBef>
                <a:spcPts val="1200"/>
              </a:spcBef>
              <a:spcAft>
                <a:spcPts val="0"/>
              </a:spcAft>
              <a:buSzPts val="1350"/>
              <a:buChar char="-"/>
            </a:pPr>
            <a:r>
              <a:rPr lang="en" sz="1350"/>
              <a:t>A shelving system will be used to more efficiently store processing components such as:</a:t>
            </a:r>
            <a:endParaRPr sz="1350"/>
          </a:p>
          <a:p>
            <a:pPr indent="-301625" lvl="1" marL="914400" rtl="0" algn="l">
              <a:spcBef>
                <a:spcPts val="0"/>
              </a:spcBef>
              <a:spcAft>
                <a:spcPts val="0"/>
              </a:spcAft>
              <a:buSzPts val="1150"/>
              <a:buChar char="-"/>
            </a:pPr>
            <a:r>
              <a:rPr lang="en" sz="1150"/>
              <a:t>Rover Power Distribution Board, Arduino Mega, Raspberry Pi, Lora Comm </a:t>
            </a:r>
            <a:r>
              <a:rPr lang="en" sz="1150"/>
              <a:t>Transceiver</a:t>
            </a:r>
            <a:endParaRPr sz="1150"/>
          </a:p>
        </p:txBody>
      </p:sp>
      <p:pic>
        <p:nvPicPr>
          <p:cNvPr id="125" name="Google Shape;1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1525" y="195150"/>
            <a:ext cx="2788152" cy="22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3888" y="2741100"/>
            <a:ext cx="1923424" cy="2107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0"/>
          <p:cNvSpPr txBox="1"/>
          <p:nvPr/>
        </p:nvSpPr>
        <p:spPr>
          <a:xfrm>
            <a:off x="5616288" y="2402400"/>
            <a:ext cx="3558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Rover Internal </a:t>
            </a:r>
            <a:r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View</a:t>
            </a:r>
            <a:endParaRPr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28" name="Google Shape;128;p20"/>
          <p:cNvSpPr txBox="1"/>
          <p:nvPr/>
        </p:nvSpPr>
        <p:spPr>
          <a:xfrm>
            <a:off x="5616288" y="4770700"/>
            <a:ext cx="3558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Rover Shelving System</a:t>
            </a:r>
            <a:endParaRPr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311700" y="856550"/>
            <a:ext cx="5040900" cy="4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Main team member responsible: Devin</a:t>
            </a:r>
            <a:endParaRPr sz="15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30" name="Google Shape;13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MARGE Rover Visual Indication</a:t>
            </a:r>
            <a:endParaRPr/>
          </a:p>
        </p:txBody>
      </p:sp>
      <p:sp>
        <p:nvSpPr>
          <p:cNvPr id="136" name="Google Shape;136;p21"/>
          <p:cNvSpPr txBox="1"/>
          <p:nvPr>
            <p:ph idx="1" type="body"/>
          </p:nvPr>
        </p:nvSpPr>
        <p:spPr>
          <a:xfrm>
            <a:off x="311700" y="1171600"/>
            <a:ext cx="8520600" cy="15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The roof of the Rover will incorporate an actuating cone assembly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/>
              <a:t>A chain driven by a secondary motor will drive a chain vertically and extend a cone from the top of the Rover</a:t>
            </a:r>
            <a:endParaRPr sz="1600"/>
          </a:p>
        </p:txBody>
      </p:sp>
      <p:pic>
        <p:nvPicPr>
          <p:cNvPr id="137" name="Google Shape;13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375" y="2818700"/>
            <a:ext cx="2676625" cy="17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9200" y="2818700"/>
            <a:ext cx="2094007" cy="17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0075" y="2267600"/>
            <a:ext cx="2238025" cy="230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1"/>
          <p:cNvSpPr txBox="1"/>
          <p:nvPr/>
        </p:nvSpPr>
        <p:spPr>
          <a:xfrm>
            <a:off x="-67625" y="4568800"/>
            <a:ext cx="3558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Deployable Cone Base Segment</a:t>
            </a:r>
            <a:endParaRPr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2476888" y="4568800"/>
            <a:ext cx="3558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Deployable Cone Intermediary Segment</a:t>
            </a:r>
            <a:endParaRPr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5814136" y="4568800"/>
            <a:ext cx="3009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Vertical</a:t>
            </a:r>
            <a:r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Chain Storage Housing</a:t>
            </a:r>
            <a:endParaRPr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311700" y="863875"/>
            <a:ext cx="5040900" cy="4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Main team member responsible: Devin</a:t>
            </a:r>
            <a:endParaRPr sz="15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44" name="Google Shape;14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00083" y="166900"/>
            <a:ext cx="1201268" cy="100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68285" y="166899"/>
            <a:ext cx="1702689" cy="100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