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40F820-3046-48D9-8080-EBBD30681A69}">
  <a:tblStyle styleId="{0740F820-3046-48D9-8080-EBBD30681A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22abd2ff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22abd2ff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22abd2ff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22abd2ff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22abd2ff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22abd2ff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228a49b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228a49b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f8ef24d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df8ef24d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22abd2ff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22abd2ff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228a49b3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228a49b3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22abd2ff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22abd2ff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22abd2ff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22abd2ff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22abd2ff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22abd2ff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22abd2f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22abd2f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22abd2ff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22abd2ff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22abd2ff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22abd2ff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22abd2ffa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222abd2ff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228a49b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228a49b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22abd2ff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22abd2ff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22abd2ff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22abd2ff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22abd2ff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22abd2ff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22abd2f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22abd2f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22abd2ff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22abd2ff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22abd2ff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22abd2f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22abd2ff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22abd2ff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22abd2ff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22abd2ff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amazon.com/Magnetic-Adhesive-Backing-whiteboards-Organization/dp/B07QKNZZ3J/ref=sr_1_1_sspa?crid=DNJJR1K8IAJA&amp;keywords=strip+magnets+heavy+duty&amp;qid=1679455320&amp;sprefix=strip+magnets%2Caps%2C81&amp;sr=8-1-spons&amp;psc=1&amp;spLa=ZW5jcnlwdGVkUXVhbGlmaWVyPUE3OEdJQzVSTTNOT1MmZW5jcnlwdGVkSWQ9QTAzMDg0MTMzVlVGM1paOUI2T0dSJmVuY3J5cHRlZEFkSWQ9QTA2MDE2MjUyRDUzSTBUMjBSTjhKJndpZGdldE5hbWU9c3BfYXRmJmFjdGlvbj1jbGlja1JlZGlyZWN0JmRvTm90TG9nQ2xpY2s9dHJ1ZQ==" TargetMode="External"/><Relationship Id="rId4" Type="http://schemas.openxmlformats.org/officeDocument/2006/relationships/hyperlink" Target="https://www.amazon.com/Waterproof-Neodymium-Powerful-Permanent-Double-Sided/dp/B07R17XH4Y/ref=sr_1_4?crid=DNJJR1K8IAJA&amp;keywords=strip+magnets+heavy+duty&amp;qid=1679455320&amp;sprefix=strip+magnets%2Caps%2C81&amp;sr=8-4" TargetMode="External"/><Relationship Id="rId5" Type="http://schemas.openxmlformats.org/officeDocument/2006/relationships/hyperlink" Target="https://www.amazon.com/LOVIMAG-Waterproof-Neodymium-Countersunk-Workplace-Pack/dp/B0B1M7FVSF/ref=sr_1_4?keywords=heavy+duty+magnets&amp;qid=1679455437&amp;sprefix=hea%2Caps%2C75&amp;sr=8-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Tracking Final Design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Zheping Yin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Ideal Performance Analysis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9653"/>
            <a:ext cx="6387577" cy="34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9650"/>
            <a:ext cx="6387709" cy="341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loss 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</a:t>
            </a:r>
            <a:r>
              <a:rPr lang="en"/>
              <a:t>due to inaccurate tracking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If the predicted azimuth and altitude angle are both </a:t>
            </a:r>
            <a:r>
              <a:rPr b="1" lang="en" sz="1500" u="sng"/>
              <a:t>15 degrees</a:t>
            </a:r>
            <a:r>
              <a:rPr lang="en" sz="1500"/>
              <a:t> away from the actual azimuth and altitude angle, the power loss will be </a:t>
            </a:r>
            <a:r>
              <a:rPr b="1" lang="en" sz="1500" u="sng"/>
              <a:t>3%</a:t>
            </a:r>
            <a:endParaRPr b="1" sz="1500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Total loss</a:t>
            </a:r>
            <a:r>
              <a:rPr lang="en"/>
              <a:t> should be from </a:t>
            </a:r>
            <a:r>
              <a:rPr b="1" lang="en" u="sng"/>
              <a:t>4% to 6%</a:t>
            </a:r>
            <a:r>
              <a:rPr lang="en"/>
              <a:t> compared to 2-axis ideal tracking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</a:t>
            </a:r>
            <a:r>
              <a:rPr lang="en"/>
              <a:t> Mount Design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37185" l="0" r="0" t="0"/>
          <a:stretch/>
        </p:blipFill>
        <p:spPr>
          <a:xfrm>
            <a:off x="311700" y="1152475"/>
            <a:ext cx="4521926" cy="22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325" y="1152463"/>
            <a:ext cx="23812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Mount Design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425" y="1152463"/>
            <a:ext cx="23812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7"/>
            <a:ext cx="5309401" cy="27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purchased yet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Possible category: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Magnet Tape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Sticky bar magnet (hyperlink attached)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Heavy duty round magnet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Concern: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Too strong magnet may break the mount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Possible solution: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 </a:t>
            </a:r>
            <a:r>
              <a:rPr lang="en"/>
              <a:t>triangle</a:t>
            </a:r>
            <a:r>
              <a:rPr lang="en"/>
              <a:t> structure below the flat mount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Mount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225" y="683750"/>
            <a:ext cx="2788300" cy="4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84301"/>
            <a:ext cx="4912324" cy="251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Magnet Mount and PCB Mount Design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226" y="1017725"/>
            <a:ext cx="3559325" cy="405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an error of 30 degrees occur in both angle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 b="8927" l="26203" r="26609" t="7165"/>
          <a:stretch/>
        </p:blipFill>
        <p:spPr>
          <a:xfrm>
            <a:off x="311700" y="1152475"/>
            <a:ext cx="2196450" cy="251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4">
            <a:alphaModFix/>
          </a:blip>
          <a:srcRect b="42444" l="14313" r="13138" t="29285"/>
          <a:stretch/>
        </p:blipFill>
        <p:spPr>
          <a:xfrm>
            <a:off x="3287600" y="3662700"/>
            <a:ext cx="4172901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5">
            <a:alphaModFix/>
          </a:blip>
          <a:srcRect b="25841" l="5011" r="12014" t="25937"/>
          <a:stretch/>
        </p:blipFill>
        <p:spPr>
          <a:xfrm>
            <a:off x="3193950" y="1488500"/>
            <a:ext cx="4319051" cy="169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3361475" y="1179350"/>
            <a:ext cx="22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</a:t>
            </a:r>
            <a:endParaRPr/>
          </a:p>
        </p:txBody>
      </p:sp>
      <p:sp>
        <p:nvSpPr>
          <p:cNvPr id="170" name="Google Shape;170;p29"/>
          <p:cNvSpPr txBox="1"/>
          <p:nvPr/>
        </p:nvSpPr>
        <p:spPr>
          <a:xfrm>
            <a:off x="3361475" y="3343625"/>
            <a:ext cx="22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 design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extra resistor will be </a:t>
            </a:r>
            <a:r>
              <a:rPr lang="en"/>
              <a:t>150</a:t>
            </a:r>
            <a:r>
              <a:rPr lang="en"/>
              <a:t> ohm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do not think gain is necessary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Vref=1.5V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Limits: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Vout is between 0-5 volts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power on each photoresistor is 90mW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Issue: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Inconsistent </a:t>
            </a:r>
            <a:r>
              <a:rPr lang="en"/>
              <a:t>resistance</a:t>
            </a:r>
            <a:r>
              <a:rPr lang="en"/>
              <a:t> at low brightness</a:t>
            </a:r>
            <a:endParaRPr/>
          </a:p>
        </p:txBody>
      </p:sp>
      <p:grpSp>
        <p:nvGrpSpPr>
          <p:cNvPr id="177" name="Google Shape;177;p30"/>
          <p:cNvGrpSpPr/>
          <p:nvPr/>
        </p:nvGrpSpPr>
        <p:grpSpPr>
          <a:xfrm>
            <a:off x="6153075" y="199100"/>
            <a:ext cx="2788300" cy="4526050"/>
            <a:chOff x="6153075" y="199100"/>
            <a:chExt cx="2788300" cy="4526050"/>
          </a:xfrm>
        </p:grpSpPr>
        <p:pic>
          <p:nvPicPr>
            <p:cNvPr id="178" name="Google Shape;178;p30"/>
            <p:cNvPicPr preferRelativeResize="0"/>
            <p:nvPr/>
          </p:nvPicPr>
          <p:blipFill rotWithShape="1">
            <a:blip r:embed="rId3">
              <a:alphaModFix/>
            </a:blip>
            <a:srcRect b="0" l="0" r="0" t="3493"/>
            <a:stretch/>
          </p:blipFill>
          <p:spPr>
            <a:xfrm>
              <a:off x="6153075" y="445025"/>
              <a:ext cx="2788300" cy="428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30"/>
            <p:cNvSpPr txBox="1"/>
            <p:nvPr/>
          </p:nvSpPr>
          <p:spPr>
            <a:xfrm>
              <a:off x="6282300" y="292800"/>
              <a:ext cx="52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highlight>
                    <a:schemeClr val="lt1"/>
                  </a:highlight>
                </a:rPr>
                <a:t>5v</a:t>
              </a: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180" name="Google Shape;180;p30"/>
            <p:cNvSpPr txBox="1"/>
            <p:nvPr/>
          </p:nvSpPr>
          <p:spPr>
            <a:xfrm>
              <a:off x="7123775" y="199100"/>
              <a:ext cx="95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Vtotal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Inconsistency of photoresistor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 photoresistors face the sun directly on a bright sunny day, the resistance is 90 ohms +/- 30 (I remember, but no one provided me the data)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 shadow, the resistance is 300+/- 30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 </a:t>
            </a:r>
            <a:r>
              <a:rPr lang="en"/>
              <a:t>photoresistors </a:t>
            </a:r>
            <a:r>
              <a:rPr lang="en"/>
              <a:t>face the sun directly on a cloudy day, the resistance is 220+/-50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Solution: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Don’t </a:t>
            </a:r>
            <a:r>
              <a:rPr lang="en"/>
              <a:t>perform</a:t>
            </a:r>
            <a:r>
              <a:rPr lang="en"/>
              <a:t> automatic adjustments on a cloudy day.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voltage reading across the extra resistor will do this.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Goal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higher total gain than stationary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higher total gain than 1 axis tracking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total loss less than 10% compared to perfect 2-axis tracking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847" y="2238172"/>
            <a:ext cx="4355601" cy="26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152475"/>
            <a:ext cx="57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all resistors are at 90 ohms, power </a:t>
            </a:r>
            <a:r>
              <a:rPr lang="en"/>
              <a:t>across</a:t>
            </a:r>
            <a:r>
              <a:rPr lang="en"/>
              <a:t> each resistor is 4mW is Vtotal is 5V, there is no concern of burning the resistors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Brightness </a:t>
            </a:r>
            <a:r>
              <a:rPr lang="en"/>
              <a:t>under</a:t>
            </a:r>
            <a:r>
              <a:rPr lang="en"/>
              <a:t> shadow is the same regardless of the weather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32"/>
          <p:cNvGrpSpPr/>
          <p:nvPr/>
        </p:nvGrpSpPr>
        <p:grpSpPr>
          <a:xfrm>
            <a:off x="6110025" y="308725"/>
            <a:ext cx="2788300" cy="4526050"/>
            <a:chOff x="6153075" y="199100"/>
            <a:chExt cx="2788300" cy="4526050"/>
          </a:xfrm>
        </p:grpSpPr>
        <p:pic>
          <p:nvPicPr>
            <p:cNvPr id="194" name="Google Shape;194;p32"/>
            <p:cNvPicPr preferRelativeResize="0"/>
            <p:nvPr/>
          </p:nvPicPr>
          <p:blipFill rotWithShape="1">
            <a:blip r:embed="rId3">
              <a:alphaModFix/>
            </a:blip>
            <a:srcRect b="0" l="0" r="0" t="3493"/>
            <a:stretch/>
          </p:blipFill>
          <p:spPr>
            <a:xfrm>
              <a:off x="6153075" y="445025"/>
              <a:ext cx="2788300" cy="428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32"/>
            <p:cNvSpPr txBox="1"/>
            <p:nvPr/>
          </p:nvSpPr>
          <p:spPr>
            <a:xfrm>
              <a:off x="6282300" y="292800"/>
              <a:ext cx="52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highlight>
                    <a:schemeClr val="lt1"/>
                  </a:highlight>
                </a:rPr>
                <a:t>5v</a:t>
              </a: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196" name="Google Shape;196;p32"/>
            <p:cNvSpPr txBox="1"/>
            <p:nvPr/>
          </p:nvSpPr>
          <p:spPr>
            <a:xfrm>
              <a:off x="7123775" y="199100"/>
              <a:ext cx="95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Vtotal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33">
                <a:solidFill>
                  <a:schemeClr val="dk2"/>
                </a:solidFill>
              </a:rPr>
              <a:t>Worst case voltage difference under sunny day</a:t>
            </a:r>
            <a:endParaRPr b="1" sz="2933"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152475"/>
            <a:ext cx="57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R1=R2=270*4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L1=L2=120*4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Vout=2.5-</a:t>
            </a:r>
            <a:r>
              <a:rPr lang="en"/>
              <a:t>2.2</a:t>
            </a:r>
            <a:r>
              <a:rPr lang="en"/>
              <a:t>=0.</a:t>
            </a:r>
            <a:r>
              <a:rPr lang="en"/>
              <a:t>3</a:t>
            </a:r>
            <a:r>
              <a:rPr lang="en"/>
              <a:t> or 2.5+</a:t>
            </a:r>
            <a:r>
              <a:rPr lang="en"/>
              <a:t>2.2</a:t>
            </a:r>
            <a:r>
              <a:rPr lang="en"/>
              <a:t>=4.7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photoresistors take too much voltage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R1=R2=330*4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L1=L2=120*4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Vout=2.5-2.4=0.1 or 2.5+2.4=4.9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33"/>
          <p:cNvGrpSpPr/>
          <p:nvPr/>
        </p:nvGrpSpPr>
        <p:grpSpPr>
          <a:xfrm>
            <a:off x="6110025" y="308725"/>
            <a:ext cx="2788300" cy="4526050"/>
            <a:chOff x="6153075" y="199100"/>
            <a:chExt cx="2788300" cy="4526050"/>
          </a:xfrm>
        </p:grpSpPr>
        <p:pic>
          <p:nvPicPr>
            <p:cNvPr id="204" name="Google Shape;204;p33"/>
            <p:cNvPicPr preferRelativeResize="0"/>
            <p:nvPr/>
          </p:nvPicPr>
          <p:blipFill rotWithShape="1">
            <a:blip r:embed="rId3">
              <a:alphaModFix/>
            </a:blip>
            <a:srcRect b="0" l="0" r="0" t="3493"/>
            <a:stretch/>
          </p:blipFill>
          <p:spPr>
            <a:xfrm>
              <a:off x="6153075" y="445025"/>
              <a:ext cx="2788300" cy="428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3"/>
            <p:cNvSpPr txBox="1"/>
            <p:nvPr/>
          </p:nvSpPr>
          <p:spPr>
            <a:xfrm>
              <a:off x="6282300" y="335400"/>
              <a:ext cx="52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highlight>
                    <a:schemeClr val="lt1"/>
                  </a:highlight>
                </a:rPr>
                <a:t>5v</a:t>
              </a: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06" name="Google Shape;206;p33"/>
            <p:cNvSpPr txBox="1"/>
            <p:nvPr/>
          </p:nvSpPr>
          <p:spPr>
            <a:xfrm>
              <a:off x="7123775" y="199100"/>
              <a:ext cx="95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Vtotal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33">
                <a:solidFill>
                  <a:schemeClr val="dk2"/>
                </a:solidFill>
              </a:rPr>
              <a:t>Worst case voltage difference under cloudy day</a:t>
            </a:r>
            <a:endParaRPr b="1" sz="2933"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1152475"/>
            <a:ext cx="57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R1=R2=270*4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L1=L2=270*4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Vout=2.5V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213" name="Google Shape;213;p34"/>
          <p:cNvGrpSpPr/>
          <p:nvPr/>
        </p:nvGrpSpPr>
        <p:grpSpPr>
          <a:xfrm>
            <a:off x="6110025" y="308725"/>
            <a:ext cx="2788300" cy="4526050"/>
            <a:chOff x="6153075" y="199100"/>
            <a:chExt cx="2788300" cy="4526050"/>
          </a:xfrm>
        </p:grpSpPr>
        <p:pic>
          <p:nvPicPr>
            <p:cNvPr id="214" name="Google Shape;214;p34"/>
            <p:cNvPicPr preferRelativeResize="0"/>
            <p:nvPr/>
          </p:nvPicPr>
          <p:blipFill rotWithShape="1">
            <a:blip r:embed="rId3">
              <a:alphaModFix/>
            </a:blip>
            <a:srcRect b="0" l="0" r="0" t="3493"/>
            <a:stretch/>
          </p:blipFill>
          <p:spPr>
            <a:xfrm>
              <a:off x="6153075" y="445025"/>
              <a:ext cx="2788300" cy="428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4"/>
            <p:cNvSpPr txBox="1"/>
            <p:nvPr/>
          </p:nvSpPr>
          <p:spPr>
            <a:xfrm>
              <a:off x="6282300" y="292800"/>
              <a:ext cx="52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highlight>
                    <a:schemeClr val="lt1"/>
                  </a:highlight>
                </a:rPr>
                <a:t>5v</a:t>
              </a: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16" name="Google Shape;216;p34"/>
            <p:cNvSpPr txBox="1"/>
            <p:nvPr/>
          </p:nvSpPr>
          <p:spPr>
            <a:xfrm>
              <a:off x="7123775" y="199100"/>
              <a:ext cx="95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Vtotal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/>
              <a:t>Very Detailed</a:t>
            </a:r>
            <a:r>
              <a:rPr lang="en"/>
              <a:t> </a:t>
            </a:r>
            <a:r>
              <a:rPr lang="en"/>
              <a:t>Parts of Work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Draw the KiCad circuit (Not me)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Specify </a:t>
            </a:r>
            <a:r>
              <a:rPr lang="en" sz="1700"/>
              <a:t>dimensions of</a:t>
            </a:r>
            <a:r>
              <a:rPr lang="en" sz="1700"/>
              <a:t> PCB mount and magnet mount (Not me)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Waterproof design (Not me)</a:t>
            </a:r>
            <a:endParaRPr sz="1700"/>
          </a:p>
          <a:p>
            <a:pPr indent="-31226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I do not think this is possible with our current manufacture accuracy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Choose the magnet, send purchase order, and test if the current design is sturdy enough (Not me)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Determine how to arrange the photoresistor on the</a:t>
            </a:r>
            <a:r>
              <a:rPr lang="en" sz="1700"/>
              <a:t> PCB board (Not me)</a:t>
            </a:r>
            <a:endParaRPr sz="1700"/>
          </a:p>
          <a:p>
            <a:pPr indent="-31226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Ensure the two closest photoresistors are </a:t>
            </a:r>
            <a:r>
              <a:rPr b="1" lang="en" sz="1700" u="sng"/>
              <a:t>1.7cm</a:t>
            </a:r>
            <a:r>
              <a:rPr lang="en" sz="1700"/>
              <a:t> away from the sensor mount “wall” (Not me)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Make the 3D model and print the sensor mount (Not me)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Solder the circuit board (Not me)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Test the circuit (Not me)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Test the sensor mount with the circuit on the quad (Me and someone else)</a:t>
            </a:r>
            <a:endParaRPr sz="1700"/>
          </a:p>
          <a:p>
            <a:pPr indent="-31226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Test the entire design with solar tracking code (Me)</a:t>
            </a:r>
            <a:endParaRPr sz="1700"/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450" y="0"/>
            <a:ext cx="1445600" cy="15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Work that is left undone til the last moment?!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9144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0000"/>
                </a:solidFill>
                <a:highlight>
                  <a:srgbClr val="FFFF00"/>
                </a:highlight>
                <a:latin typeface="Impact"/>
                <a:ea typeface="Impact"/>
                <a:cs typeface="Impact"/>
                <a:sym typeface="Impact"/>
              </a:rPr>
              <a:t>Good Luck!</a:t>
            </a:r>
            <a:r>
              <a:rPr lang="en" sz="3200"/>
              <a:t> 		</a:t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200">
                <a:solidFill>
                  <a:srgbClr val="FF0000"/>
                </a:solidFill>
                <a:highlight>
                  <a:srgbClr val="FFFF00"/>
                </a:highlight>
                <a:latin typeface="Impact"/>
                <a:ea typeface="Impact"/>
                <a:cs typeface="Impact"/>
                <a:sym typeface="Impact"/>
              </a:rPr>
              <a:t>NOT ME</a:t>
            </a:r>
            <a:endParaRPr b="1" sz="3200">
              <a:solidFill>
                <a:srgbClr val="FF0000"/>
              </a:solidFill>
              <a:highlight>
                <a:srgbClr val="FFFF00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800" y="1242925"/>
            <a:ext cx="22383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in </a:t>
            </a:r>
            <a:r>
              <a:rPr lang="en"/>
              <a:t>Mechanical</a:t>
            </a:r>
            <a:r>
              <a:rPr lang="en"/>
              <a:t> Design since 2022.12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According to Henry, altitude angle movement range is now 33 degrees to 88 degrees.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“Algorithm” </a:t>
            </a:r>
            <a:r>
              <a:rPr lang="en" sz="1800"/>
              <a:t>(Too lame to be called an algorithm)</a:t>
            </a:r>
            <a:endParaRPr sz="18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Case </a:t>
            </a:r>
            <a:r>
              <a:rPr lang="en"/>
              <a:t>is assumed to be facing </a:t>
            </a:r>
            <a:r>
              <a:rPr b="1" lang="en" u="sng"/>
              <a:t>south</a:t>
            </a:r>
            <a:r>
              <a:rPr lang="en"/>
              <a:t> </a:t>
            </a:r>
            <a:r>
              <a:rPr lang="en"/>
              <a:t>when in use.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Predicted Azimuth and Altitude angle will be calculated based on </a:t>
            </a:r>
            <a:r>
              <a:rPr b="1" lang="en" u="sng"/>
              <a:t>date, time, longitude, and latitude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Vertical tracking will start once the predicted altitude angle is greater than </a:t>
            </a:r>
            <a:r>
              <a:rPr b="1" lang="en" u="sng"/>
              <a:t>33 degrees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will have the option to performance </a:t>
            </a:r>
            <a:r>
              <a:rPr lang="en"/>
              <a:t>automatic</a:t>
            </a:r>
            <a:r>
              <a:rPr lang="en"/>
              <a:t> adjustment using the photoresistors mounted on the edges of the solar panel.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Automatic adjustment will be activated if the difference between the actual solar angles and current solar panel angles are greater than </a:t>
            </a:r>
            <a:r>
              <a:rPr b="1" lang="en" u="sng"/>
              <a:t>15 degrees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</a:t>
            </a:r>
            <a:r>
              <a:rPr lang="en"/>
              <a:t> Requirements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azimuth angle, southeast is +, southwest is 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Facts:</a:t>
            </a:r>
            <a:endParaRPr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maximum noon solar altitude angle in Easton is 75 degrees (Achieved)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minimum noon solar altitude angle in Easton is 28 degrees (Not Achieved)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required azimuth range is from -120 degrees to 120 degrees (Achieved)</a:t>
            </a:r>
            <a:endParaRPr sz="17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24" y="3107574"/>
            <a:ext cx="3094700" cy="19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 Performance Analysis</a:t>
            </a:r>
            <a:endParaRPr/>
          </a:p>
        </p:txBody>
      </p:sp>
      <p:graphicFrame>
        <p:nvGraphicFramePr>
          <p:cNvPr id="87" name="Google Shape;87;p18"/>
          <p:cNvGraphicFramePr/>
          <p:nvPr/>
        </p:nvGraphicFramePr>
        <p:xfrm>
          <a:off x="259400" y="208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{0740F820-3046-48D9-8080-EBBD30681A69}</a:tableStyleId>
              </a:tblPr>
              <a:tblGrid>
                <a:gridCol w="1842825"/>
                <a:gridCol w="1283925"/>
                <a:gridCol w="1178200"/>
                <a:gridCol w="1238625"/>
                <a:gridCol w="1072475"/>
                <a:gridCol w="1827725"/>
              </a:tblGrid>
              <a:tr h="4305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Total Insolation Gain for Different Tracking Methods</a:t>
                      </a:r>
                      <a:endParaRPr b="1" sz="17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Date\Tracking Type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Our Tracking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2-Axis Track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1-Axis Track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Stationary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Max Altitude Angle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14-Jan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28.56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14-Mar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46.64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14-Jul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71.67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14-Oct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40.77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8" name="Google Shape;88;p18"/>
          <p:cNvSpPr txBox="1"/>
          <p:nvPr/>
        </p:nvSpPr>
        <p:spPr>
          <a:xfrm>
            <a:off x="388500" y="1135475"/>
            <a:ext cx="844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Altitude angle of 1-axis tracking and stationary is calculated according the solar declination.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Azimuth angle of </a:t>
            </a:r>
            <a:r>
              <a:rPr lang="en"/>
              <a:t>stationary</a:t>
            </a:r>
            <a:r>
              <a:rPr lang="en"/>
              <a:t> is the angle at noon.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Ideal Performance Analysis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9650"/>
            <a:ext cx="6387577" cy="341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Ideal Performance Analysis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9653"/>
            <a:ext cx="6387577" cy="34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9650"/>
            <a:ext cx="6387577" cy="3418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Ideal Performance Analysis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9653"/>
            <a:ext cx="6387577" cy="34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9650"/>
            <a:ext cx="6387577" cy="341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49650"/>
            <a:ext cx="6387577" cy="3418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