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7"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5143500" cx="9144000"/>
  <p:notesSz cx="6858000" cy="9144000"/>
  <p:embeddedFontLst>
    <p:embeddedFont>
      <p:font typeface="Cousine"/>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Cousine-bold.fntdata"/><Relationship Id="rId30" Type="http://schemas.openxmlformats.org/officeDocument/2006/relationships/font" Target="fonts/Cousine-regular.fntdata"/><Relationship Id="rId11" Type="http://schemas.openxmlformats.org/officeDocument/2006/relationships/slide" Target="slides/slide7.xml"/><Relationship Id="rId33" Type="http://schemas.openxmlformats.org/officeDocument/2006/relationships/font" Target="fonts/Cousine-boldItalic.fntdata"/><Relationship Id="rId10" Type="http://schemas.openxmlformats.org/officeDocument/2006/relationships/slide" Target="slides/slide6.xml"/><Relationship Id="rId32" Type="http://schemas.openxmlformats.org/officeDocument/2006/relationships/font" Target="fonts/Cousine-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52e2e26935_0_3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52e2e26935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52e2e26935_0_5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52e2e26935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52e2e26935_0_7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152e2e26935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52e2e26935_0_8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52e2e26935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52e2e26935_0_1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152e2e26935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52e2e26935_0_1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152e2e26935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52e2e26935_0_1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152e2e26935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52e2e26935_0_1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152e2e26935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52e2e26935_0_14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152e2e26935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152e2e26935_1_5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152e2e26935_1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52e2e26935_1_8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152e2e26935_1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52e2e26935_1_9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152e2e26935_1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152e2e26935_0_17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152e2e26935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52e2e26935_0_18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152e2e26935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152e2e26935_0_19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152e2e26935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52e2e26935_0_20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152e2e26935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52e2e26935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52e2e26935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52e2e26935_0_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52e2e2693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52e2e26935_0_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52e2e26935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52e2e26935_1_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52e2e26935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52e2e26935_1_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52e2e26935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52e2e26935_1_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52e2e26935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52e2e26935_1_3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52e2e26935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914400" y="2980864"/>
            <a:ext cx="7212600" cy="11598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b="1" sz="4800"/>
            </a:lvl1pPr>
            <a:lvl2pPr lvl="1">
              <a:spcBef>
                <a:spcPts val="0"/>
              </a:spcBef>
              <a:spcAft>
                <a:spcPts val="0"/>
              </a:spcAft>
              <a:buSzPts val="4800"/>
              <a:buNone/>
              <a:defRPr b="1" sz="4800"/>
            </a:lvl2pPr>
            <a:lvl3pPr lvl="2">
              <a:spcBef>
                <a:spcPts val="0"/>
              </a:spcBef>
              <a:spcAft>
                <a:spcPts val="0"/>
              </a:spcAft>
              <a:buSzPts val="4800"/>
              <a:buNone/>
              <a:defRPr b="1" sz="4800"/>
            </a:lvl3pPr>
            <a:lvl4pPr lvl="3">
              <a:spcBef>
                <a:spcPts val="0"/>
              </a:spcBef>
              <a:spcAft>
                <a:spcPts val="0"/>
              </a:spcAft>
              <a:buSzPts val="4800"/>
              <a:buNone/>
              <a:defRPr b="1" sz="4800"/>
            </a:lvl4pPr>
            <a:lvl5pPr lvl="4">
              <a:spcBef>
                <a:spcPts val="0"/>
              </a:spcBef>
              <a:spcAft>
                <a:spcPts val="0"/>
              </a:spcAft>
              <a:buSzPts val="4800"/>
              <a:buNone/>
              <a:defRPr b="1" sz="4800"/>
            </a:lvl5pPr>
            <a:lvl6pPr lvl="5">
              <a:spcBef>
                <a:spcPts val="0"/>
              </a:spcBef>
              <a:spcAft>
                <a:spcPts val="0"/>
              </a:spcAft>
              <a:buSzPts val="4800"/>
              <a:buNone/>
              <a:defRPr b="1" sz="4800"/>
            </a:lvl6pPr>
            <a:lvl7pPr lvl="6">
              <a:spcBef>
                <a:spcPts val="0"/>
              </a:spcBef>
              <a:spcAft>
                <a:spcPts val="0"/>
              </a:spcAft>
              <a:buSzPts val="4800"/>
              <a:buNone/>
              <a:defRPr b="1" sz="4800"/>
            </a:lvl7pPr>
            <a:lvl8pPr lvl="7">
              <a:spcBef>
                <a:spcPts val="0"/>
              </a:spcBef>
              <a:spcAft>
                <a:spcPts val="0"/>
              </a:spcAft>
              <a:buSzPts val="4800"/>
              <a:buNone/>
              <a:defRPr b="1" sz="4800"/>
            </a:lvl8pPr>
            <a:lvl9pPr lvl="8">
              <a:spcBef>
                <a:spcPts val="0"/>
              </a:spcBef>
              <a:spcAft>
                <a:spcPts val="0"/>
              </a:spcAft>
              <a:buSzPts val="4800"/>
              <a:buNone/>
              <a:defRPr b="1" sz="4800"/>
            </a:lvl9pPr>
          </a:lstStyle>
          <a:p/>
        </p:txBody>
      </p:sp>
      <p:sp>
        <p:nvSpPr>
          <p:cNvPr id="13" name="Google Shape;13;p2"/>
          <p:cNvSpPr/>
          <p:nvPr/>
        </p:nvSpPr>
        <p:spPr>
          <a:xfrm rot="5400000">
            <a:off x="4527177" y="744699"/>
            <a:ext cx="92588" cy="7106862"/>
          </a:xfrm>
          <a:custGeom>
            <a:rect b="b" l="l" r="r" t="t"/>
            <a:pathLst>
              <a:path extrusionOk="0" h="91029" w="4938">
                <a:moveTo>
                  <a:pt x="0" y="0"/>
                </a:moveTo>
                <a:lnTo>
                  <a:pt x="4938" y="0"/>
                </a:lnTo>
                <a:lnTo>
                  <a:pt x="4938" y="91029"/>
                </a:lnTo>
                <a:lnTo>
                  <a:pt x="0" y="91029"/>
                </a:lnTo>
              </a:path>
            </a:pathLst>
          </a:custGeom>
          <a:noFill/>
          <a:ln cap="flat" cmpd="sng" w="9525">
            <a:solidFill>
              <a:srgbClr val="FFFFFF"/>
            </a:solidFill>
            <a:prstDash val="solid"/>
            <a:miter lim="8000"/>
            <a:headEnd len="med" w="med" type="none"/>
            <a:tailEnd len="med" w="med" type="none"/>
          </a:ln>
        </p:spPr>
      </p:sp>
      <p:sp>
        <p:nvSpPr>
          <p:cNvPr id="14" name="Google Shape;14;p2"/>
          <p:cNvSpPr/>
          <p:nvPr/>
        </p:nvSpPr>
        <p:spPr>
          <a:xfrm rot="10800000">
            <a:off x="660998" y="3645100"/>
            <a:ext cx="1080000" cy="995100"/>
          </a:xfrm>
          <a:prstGeom prst="arc">
            <a:avLst>
              <a:gd fmla="val 16200000" name="adj1"/>
              <a:gd fmla="val 0" name="adj2"/>
            </a:avLst>
          </a:prstGeom>
          <a:noFill/>
          <a:ln cap="flat" cmpd="sng" w="9525">
            <a:solidFill>
              <a:srgbClr val="FFFFFF"/>
            </a:solidFill>
            <a:prstDash val="dash"/>
            <a:round/>
            <a:headEnd len="sm" w="sm" type="triangle"/>
            <a:tailEnd len="sm" w="sm" type="triangl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 name="Google Shape;15;p2"/>
          <p:cNvCxnSpPr/>
          <p:nvPr/>
        </p:nvCxnSpPr>
        <p:spPr>
          <a:xfrm>
            <a:off x="8296743" y="2299856"/>
            <a:ext cx="0" cy="2075100"/>
          </a:xfrm>
          <a:prstGeom prst="straightConnector1">
            <a:avLst/>
          </a:prstGeom>
          <a:noFill/>
          <a:ln cap="flat" cmpd="sng" w="9525">
            <a:solidFill>
              <a:srgbClr val="FFFFFF"/>
            </a:solidFill>
            <a:prstDash val="solid"/>
            <a:round/>
            <a:headEnd len="sm" w="sm" type="triangle"/>
            <a:tailEnd len="sm" w="sm" type="triangle"/>
          </a:ln>
        </p:spPr>
      </p:cxnSp>
      <p:sp>
        <p:nvSpPr>
          <p:cNvPr id="16" name="Google Shape;16;p2"/>
          <p:cNvSpPr/>
          <p:nvPr/>
        </p:nvSpPr>
        <p:spPr>
          <a:xfrm rot="-5400000">
            <a:off x="4525702" y="-1293868"/>
            <a:ext cx="92588" cy="7106862"/>
          </a:xfrm>
          <a:custGeom>
            <a:rect b="b" l="l" r="r" t="t"/>
            <a:pathLst>
              <a:path extrusionOk="0" h="91029" w="4938">
                <a:moveTo>
                  <a:pt x="0" y="0"/>
                </a:moveTo>
                <a:lnTo>
                  <a:pt x="4938" y="0"/>
                </a:lnTo>
                <a:lnTo>
                  <a:pt x="4938" y="91029"/>
                </a:lnTo>
                <a:lnTo>
                  <a:pt x="0" y="91029"/>
                </a:lnTo>
              </a:path>
            </a:pathLst>
          </a:custGeom>
          <a:noFill/>
          <a:ln cap="flat" cmpd="sng" w="9525">
            <a:solidFill>
              <a:srgbClr val="FFFFFF"/>
            </a:solidFill>
            <a:prstDash val="dashDot"/>
            <a:miter lim="8000"/>
            <a:headEnd len="med" w="med" type="none"/>
            <a:tailEnd len="med" w="med" type="none"/>
          </a:ln>
        </p:spPr>
      </p:sp>
      <p:sp>
        <p:nvSpPr>
          <p:cNvPr id="17" name="Google Shape;17;p2"/>
          <p:cNvSpPr/>
          <p:nvPr/>
        </p:nvSpPr>
        <p:spPr>
          <a:xfrm>
            <a:off x="7216304" y="1888685"/>
            <a:ext cx="1395000" cy="1285500"/>
          </a:xfrm>
          <a:prstGeom prst="arc">
            <a:avLst>
              <a:gd fmla="val 16200000" name="adj1"/>
              <a:gd fmla="val 0" name="adj2"/>
            </a:avLst>
          </a:prstGeom>
          <a:noFill/>
          <a:ln cap="flat" cmpd="sng" w="9525">
            <a:solidFill>
              <a:srgbClr val="FFFFFF"/>
            </a:solidFill>
            <a:prstDash val="dash"/>
            <a:round/>
            <a:headEnd len="sm" w="sm" type="triangle"/>
            <a:tailEnd len="sm" w="sm" type="triangl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8" name="Shape 18"/>
        <p:cNvGrpSpPr/>
        <p:nvPr/>
      </p:nvGrpSpPr>
      <p:grpSpPr>
        <a:xfrm>
          <a:off x="0" y="0"/>
          <a:ext cx="0" cy="0"/>
          <a:chOff x="0" y="0"/>
          <a:chExt cx="0" cy="0"/>
        </a:xfrm>
      </p:grpSpPr>
      <p:sp>
        <p:nvSpPr>
          <p:cNvPr id="19" name="Google Shape;19;p3"/>
          <p:cNvSpPr/>
          <p:nvPr/>
        </p:nvSpPr>
        <p:spPr>
          <a:xfrm rot="5400000">
            <a:off x="4527177" y="-550510"/>
            <a:ext cx="92588" cy="7106862"/>
          </a:xfrm>
          <a:custGeom>
            <a:rect b="b" l="l" r="r" t="t"/>
            <a:pathLst>
              <a:path extrusionOk="0" h="91029" w="4938">
                <a:moveTo>
                  <a:pt x="0" y="0"/>
                </a:moveTo>
                <a:lnTo>
                  <a:pt x="4938" y="0"/>
                </a:lnTo>
                <a:lnTo>
                  <a:pt x="4938" y="91029"/>
                </a:lnTo>
                <a:lnTo>
                  <a:pt x="0" y="91029"/>
                </a:lnTo>
              </a:path>
            </a:pathLst>
          </a:custGeom>
          <a:noFill/>
          <a:ln cap="flat" cmpd="sng" w="9525">
            <a:solidFill>
              <a:srgbClr val="FFFFFF"/>
            </a:solidFill>
            <a:prstDash val="solid"/>
            <a:miter lim="8000"/>
            <a:headEnd len="med" w="med" type="none"/>
            <a:tailEnd len="med" w="med" type="none"/>
          </a:ln>
        </p:spPr>
      </p:sp>
      <p:sp>
        <p:nvSpPr>
          <p:cNvPr id="20" name="Google Shape;20;p3"/>
          <p:cNvSpPr/>
          <p:nvPr/>
        </p:nvSpPr>
        <p:spPr>
          <a:xfrm rot="-5400000">
            <a:off x="695075" y="986571"/>
            <a:ext cx="995100" cy="1066200"/>
          </a:xfrm>
          <a:prstGeom prst="arc">
            <a:avLst>
              <a:gd fmla="val 16200000" name="adj1"/>
              <a:gd fmla="val 0" name="adj2"/>
            </a:avLst>
          </a:prstGeom>
          <a:noFill/>
          <a:ln cap="flat" cmpd="sng" w="9525">
            <a:solidFill>
              <a:srgbClr val="FFFFFF"/>
            </a:solidFill>
            <a:prstDash val="dash"/>
            <a:round/>
            <a:headEnd len="sm" w="sm" type="triangle"/>
            <a:tailEnd len="sm" w="sm" type="triangl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 name="Google Shape;21;p3"/>
          <p:cNvCxnSpPr/>
          <p:nvPr/>
        </p:nvCxnSpPr>
        <p:spPr>
          <a:xfrm>
            <a:off x="8365300" y="1345300"/>
            <a:ext cx="0" cy="1696800"/>
          </a:xfrm>
          <a:prstGeom prst="straightConnector1">
            <a:avLst/>
          </a:prstGeom>
          <a:noFill/>
          <a:ln cap="flat" cmpd="sng" w="9525">
            <a:solidFill>
              <a:srgbClr val="FFFFFF"/>
            </a:solidFill>
            <a:prstDash val="solid"/>
            <a:round/>
            <a:headEnd len="sm" w="sm" type="triangle"/>
            <a:tailEnd len="sm" w="sm" type="triangle"/>
          </a:ln>
        </p:spPr>
      </p:cxnSp>
      <p:sp>
        <p:nvSpPr>
          <p:cNvPr id="22" name="Google Shape;22;p3"/>
          <p:cNvSpPr/>
          <p:nvPr/>
        </p:nvSpPr>
        <p:spPr>
          <a:xfrm rot="-5400000">
            <a:off x="4525702" y="-2134011"/>
            <a:ext cx="92588" cy="7106862"/>
          </a:xfrm>
          <a:custGeom>
            <a:rect b="b" l="l" r="r" t="t"/>
            <a:pathLst>
              <a:path extrusionOk="0" h="91029" w="4938">
                <a:moveTo>
                  <a:pt x="0" y="0"/>
                </a:moveTo>
                <a:lnTo>
                  <a:pt x="4938" y="0"/>
                </a:lnTo>
                <a:lnTo>
                  <a:pt x="4938" y="91029"/>
                </a:lnTo>
                <a:lnTo>
                  <a:pt x="0" y="91029"/>
                </a:lnTo>
              </a:path>
            </a:pathLst>
          </a:custGeom>
          <a:noFill/>
          <a:ln cap="flat" cmpd="sng" w="9525">
            <a:solidFill>
              <a:srgbClr val="FFFFFF"/>
            </a:solidFill>
            <a:prstDash val="dashDot"/>
            <a:miter lim="8000"/>
            <a:headEnd len="med" w="med" type="none"/>
            <a:tailEnd len="med" w="med" type="none"/>
          </a:ln>
        </p:spPr>
      </p:sp>
      <p:sp>
        <p:nvSpPr>
          <p:cNvPr id="23" name="Google Shape;23;p3"/>
          <p:cNvSpPr/>
          <p:nvPr/>
        </p:nvSpPr>
        <p:spPr>
          <a:xfrm rot="5400000">
            <a:off x="7048175" y="2866905"/>
            <a:ext cx="1285500" cy="1377300"/>
          </a:xfrm>
          <a:prstGeom prst="arc">
            <a:avLst>
              <a:gd fmla="val 16200000" name="adj1"/>
              <a:gd fmla="val 0" name="adj2"/>
            </a:avLst>
          </a:prstGeom>
          <a:noFill/>
          <a:ln cap="flat" cmpd="sng" w="9525">
            <a:solidFill>
              <a:srgbClr val="FFFFFF"/>
            </a:solidFill>
            <a:prstDash val="dash"/>
            <a:round/>
            <a:headEnd len="sm" w="sm" type="triangle"/>
            <a:tailEnd len="sm" w="sm" type="triangl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txBox="1"/>
          <p:nvPr>
            <p:ph type="ctrTitle"/>
          </p:nvPr>
        </p:nvSpPr>
        <p:spPr>
          <a:xfrm>
            <a:off x="921200" y="1509206"/>
            <a:ext cx="7205700" cy="11598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b="1" sz="3600"/>
            </a:lvl1pPr>
            <a:lvl2pPr lvl="1" rtl="0">
              <a:spcBef>
                <a:spcPts val="0"/>
              </a:spcBef>
              <a:spcAft>
                <a:spcPts val="0"/>
              </a:spcAft>
              <a:buSzPts val="3600"/>
              <a:buNone/>
              <a:defRPr b="1" sz="3600"/>
            </a:lvl2pPr>
            <a:lvl3pPr lvl="2" rtl="0">
              <a:spcBef>
                <a:spcPts val="0"/>
              </a:spcBef>
              <a:spcAft>
                <a:spcPts val="0"/>
              </a:spcAft>
              <a:buSzPts val="3600"/>
              <a:buNone/>
              <a:defRPr b="1" sz="3600"/>
            </a:lvl3pPr>
            <a:lvl4pPr lvl="3" rtl="0">
              <a:spcBef>
                <a:spcPts val="0"/>
              </a:spcBef>
              <a:spcAft>
                <a:spcPts val="0"/>
              </a:spcAft>
              <a:buSzPts val="3600"/>
              <a:buNone/>
              <a:defRPr b="1" sz="3600"/>
            </a:lvl4pPr>
            <a:lvl5pPr lvl="4" rtl="0">
              <a:spcBef>
                <a:spcPts val="0"/>
              </a:spcBef>
              <a:spcAft>
                <a:spcPts val="0"/>
              </a:spcAft>
              <a:buSzPts val="3600"/>
              <a:buNone/>
              <a:defRPr b="1" sz="3600"/>
            </a:lvl5pPr>
            <a:lvl6pPr lvl="5" rtl="0">
              <a:spcBef>
                <a:spcPts val="0"/>
              </a:spcBef>
              <a:spcAft>
                <a:spcPts val="0"/>
              </a:spcAft>
              <a:buSzPts val="3600"/>
              <a:buNone/>
              <a:defRPr b="1" sz="3600"/>
            </a:lvl6pPr>
            <a:lvl7pPr lvl="6" rtl="0">
              <a:spcBef>
                <a:spcPts val="0"/>
              </a:spcBef>
              <a:spcAft>
                <a:spcPts val="0"/>
              </a:spcAft>
              <a:buSzPts val="3600"/>
              <a:buNone/>
              <a:defRPr b="1" sz="3600"/>
            </a:lvl7pPr>
            <a:lvl8pPr lvl="7" rtl="0">
              <a:spcBef>
                <a:spcPts val="0"/>
              </a:spcBef>
              <a:spcAft>
                <a:spcPts val="0"/>
              </a:spcAft>
              <a:buSzPts val="3600"/>
              <a:buNone/>
              <a:defRPr b="1" sz="3600"/>
            </a:lvl8pPr>
            <a:lvl9pPr lvl="8" rtl="0">
              <a:spcBef>
                <a:spcPts val="0"/>
              </a:spcBef>
              <a:spcAft>
                <a:spcPts val="0"/>
              </a:spcAft>
              <a:buSzPts val="3600"/>
              <a:buNone/>
              <a:defRPr b="1" sz="3600"/>
            </a:lvl9pPr>
          </a:lstStyle>
          <a:p/>
        </p:txBody>
      </p:sp>
      <p:sp>
        <p:nvSpPr>
          <p:cNvPr id="25" name="Google Shape;25;p3"/>
          <p:cNvSpPr txBox="1"/>
          <p:nvPr>
            <p:ph idx="1" type="subTitle"/>
          </p:nvPr>
        </p:nvSpPr>
        <p:spPr>
          <a:xfrm>
            <a:off x="4698564" y="3108819"/>
            <a:ext cx="3542400" cy="784800"/>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FFFFFF"/>
              </a:buClr>
              <a:buSzPts val="1800"/>
              <a:buNone/>
              <a:defRPr sz="1800">
                <a:solidFill>
                  <a:srgbClr val="FFFFFF"/>
                </a:solidFill>
              </a:defRPr>
            </a:lvl1pPr>
            <a:lvl2pPr lvl="1" rtl="0" algn="r">
              <a:spcBef>
                <a:spcPts val="0"/>
              </a:spcBef>
              <a:spcAft>
                <a:spcPts val="0"/>
              </a:spcAft>
              <a:buClr>
                <a:srgbClr val="FFFFFF"/>
              </a:buClr>
              <a:buSzPts val="1800"/>
              <a:buNone/>
              <a:defRPr sz="1800">
                <a:solidFill>
                  <a:srgbClr val="FFFFFF"/>
                </a:solidFill>
              </a:defRPr>
            </a:lvl2pPr>
            <a:lvl3pPr lvl="2" rtl="0" algn="r">
              <a:spcBef>
                <a:spcPts val="0"/>
              </a:spcBef>
              <a:spcAft>
                <a:spcPts val="0"/>
              </a:spcAft>
              <a:buClr>
                <a:srgbClr val="FFFFFF"/>
              </a:buClr>
              <a:buSzPts val="1800"/>
              <a:buNone/>
              <a:defRPr sz="1800">
                <a:solidFill>
                  <a:srgbClr val="FFFFFF"/>
                </a:solidFill>
              </a:defRPr>
            </a:lvl3pPr>
            <a:lvl4pPr lvl="3" rtl="0" algn="r">
              <a:spcBef>
                <a:spcPts val="0"/>
              </a:spcBef>
              <a:spcAft>
                <a:spcPts val="0"/>
              </a:spcAft>
              <a:buClr>
                <a:srgbClr val="FFFFFF"/>
              </a:buClr>
              <a:buSzPts val="2400"/>
              <a:buNone/>
              <a:defRPr>
                <a:solidFill>
                  <a:srgbClr val="FFFFFF"/>
                </a:solidFill>
              </a:defRPr>
            </a:lvl4pPr>
            <a:lvl5pPr lvl="4" rtl="0" algn="r">
              <a:spcBef>
                <a:spcPts val="0"/>
              </a:spcBef>
              <a:spcAft>
                <a:spcPts val="0"/>
              </a:spcAft>
              <a:buClr>
                <a:srgbClr val="FFFFFF"/>
              </a:buClr>
              <a:buSzPts val="2400"/>
              <a:buNone/>
              <a:defRPr>
                <a:solidFill>
                  <a:srgbClr val="FFFFFF"/>
                </a:solidFill>
              </a:defRPr>
            </a:lvl5pPr>
            <a:lvl6pPr lvl="5" rtl="0" algn="r">
              <a:spcBef>
                <a:spcPts val="0"/>
              </a:spcBef>
              <a:spcAft>
                <a:spcPts val="0"/>
              </a:spcAft>
              <a:buClr>
                <a:srgbClr val="FFFFFF"/>
              </a:buClr>
              <a:buSzPts val="2400"/>
              <a:buNone/>
              <a:defRPr>
                <a:solidFill>
                  <a:srgbClr val="FFFFFF"/>
                </a:solidFill>
              </a:defRPr>
            </a:lvl6pPr>
            <a:lvl7pPr lvl="6" rtl="0" algn="r">
              <a:spcBef>
                <a:spcPts val="0"/>
              </a:spcBef>
              <a:spcAft>
                <a:spcPts val="0"/>
              </a:spcAft>
              <a:buClr>
                <a:srgbClr val="FFFFFF"/>
              </a:buClr>
              <a:buSzPts val="2400"/>
              <a:buNone/>
              <a:defRPr>
                <a:solidFill>
                  <a:srgbClr val="FFFFFF"/>
                </a:solidFill>
              </a:defRPr>
            </a:lvl7pPr>
            <a:lvl8pPr lvl="7" rtl="0" algn="r">
              <a:spcBef>
                <a:spcPts val="0"/>
              </a:spcBef>
              <a:spcAft>
                <a:spcPts val="0"/>
              </a:spcAft>
              <a:buClr>
                <a:srgbClr val="FFFFFF"/>
              </a:buClr>
              <a:buSzPts val="2400"/>
              <a:buNone/>
              <a:defRPr>
                <a:solidFill>
                  <a:srgbClr val="FFFFFF"/>
                </a:solidFill>
              </a:defRPr>
            </a:lvl8pPr>
            <a:lvl9pPr lvl="8" rtl="0" algn="r">
              <a:spcBef>
                <a:spcPts val="0"/>
              </a:spcBef>
              <a:spcAft>
                <a:spcPts val="0"/>
              </a:spcAft>
              <a:buClr>
                <a:srgbClr val="FFFFFF"/>
              </a:buClr>
              <a:buSzPts val="2400"/>
              <a:buNone/>
              <a:defRPr>
                <a:solidFill>
                  <a:srgbClr val="FFFFFF"/>
                </a:solidFill>
              </a:defRPr>
            </a:lvl9pPr>
          </a:lstStyle>
          <a:p/>
        </p:txBody>
      </p:sp>
      <p:sp>
        <p:nvSpPr>
          <p:cNvPr id="26" name="Google Shape;26;p3"/>
          <p:cNvSpPr txBox="1"/>
          <p:nvPr>
            <p:ph idx="12" type="sldNum"/>
          </p:nvPr>
        </p:nvSpPr>
        <p:spPr>
          <a:xfrm>
            <a:off x="8523157" y="4641567"/>
            <a:ext cx="461100" cy="2919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27" name="Shape 27"/>
        <p:cNvGrpSpPr/>
        <p:nvPr/>
      </p:nvGrpSpPr>
      <p:grpSpPr>
        <a:xfrm>
          <a:off x="0" y="0"/>
          <a:ext cx="0" cy="0"/>
          <a:chOff x="0" y="0"/>
          <a:chExt cx="0" cy="0"/>
        </a:xfrm>
      </p:grpSpPr>
      <p:sp>
        <p:nvSpPr>
          <p:cNvPr id="28" name="Google Shape;28;p4"/>
          <p:cNvSpPr txBox="1"/>
          <p:nvPr>
            <p:ph idx="1" type="body"/>
          </p:nvPr>
        </p:nvSpPr>
        <p:spPr>
          <a:xfrm>
            <a:off x="1413600" y="2466600"/>
            <a:ext cx="6316800" cy="819900"/>
          </a:xfrm>
          <a:prstGeom prst="rect">
            <a:avLst/>
          </a:prstGeom>
        </p:spPr>
        <p:txBody>
          <a:bodyPr anchorCtr="0" anchor="t" bIns="91425" lIns="91425" spcFirstLastPara="1" rIns="91425" wrap="square" tIns="91425">
            <a:noAutofit/>
          </a:bodyPr>
          <a:lstStyle>
            <a:lvl1pPr indent="-381000" lvl="0" marL="457200" rtl="0" algn="ctr">
              <a:spcBef>
                <a:spcPts val="600"/>
              </a:spcBef>
              <a:spcAft>
                <a:spcPts val="0"/>
              </a:spcAft>
              <a:buSzPts val="2400"/>
              <a:buChar char="▪"/>
              <a:defRPr b="1" sz="2400"/>
            </a:lvl1pPr>
            <a:lvl2pPr indent="-381000" lvl="1" marL="914400" rtl="0" algn="ctr">
              <a:spcBef>
                <a:spcPts val="0"/>
              </a:spcBef>
              <a:spcAft>
                <a:spcPts val="0"/>
              </a:spcAft>
              <a:buSzPts val="2400"/>
              <a:buChar char="▫"/>
              <a:defRPr b="1"/>
            </a:lvl2pPr>
            <a:lvl3pPr indent="-381000" lvl="2" marL="1371600" rtl="0" algn="ctr">
              <a:spcBef>
                <a:spcPts val="0"/>
              </a:spcBef>
              <a:spcAft>
                <a:spcPts val="0"/>
              </a:spcAft>
              <a:buSzPts val="2400"/>
              <a:buChar char="■"/>
              <a:defRPr b="1"/>
            </a:lvl3pPr>
            <a:lvl4pPr indent="-381000" lvl="3" marL="1828800" rtl="0" algn="ctr">
              <a:spcBef>
                <a:spcPts val="0"/>
              </a:spcBef>
              <a:spcAft>
                <a:spcPts val="0"/>
              </a:spcAft>
              <a:buSzPts val="2400"/>
              <a:buChar char="●"/>
              <a:defRPr b="1" sz="2400"/>
            </a:lvl4pPr>
            <a:lvl5pPr indent="-381000" lvl="4" marL="2286000" rtl="0" algn="ctr">
              <a:spcBef>
                <a:spcPts val="0"/>
              </a:spcBef>
              <a:spcAft>
                <a:spcPts val="0"/>
              </a:spcAft>
              <a:buSzPts val="2400"/>
              <a:buChar char="○"/>
              <a:defRPr b="1" sz="2400"/>
            </a:lvl5pPr>
            <a:lvl6pPr indent="-381000" lvl="5" marL="2743200" rtl="0" algn="ctr">
              <a:spcBef>
                <a:spcPts val="0"/>
              </a:spcBef>
              <a:spcAft>
                <a:spcPts val="0"/>
              </a:spcAft>
              <a:buSzPts val="2400"/>
              <a:buChar char="■"/>
              <a:defRPr b="1" sz="2400"/>
            </a:lvl6pPr>
            <a:lvl7pPr indent="-381000" lvl="6" marL="3200400" rtl="0" algn="ctr">
              <a:spcBef>
                <a:spcPts val="0"/>
              </a:spcBef>
              <a:spcAft>
                <a:spcPts val="0"/>
              </a:spcAft>
              <a:buSzPts val="2400"/>
              <a:buChar char="●"/>
              <a:defRPr b="1" sz="2400"/>
            </a:lvl7pPr>
            <a:lvl8pPr indent="-381000" lvl="7" marL="3657600" rtl="0" algn="ctr">
              <a:spcBef>
                <a:spcPts val="0"/>
              </a:spcBef>
              <a:spcAft>
                <a:spcPts val="0"/>
              </a:spcAft>
              <a:buSzPts val="2400"/>
              <a:buChar char="○"/>
              <a:defRPr b="1" sz="2400"/>
            </a:lvl8pPr>
            <a:lvl9pPr indent="-381000" lvl="8" marL="4114800" algn="ctr">
              <a:spcBef>
                <a:spcPts val="0"/>
              </a:spcBef>
              <a:spcAft>
                <a:spcPts val="0"/>
              </a:spcAft>
              <a:buSzPts val="2400"/>
              <a:buChar char="■"/>
              <a:defRPr b="1" sz="2400"/>
            </a:lvl9pPr>
          </a:lstStyle>
          <a:p/>
        </p:txBody>
      </p:sp>
      <p:grpSp>
        <p:nvGrpSpPr>
          <p:cNvPr id="29" name="Google Shape;29;p4"/>
          <p:cNvGrpSpPr/>
          <p:nvPr/>
        </p:nvGrpSpPr>
        <p:grpSpPr>
          <a:xfrm>
            <a:off x="3954441" y="1078293"/>
            <a:ext cx="1212106" cy="1158543"/>
            <a:chOff x="3754950" y="1132925"/>
            <a:chExt cx="1580939" cy="1544725"/>
          </a:xfrm>
        </p:grpSpPr>
        <p:sp>
          <p:nvSpPr>
            <p:cNvPr id="30" name="Google Shape;30;p4"/>
            <p:cNvSpPr/>
            <p:nvPr/>
          </p:nvSpPr>
          <p:spPr>
            <a:xfrm>
              <a:off x="3907350" y="1285321"/>
              <a:ext cx="1329300" cy="1329300"/>
            </a:xfrm>
            <a:prstGeom prst="ellipse">
              <a:avLst/>
            </a:prstGeom>
            <a:noFill/>
            <a:ln cap="flat" cmpd="sng" w="9525">
              <a:solidFill>
                <a:srgbClr val="FFFFF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rot="-5400000">
              <a:off x="3754950" y="1132925"/>
              <a:ext cx="1480500" cy="1480500"/>
            </a:xfrm>
            <a:prstGeom prst="arc">
              <a:avLst>
                <a:gd fmla="val 16200000" name="adj1"/>
                <a:gd fmla="val 0" name="adj2"/>
              </a:avLst>
            </a:prstGeom>
            <a:noFill/>
            <a:ln cap="flat" cmpd="sng" w="9525">
              <a:solidFill>
                <a:srgbClr val="FFFFFF"/>
              </a:solidFill>
              <a:prstDash val="dash"/>
              <a:round/>
              <a:headEnd len="sm" w="sm" type="triangle"/>
              <a:tailEnd len="sm" w="sm" type="triangl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2" name="Google Shape;32;p4"/>
            <p:cNvCxnSpPr>
              <a:endCxn id="30" idx="1"/>
            </p:cNvCxnSpPr>
            <p:nvPr/>
          </p:nvCxnSpPr>
          <p:spPr>
            <a:xfrm>
              <a:off x="3890221" y="1267893"/>
              <a:ext cx="211800" cy="212100"/>
            </a:xfrm>
            <a:prstGeom prst="straightConnector1">
              <a:avLst/>
            </a:prstGeom>
            <a:noFill/>
            <a:ln cap="flat" cmpd="sng" w="9525">
              <a:solidFill>
                <a:srgbClr val="FFFFFF"/>
              </a:solidFill>
              <a:prstDash val="dash"/>
              <a:round/>
              <a:headEnd len="med" w="med" type="none"/>
              <a:tailEnd len="med" w="med" type="none"/>
            </a:ln>
          </p:spPr>
        </p:cxnSp>
        <p:cxnSp>
          <p:nvCxnSpPr>
            <p:cNvPr id="33" name="Google Shape;33;p4"/>
            <p:cNvCxnSpPr/>
            <p:nvPr/>
          </p:nvCxnSpPr>
          <p:spPr>
            <a:xfrm>
              <a:off x="5335889" y="1276425"/>
              <a:ext cx="0" cy="1393500"/>
            </a:xfrm>
            <a:prstGeom prst="straightConnector1">
              <a:avLst/>
            </a:prstGeom>
            <a:noFill/>
            <a:ln cap="flat" cmpd="sng" w="9525">
              <a:solidFill>
                <a:srgbClr val="FFFFFF"/>
              </a:solidFill>
              <a:prstDash val="solid"/>
              <a:round/>
              <a:headEnd len="sm" w="sm" type="triangle"/>
              <a:tailEnd len="sm" w="sm" type="triangle"/>
            </a:ln>
          </p:spPr>
        </p:cxnSp>
        <p:sp>
          <p:nvSpPr>
            <p:cNvPr id="34" name="Google Shape;34;p4"/>
            <p:cNvSpPr/>
            <p:nvPr/>
          </p:nvSpPr>
          <p:spPr>
            <a:xfrm>
              <a:off x="4222975" y="1683233"/>
              <a:ext cx="698050" cy="549925"/>
            </a:xfrm>
            <a:prstGeom prst="rect">
              <a:avLst/>
            </a:prstGeom>
          </p:spPr>
          <p:txBody>
            <a:bodyPr>
              <a:prstTxWarp prst="textPlain"/>
            </a:bodyPr>
            <a:lstStyle/>
            <a:p>
              <a:pPr lvl="0" algn="ctr"/>
              <a:r>
                <a:rPr b="1" i="0">
                  <a:ln cap="flat" cmpd="sng" w="19050">
                    <a:solidFill>
                      <a:srgbClr val="FFFFFF"/>
                    </a:solidFill>
                    <a:prstDash val="solid"/>
                    <a:round/>
                    <a:headEnd len="sm" w="sm" type="none"/>
                    <a:tailEnd len="sm" w="sm" type="none"/>
                  </a:ln>
                  <a:noFill/>
                  <a:latin typeface="Arial"/>
                </a:rPr>
                <a:t>“</a:t>
              </a:r>
            </a:p>
          </p:txBody>
        </p:sp>
        <p:cxnSp>
          <p:nvCxnSpPr>
            <p:cNvPr id="35" name="Google Shape;35;p4"/>
            <p:cNvCxnSpPr>
              <a:stCxn id="30" idx="5"/>
            </p:cNvCxnSpPr>
            <p:nvPr/>
          </p:nvCxnSpPr>
          <p:spPr>
            <a:xfrm>
              <a:off x="5041979" y="2419950"/>
              <a:ext cx="253800" cy="257700"/>
            </a:xfrm>
            <a:prstGeom prst="straightConnector1">
              <a:avLst/>
            </a:prstGeom>
            <a:noFill/>
            <a:ln cap="flat" cmpd="sng" w="9525">
              <a:solidFill>
                <a:srgbClr val="FFFFFF"/>
              </a:solidFill>
              <a:prstDash val="dash"/>
              <a:round/>
              <a:headEnd len="med" w="med" type="none"/>
              <a:tailEnd len="med" w="med" type="none"/>
            </a:ln>
          </p:spPr>
        </p:cxnSp>
        <p:cxnSp>
          <p:nvCxnSpPr>
            <p:cNvPr id="36" name="Google Shape;36;p4"/>
            <p:cNvCxnSpPr/>
            <p:nvPr/>
          </p:nvCxnSpPr>
          <p:spPr>
            <a:xfrm>
              <a:off x="4244700" y="1591869"/>
              <a:ext cx="654600" cy="0"/>
            </a:xfrm>
            <a:prstGeom prst="straightConnector1">
              <a:avLst/>
            </a:prstGeom>
            <a:noFill/>
            <a:ln cap="flat" cmpd="sng" w="9525">
              <a:solidFill>
                <a:srgbClr val="FFFFFF"/>
              </a:solidFill>
              <a:prstDash val="solid"/>
              <a:round/>
              <a:headEnd len="sm" w="sm" type="triangle"/>
              <a:tailEnd len="sm" w="sm" type="triangle"/>
            </a:ln>
          </p:spPr>
        </p:cxnSp>
      </p:grpSp>
      <p:sp>
        <p:nvSpPr>
          <p:cNvPr id="37" name="Google Shape;37;p4"/>
          <p:cNvSpPr txBox="1"/>
          <p:nvPr>
            <p:ph idx="12" type="sldNum"/>
          </p:nvPr>
        </p:nvSpPr>
        <p:spPr>
          <a:xfrm>
            <a:off x="8523157" y="4641567"/>
            <a:ext cx="461100" cy="2919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38" name="Shape 38"/>
        <p:cNvGrpSpPr/>
        <p:nvPr/>
      </p:nvGrpSpPr>
      <p:grpSpPr>
        <a:xfrm>
          <a:off x="0" y="0"/>
          <a:ext cx="0" cy="0"/>
          <a:chOff x="0" y="0"/>
          <a:chExt cx="0" cy="0"/>
        </a:xfrm>
      </p:grpSpPr>
      <p:sp>
        <p:nvSpPr>
          <p:cNvPr id="39" name="Google Shape;39;p5"/>
          <p:cNvSpPr txBox="1"/>
          <p:nvPr>
            <p:ph type="title"/>
          </p:nvPr>
        </p:nvSpPr>
        <p:spPr>
          <a:xfrm>
            <a:off x="404330" y="493832"/>
            <a:ext cx="8229600" cy="4134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40" name="Google Shape;40;p5"/>
          <p:cNvSpPr txBox="1"/>
          <p:nvPr>
            <p:ph idx="1" type="body"/>
          </p:nvPr>
        </p:nvSpPr>
        <p:spPr>
          <a:xfrm>
            <a:off x="343225" y="1125000"/>
            <a:ext cx="8290800" cy="3639000"/>
          </a:xfrm>
          <a:prstGeom prst="rect">
            <a:avLst/>
          </a:prstGeom>
        </p:spPr>
        <p:txBody>
          <a:bodyPr anchorCtr="0" anchor="t" bIns="91425" lIns="91425" spcFirstLastPara="1" rIns="91425" wrap="square" tIns="91425">
            <a:noAutofit/>
          </a:bodyPr>
          <a:lstStyle>
            <a:lvl1pPr indent="-381000" lvl="0" marL="457200">
              <a:spcBef>
                <a:spcPts val="600"/>
              </a:spcBef>
              <a:spcAft>
                <a:spcPts val="0"/>
              </a:spcAft>
              <a:buSzPts val="24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a:lvl4pPr>
            <a:lvl5pPr indent="-381000" lvl="4" marL="2286000">
              <a:spcBef>
                <a:spcPts val="0"/>
              </a:spcBef>
              <a:spcAft>
                <a:spcPts val="0"/>
              </a:spcAft>
              <a:buSzPts val="2400"/>
              <a:buChar char="○"/>
              <a:defRPr/>
            </a:lvl5pPr>
            <a:lvl6pPr indent="-381000" lvl="5" marL="2743200">
              <a:spcBef>
                <a:spcPts val="0"/>
              </a:spcBef>
              <a:spcAft>
                <a:spcPts val="0"/>
              </a:spcAft>
              <a:buSzPts val="2400"/>
              <a:buChar char="■"/>
              <a:defRPr/>
            </a:lvl6pPr>
            <a:lvl7pPr indent="-381000" lvl="6" marL="3200400">
              <a:spcBef>
                <a:spcPts val="0"/>
              </a:spcBef>
              <a:spcAft>
                <a:spcPts val="0"/>
              </a:spcAft>
              <a:buSzPts val="2400"/>
              <a:buChar char="●"/>
              <a:defRPr/>
            </a:lvl7pPr>
            <a:lvl8pPr indent="-381000" lvl="7" marL="3657600">
              <a:spcBef>
                <a:spcPts val="0"/>
              </a:spcBef>
              <a:spcAft>
                <a:spcPts val="0"/>
              </a:spcAft>
              <a:buSzPts val="2400"/>
              <a:buChar char="○"/>
              <a:defRPr/>
            </a:lvl8pPr>
            <a:lvl9pPr indent="-381000" lvl="8" marL="4114800">
              <a:spcBef>
                <a:spcPts val="0"/>
              </a:spcBef>
              <a:spcAft>
                <a:spcPts val="0"/>
              </a:spcAft>
              <a:buSzPts val="2400"/>
              <a:buChar char="■"/>
              <a:defRPr/>
            </a:lvl9pPr>
          </a:lstStyle>
          <a:p/>
        </p:txBody>
      </p:sp>
      <p:sp>
        <p:nvSpPr>
          <p:cNvPr id="41" name="Google Shape;41;p5"/>
          <p:cNvSpPr txBox="1"/>
          <p:nvPr>
            <p:ph idx="12" type="sldNum"/>
          </p:nvPr>
        </p:nvSpPr>
        <p:spPr>
          <a:xfrm>
            <a:off x="8523157" y="4641567"/>
            <a:ext cx="461100" cy="2919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42" name="Shape 42"/>
        <p:cNvGrpSpPr/>
        <p:nvPr/>
      </p:nvGrpSpPr>
      <p:grpSpPr>
        <a:xfrm>
          <a:off x="0" y="0"/>
          <a:ext cx="0" cy="0"/>
          <a:chOff x="0" y="0"/>
          <a:chExt cx="0" cy="0"/>
        </a:xfrm>
      </p:grpSpPr>
      <p:sp>
        <p:nvSpPr>
          <p:cNvPr id="43" name="Google Shape;43;p6"/>
          <p:cNvSpPr txBox="1"/>
          <p:nvPr>
            <p:ph type="title"/>
          </p:nvPr>
        </p:nvSpPr>
        <p:spPr>
          <a:xfrm>
            <a:off x="404330" y="493832"/>
            <a:ext cx="8229600" cy="4134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44" name="Google Shape;44;p6"/>
          <p:cNvSpPr txBox="1"/>
          <p:nvPr>
            <p:ph idx="1" type="body"/>
          </p:nvPr>
        </p:nvSpPr>
        <p:spPr>
          <a:xfrm>
            <a:off x="420778" y="1239803"/>
            <a:ext cx="3994500" cy="37257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45" name="Google Shape;45;p6"/>
          <p:cNvSpPr txBox="1"/>
          <p:nvPr>
            <p:ph idx="2" type="body"/>
          </p:nvPr>
        </p:nvSpPr>
        <p:spPr>
          <a:xfrm>
            <a:off x="4731381" y="1239803"/>
            <a:ext cx="3994500" cy="37257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46" name="Google Shape;46;p6"/>
          <p:cNvSpPr txBox="1"/>
          <p:nvPr>
            <p:ph idx="12" type="sldNum"/>
          </p:nvPr>
        </p:nvSpPr>
        <p:spPr>
          <a:xfrm>
            <a:off x="8523157" y="4641567"/>
            <a:ext cx="461100" cy="2919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47" name="Shape 47"/>
        <p:cNvGrpSpPr/>
        <p:nvPr/>
      </p:nvGrpSpPr>
      <p:grpSpPr>
        <a:xfrm>
          <a:off x="0" y="0"/>
          <a:ext cx="0" cy="0"/>
          <a:chOff x="0" y="0"/>
          <a:chExt cx="0" cy="0"/>
        </a:xfrm>
      </p:grpSpPr>
      <p:sp>
        <p:nvSpPr>
          <p:cNvPr id="48" name="Google Shape;48;p7"/>
          <p:cNvSpPr txBox="1"/>
          <p:nvPr>
            <p:ph type="title"/>
          </p:nvPr>
        </p:nvSpPr>
        <p:spPr>
          <a:xfrm>
            <a:off x="404330" y="493832"/>
            <a:ext cx="8229600" cy="413400"/>
          </a:xfrm>
          <a:prstGeom prst="rect">
            <a:avLst/>
          </a:prstGeom>
        </p:spPr>
        <p:txBody>
          <a:bodyPr anchorCtr="0" anchor="t" bIns="91425" lIns="91425" spcFirstLastPara="1" rIns="91425" wrap="square" tIns="91425">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p:txBody>
      </p:sp>
      <p:sp>
        <p:nvSpPr>
          <p:cNvPr id="49" name="Google Shape;49;p7"/>
          <p:cNvSpPr txBox="1"/>
          <p:nvPr>
            <p:ph idx="1" type="body"/>
          </p:nvPr>
        </p:nvSpPr>
        <p:spPr>
          <a:xfrm>
            <a:off x="457200" y="1234143"/>
            <a:ext cx="2631900" cy="33483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50" name="Google Shape;50;p7"/>
          <p:cNvSpPr txBox="1"/>
          <p:nvPr>
            <p:ph idx="2" type="body"/>
          </p:nvPr>
        </p:nvSpPr>
        <p:spPr>
          <a:xfrm>
            <a:off x="3223964" y="1234143"/>
            <a:ext cx="2631900" cy="33483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51" name="Google Shape;51;p7"/>
          <p:cNvSpPr txBox="1"/>
          <p:nvPr>
            <p:ph idx="3" type="body"/>
          </p:nvPr>
        </p:nvSpPr>
        <p:spPr>
          <a:xfrm>
            <a:off x="5990727" y="1234143"/>
            <a:ext cx="2631900" cy="33483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52" name="Google Shape;52;p7"/>
          <p:cNvSpPr txBox="1"/>
          <p:nvPr>
            <p:ph idx="12" type="sldNum"/>
          </p:nvPr>
        </p:nvSpPr>
        <p:spPr>
          <a:xfrm>
            <a:off x="8523157" y="4641567"/>
            <a:ext cx="461100" cy="2919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404330" y="493832"/>
            <a:ext cx="8229600" cy="4134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55" name="Google Shape;55;p8"/>
          <p:cNvSpPr txBox="1"/>
          <p:nvPr>
            <p:ph idx="12" type="sldNum"/>
          </p:nvPr>
        </p:nvSpPr>
        <p:spPr>
          <a:xfrm>
            <a:off x="8523157" y="4641567"/>
            <a:ext cx="461100" cy="2919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6" name="Shape 56"/>
        <p:cNvGrpSpPr/>
        <p:nvPr/>
      </p:nvGrpSpPr>
      <p:grpSpPr>
        <a:xfrm>
          <a:off x="0" y="0"/>
          <a:ext cx="0" cy="0"/>
          <a:chOff x="0" y="0"/>
          <a:chExt cx="0" cy="0"/>
        </a:xfrm>
      </p:grpSpPr>
      <p:sp>
        <p:nvSpPr>
          <p:cNvPr id="57" name="Google Shape;57;p9"/>
          <p:cNvSpPr txBox="1"/>
          <p:nvPr>
            <p:ph idx="1" type="body"/>
          </p:nvPr>
        </p:nvSpPr>
        <p:spPr>
          <a:xfrm>
            <a:off x="457200" y="4406309"/>
            <a:ext cx="8229600" cy="519600"/>
          </a:xfrm>
          <a:prstGeom prst="rect">
            <a:avLst/>
          </a:prstGeom>
        </p:spPr>
        <p:txBody>
          <a:bodyPr anchorCtr="0" anchor="t" bIns="91425" lIns="91425" spcFirstLastPara="1" rIns="91425" wrap="square" tIns="91425">
            <a:noAutofit/>
          </a:bodyPr>
          <a:lstStyle>
            <a:lvl1pPr indent="-228600" lvl="0" marL="457200" algn="ctr">
              <a:spcBef>
                <a:spcPts val="360"/>
              </a:spcBef>
              <a:spcAft>
                <a:spcPts val="0"/>
              </a:spcAft>
              <a:buSzPts val="1800"/>
              <a:buNone/>
              <a:defRPr sz="1800"/>
            </a:lvl1pPr>
          </a:lstStyle>
          <a:p/>
        </p:txBody>
      </p:sp>
      <p:sp>
        <p:nvSpPr>
          <p:cNvPr id="58" name="Google Shape;58;p9"/>
          <p:cNvSpPr txBox="1"/>
          <p:nvPr>
            <p:ph idx="12" type="sldNum"/>
          </p:nvPr>
        </p:nvSpPr>
        <p:spPr>
          <a:xfrm>
            <a:off x="8523157" y="4641567"/>
            <a:ext cx="461100" cy="2919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 name="Shape 59"/>
        <p:cNvGrpSpPr/>
        <p:nvPr/>
      </p:nvGrpSpPr>
      <p:grpSpPr>
        <a:xfrm>
          <a:off x="0" y="0"/>
          <a:ext cx="0" cy="0"/>
          <a:chOff x="0" y="0"/>
          <a:chExt cx="0" cy="0"/>
        </a:xfrm>
      </p:grpSpPr>
      <p:sp>
        <p:nvSpPr>
          <p:cNvPr id="60" name="Google Shape;60;p10"/>
          <p:cNvSpPr txBox="1"/>
          <p:nvPr>
            <p:ph idx="12" type="sldNum"/>
          </p:nvPr>
        </p:nvSpPr>
        <p:spPr>
          <a:xfrm>
            <a:off x="8523157" y="4641567"/>
            <a:ext cx="461100" cy="2919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2.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accent1"/>
        </a:solidFill>
      </p:bgPr>
    </p:bg>
    <p:spTree>
      <p:nvGrpSpPr>
        <p:cNvPr id="5" name="Shape 5"/>
        <p:cNvGrpSpPr/>
        <p:nvPr/>
      </p:nvGrpSpPr>
      <p:grpSpPr>
        <a:xfrm>
          <a:off x="0" y="0"/>
          <a:ext cx="0" cy="0"/>
          <a:chOff x="0" y="0"/>
          <a:chExt cx="0" cy="0"/>
        </a:xfrm>
      </p:grpSpPr>
      <p:pic>
        <p:nvPicPr>
          <p:cNvPr id="6" name="Google Shape;6;p1"/>
          <p:cNvPicPr preferRelativeResize="0"/>
          <p:nvPr/>
        </p:nvPicPr>
        <p:blipFill>
          <a:blip r:embed="rId1">
            <a:alphaModFix/>
          </a:blip>
          <a:stretch>
            <a:fillRect/>
          </a:stretch>
        </p:blipFill>
        <p:spPr>
          <a:xfrm>
            <a:off x="1116" y="0"/>
            <a:ext cx="9141767" cy="5143500"/>
          </a:xfrm>
          <a:prstGeom prst="rect">
            <a:avLst/>
          </a:prstGeom>
          <a:noFill/>
          <a:ln>
            <a:noFill/>
          </a:ln>
        </p:spPr>
      </p:pic>
      <p:sp>
        <p:nvSpPr>
          <p:cNvPr id="7" name="Google Shape;7;p1"/>
          <p:cNvSpPr/>
          <p:nvPr/>
        </p:nvSpPr>
        <p:spPr>
          <a:xfrm>
            <a:off x="91700" y="96300"/>
            <a:ext cx="8966100" cy="4945200"/>
          </a:xfrm>
          <a:prstGeom prst="rect">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 name="Google Shape;8;p1"/>
          <p:cNvSpPr txBox="1"/>
          <p:nvPr>
            <p:ph type="title"/>
          </p:nvPr>
        </p:nvSpPr>
        <p:spPr>
          <a:xfrm>
            <a:off x="404330" y="493832"/>
            <a:ext cx="8229600" cy="413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1pPr>
            <a:lvl2pPr lvl="1">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2pPr>
            <a:lvl3pPr lvl="2">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3pPr>
            <a:lvl4pPr lvl="3">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4pPr>
            <a:lvl5pPr lvl="4">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5pPr>
            <a:lvl6pPr lvl="5">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6pPr>
            <a:lvl7pPr lvl="6">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7pPr>
            <a:lvl8pPr lvl="7">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8pPr>
            <a:lvl9pPr lvl="8">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9pPr>
          </a:lstStyle>
          <a:p/>
        </p:txBody>
      </p:sp>
      <p:sp>
        <p:nvSpPr>
          <p:cNvPr id="9" name="Google Shape;9;p1"/>
          <p:cNvSpPr txBox="1"/>
          <p:nvPr>
            <p:ph idx="1" type="body"/>
          </p:nvPr>
        </p:nvSpPr>
        <p:spPr>
          <a:xfrm>
            <a:off x="457200" y="1125000"/>
            <a:ext cx="8229600" cy="3639000"/>
          </a:xfrm>
          <a:prstGeom prst="rect">
            <a:avLst/>
          </a:prstGeom>
          <a:noFill/>
          <a:ln>
            <a:noFill/>
          </a:ln>
        </p:spPr>
        <p:txBody>
          <a:bodyPr anchorCtr="0" anchor="t" bIns="91425" lIns="91425" spcFirstLastPara="1" rIns="91425" wrap="square" tIns="91425">
            <a:noAutofit/>
          </a:bodyPr>
          <a:lstStyle>
            <a:lvl1pPr indent="-381000" lvl="0" marL="457200">
              <a:spcBef>
                <a:spcPts val="600"/>
              </a:spcBef>
              <a:spcAft>
                <a:spcPts val="0"/>
              </a:spcAft>
              <a:buClr>
                <a:schemeClr val="lt1"/>
              </a:buClr>
              <a:buSzPts val="2400"/>
              <a:buFont typeface="Cousine"/>
              <a:buChar char="▪"/>
              <a:defRPr sz="2400">
                <a:solidFill>
                  <a:schemeClr val="lt1"/>
                </a:solidFill>
                <a:latin typeface="Cousine"/>
                <a:ea typeface="Cousine"/>
                <a:cs typeface="Cousine"/>
                <a:sym typeface="Cousine"/>
              </a:defRPr>
            </a:lvl1pPr>
            <a:lvl2pPr indent="-381000" lvl="1" marL="9144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2pPr>
            <a:lvl3pPr indent="-381000" lvl="2" marL="13716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3pPr>
            <a:lvl4pPr indent="-381000" lvl="3" marL="18288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4pPr>
            <a:lvl5pPr indent="-381000" lvl="4" marL="22860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5pPr>
            <a:lvl6pPr indent="-381000" lvl="5" marL="27432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6pPr>
            <a:lvl7pPr indent="-381000" lvl="6" marL="32004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7pPr>
            <a:lvl8pPr indent="-381000" lvl="7" marL="36576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8pPr>
            <a:lvl9pPr indent="-381000" lvl="8" marL="41148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9pPr>
          </a:lstStyle>
          <a:p/>
        </p:txBody>
      </p:sp>
      <p:sp>
        <p:nvSpPr>
          <p:cNvPr id="10" name="Google Shape;10;p1"/>
          <p:cNvSpPr txBox="1"/>
          <p:nvPr>
            <p:ph idx="12" type="sldNum"/>
          </p:nvPr>
        </p:nvSpPr>
        <p:spPr>
          <a:xfrm>
            <a:off x="8523157" y="4641567"/>
            <a:ext cx="461100" cy="291900"/>
          </a:xfrm>
          <a:prstGeom prst="rect">
            <a:avLst/>
          </a:prstGeom>
          <a:noFill/>
          <a:ln>
            <a:noFill/>
          </a:ln>
        </p:spPr>
        <p:txBody>
          <a:bodyPr anchorCtr="0" anchor="t" bIns="91425" lIns="91425" spcFirstLastPara="1" rIns="91425" wrap="square" tIns="91425">
            <a:noAutofit/>
          </a:bodyPr>
          <a:lstStyle>
            <a:lvl1pPr lvl="0" algn="r">
              <a:buNone/>
              <a:defRPr sz="1000">
                <a:solidFill>
                  <a:schemeClr val="lt1"/>
                </a:solidFill>
                <a:latin typeface="Cousine"/>
                <a:ea typeface="Cousine"/>
                <a:cs typeface="Cousine"/>
                <a:sym typeface="Cousine"/>
              </a:defRPr>
            </a:lvl1pPr>
            <a:lvl2pPr lvl="1" algn="r">
              <a:buNone/>
              <a:defRPr sz="1000">
                <a:solidFill>
                  <a:schemeClr val="lt1"/>
                </a:solidFill>
                <a:latin typeface="Cousine"/>
                <a:ea typeface="Cousine"/>
                <a:cs typeface="Cousine"/>
                <a:sym typeface="Cousine"/>
              </a:defRPr>
            </a:lvl2pPr>
            <a:lvl3pPr lvl="2" algn="r">
              <a:buNone/>
              <a:defRPr sz="1000">
                <a:solidFill>
                  <a:schemeClr val="lt1"/>
                </a:solidFill>
                <a:latin typeface="Cousine"/>
                <a:ea typeface="Cousine"/>
                <a:cs typeface="Cousine"/>
                <a:sym typeface="Cousine"/>
              </a:defRPr>
            </a:lvl3pPr>
            <a:lvl4pPr lvl="3" algn="r">
              <a:buNone/>
              <a:defRPr sz="1000">
                <a:solidFill>
                  <a:schemeClr val="lt1"/>
                </a:solidFill>
                <a:latin typeface="Cousine"/>
                <a:ea typeface="Cousine"/>
                <a:cs typeface="Cousine"/>
                <a:sym typeface="Cousine"/>
              </a:defRPr>
            </a:lvl4pPr>
            <a:lvl5pPr lvl="4" algn="r">
              <a:buNone/>
              <a:defRPr sz="1000">
                <a:solidFill>
                  <a:schemeClr val="lt1"/>
                </a:solidFill>
                <a:latin typeface="Cousine"/>
                <a:ea typeface="Cousine"/>
                <a:cs typeface="Cousine"/>
                <a:sym typeface="Cousine"/>
              </a:defRPr>
            </a:lvl5pPr>
            <a:lvl6pPr lvl="5" algn="r">
              <a:buNone/>
              <a:defRPr sz="1000">
                <a:solidFill>
                  <a:schemeClr val="lt1"/>
                </a:solidFill>
                <a:latin typeface="Cousine"/>
                <a:ea typeface="Cousine"/>
                <a:cs typeface="Cousine"/>
                <a:sym typeface="Cousine"/>
              </a:defRPr>
            </a:lvl6pPr>
            <a:lvl7pPr lvl="6" algn="r">
              <a:buNone/>
              <a:defRPr sz="1000">
                <a:solidFill>
                  <a:schemeClr val="lt1"/>
                </a:solidFill>
                <a:latin typeface="Cousine"/>
                <a:ea typeface="Cousine"/>
                <a:cs typeface="Cousine"/>
                <a:sym typeface="Cousine"/>
              </a:defRPr>
            </a:lvl7pPr>
            <a:lvl8pPr lvl="7" algn="r">
              <a:buNone/>
              <a:defRPr sz="1000">
                <a:solidFill>
                  <a:schemeClr val="lt1"/>
                </a:solidFill>
                <a:latin typeface="Cousine"/>
                <a:ea typeface="Cousine"/>
                <a:cs typeface="Cousine"/>
                <a:sym typeface="Cousine"/>
              </a:defRPr>
            </a:lvl8pPr>
            <a:lvl9pPr lvl="8" algn="r">
              <a:buNone/>
              <a:defRPr sz="1000">
                <a:solidFill>
                  <a:schemeClr val="lt1"/>
                </a:solidFill>
                <a:latin typeface="Cousine"/>
                <a:ea typeface="Cousine"/>
                <a:cs typeface="Cousine"/>
                <a:sym typeface="Cousin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mc:AlternateContent>
    <mc:Choice Requires="p14">
      <p:transition spd="slow" p14:dur="2500">
        <p:fade thruBlk="1"/>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17.png"/><Relationship Id="rId5"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9.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hyperlink" Target="https://www.windynation.com/Solar/Windy-Nation-Inc/Complete-400-Watt-Monocrystalline-Solar-Panel-Kit-with-P30L-Charge-Controller-1500W-Inverter-4pcs-100ah-Battery/-/7176?p=YzE9NDUx" TargetMode="External"/><Relationship Id="rId4" Type="http://schemas.openxmlformats.org/officeDocument/2006/relationships/hyperlink" Target="https://www.amazon.com/dp/B07CXQ49WY/ref=sspa_dk_detail_0?psc=1&amp;pd_rd_i=B07CXQ49WY&amp;pd_rd_w=k9NUD&amp;content-id=amzn1.sym.999c0877-3704-4f0f-9726-eebf80846a35&amp;pf_rd_p=999c0877-3704-4f0f-9726-eebf80846a35&amp;pf_rd_r=6A960868X2XEGE0NCQN3&amp;pd_rd_wg=w0AHH&amp;pd_rd_r=57a6e44a-3e33-4ecc-a6ce-feb5a9c808a2&amp;s=hi&amp;sp_csd=d2lkZ2V0TmFtZT1zcF9kZXRhaWw&amp;spLa=ZW5jcnlwdGVkUXVhbGlmaWVyPUEyVFdKNlNCU0VTMk1UJmVuY3J5cHRlZElkPUEwMzU2NTIzMkFUOEFFVjNFVVNFTiZlbmNyeXB0ZWRBZElkPUEwMTI1NTgxMkVTOU83R0I1TjJMNSZ3aWRnZXROYW1lPXNwX2RldGFpbCZhY3Rpb249Y2xpY2tSZWRpcmVjdCZkb05vdExvZ0NsaWNrPXRydWU=" TargetMode="External"/><Relationship Id="rId5" Type="http://schemas.openxmlformats.org/officeDocument/2006/relationships/image" Target="../media/image5.png"/><Relationship Id="rId6" Type="http://schemas.openxmlformats.org/officeDocument/2006/relationships/image" Target="../media/image11.png"/><Relationship Id="rId7"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6.jp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5.pn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5.png"/><Relationship Id="rId4" Type="http://schemas.openxmlformats.org/officeDocument/2006/relationships/image" Target="../media/image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5.pn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www.exidebatteries.com/bci.cfm" TargetMode="External"/><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1"/>
          <p:cNvSpPr txBox="1"/>
          <p:nvPr>
            <p:ph type="ctrTitle"/>
          </p:nvPr>
        </p:nvSpPr>
        <p:spPr>
          <a:xfrm>
            <a:off x="1066925" y="1187275"/>
            <a:ext cx="5708700" cy="115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6100"/>
              <a:t>Preliminary Outline</a:t>
            </a:r>
            <a:endParaRPr sz="6100"/>
          </a:p>
        </p:txBody>
      </p:sp>
      <p:sp>
        <p:nvSpPr>
          <p:cNvPr id="66" name="Google Shape;66;p11"/>
          <p:cNvSpPr txBox="1"/>
          <p:nvPr>
            <p:ph idx="12" type="sldNum"/>
          </p:nvPr>
        </p:nvSpPr>
        <p:spPr>
          <a:xfrm>
            <a:off x="8523157" y="4641567"/>
            <a:ext cx="461100" cy="291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67" name="Google Shape;67;p11"/>
          <p:cNvPicPr preferRelativeResize="0"/>
          <p:nvPr/>
        </p:nvPicPr>
        <p:blipFill>
          <a:blip r:embed="rId3">
            <a:alphaModFix/>
          </a:blip>
          <a:stretch>
            <a:fillRect/>
          </a:stretch>
        </p:blipFill>
        <p:spPr>
          <a:xfrm>
            <a:off x="6116800" y="1117300"/>
            <a:ext cx="2196725" cy="2196725"/>
          </a:xfrm>
          <a:prstGeom prst="rect">
            <a:avLst/>
          </a:prstGeom>
          <a:noFill/>
          <a:ln>
            <a:noFill/>
          </a:ln>
        </p:spPr>
      </p:pic>
      <p:sp>
        <p:nvSpPr>
          <p:cNvPr id="68" name="Google Shape;68;p11"/>
          <p:cNvSpPr txBox="1"/>
          <p:nvPr/>
        </p:nvSpPr>
        <p:spPr>
          <a:xfrm>
            <a:off x="1066925" y="3165250"/>
            <a:ext cx="7110900" cy="101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chemeClr val="lt1"/>
                </a:solidFill>
                <a:latin typeface="Cousine"/>
                <a:ea typeface="Cousine"/>
                <a:cs typeface="Cousine"/>
                <a:sym typeface="Cousine"/>
              </a:rPr>
              <a:t>Remotely Accessible Portable Solar Charging Evaluation System</a:t>
            </a:r>
            <a:endParaRPr sz="2100">
              <a:solidFill>
                <a:schemeClr val="lt1"/>
              </a:solidFill>
              <a:latin typeface="Cousine"/>
              <a:ea typeface="Cousine"/>
              <a:cs typeface="Cousine"/>
              <a:sym typeface="Cousine"/>
            </a:endParaRPr>
          </a:p>
          <a:p>
            <a:pPr indent="0" lvl="0" marL="0" rtl="0" algn="l">
              <a:spcBef>
                <a:spcPts val="0"/>
              </a:spcBef>
              <a:spcAft>
                <a:spcPts val="0"/>
              </a:spcAft>
              <a:buNone/>
            </a:pPr>
            <a:r>
              <a:rPr lang="en" sz="2100">
                <a:solidFill>
                  <a:schemeClr val="lt1"/>
                </a:solidFill>
                <a:latin typeface="Cousine"/>
                <a:ea typeface="Cousine"/>
                <a:cs typeface="Cousine"/>
                <a:sym typeface="Cousine"/>
              </a:rPr>
              <a:t>ECE Class of 2023</a:t>
            </a:r>
            <a:endParaRPr sz="2100">
              <a:solidFill>
                <a:schemeClr val="lt1"/>
              </a:solidFill>
              <a:latin typeface="Cousine"/>
              <a:ea typeface="Cousine"/>
              <a:cs typeface="Cousine"/>
              <a:sym typeface="Cousin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0"/>
          <p:cNvSpPr txBox="1"/>
          <p:nvPr>
            <p:ph idx="1" type="body"/>
          </p:nvPr>
        </p:nvSpPr>
        <p:spPr>
          <a:xfrm>
            <a:off x="350725" y="879513"/>
            <a:ext cx="7428300" cy="3639000"/>
          </a:xfrm>
          <a:prstGeom prst="rect">
            <a:avLst/>
          </a:prstGeom>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SzPts val="1300"/>
              <a:buChar char="➢"/>
            </a:pPr>
            <a:r>
              <a:rPr lang="en" sz="1300"/>
              <a:t>Safety procedures and precautions associated with high power systems</a:t>
            </a:r>
            <a:endParaRPr sz="1300"/>
          </a:p>
          <a:p>
            <a:pPr indent="-311150" lvl="0" marL="457200" rtl="0" algn="l">
              <a:lnSpc>
                <a:spcPct val="115000"/>
              </a:lnSpc>
              <a:spcBef>
                <a:spcPts val="0"/>
              </a:spcBef>
              <a:spcAft>
                <a:spcPts val="0"/>
              </a:spcAft>
              <a:buSzPts val="1300"/>
              <a:buChar char="➢"/>
            </a:pPr>
            <a:r>
              <a:rPr lang="en" sz="1300"/>
              <a:t>PCB (Printed Circuit Board) Design</a:t>
            </a:r>
            <a:endParaRPr sz="1300"/>
          </a:p>
          <a:p>
            <a:pPr indent="-311150" lvl="0" marL="457200" rtl="0" algn="l">
              <a:lnSpc>
                <a:spcPct val="115000"/>
              </a:lnSpc>
              <a:spcBef>
                <a:spcPts val="0"/>
              </a:spcBef>
              <a:spcAft>
                <a:spcPts val="0"/>
              </a:spcAft>
              <a:buSzPts val="1300"/>
              <a:buChar char="➢"/>
            </a:pPr>
            <a:r>
              <a:rPr lang="en" sz="1300"/>
              <a:t>Arduino </a:t>
            </a:r>
            <a:endParaRPr sz="1300"/>
          </a:p>
          <a:p>
            <a:pPr indent="-311150" lvl="1" marL="914400" rtl="0" algn="l">
              <a:lnSpc>
                <a:spcPct val="115000"/>
              </a:lnSpc>
              <a:spcBef>
                <a:spcPts val="0"/>
              </a:spcBef>
              <a:spcAft>
                <a:spcPts val="0"/>
              </a:spcAft>
              <a:buSzPts val="1300"/>
              <a:buChar char="○"/>
            </a:pPr>
            <a:r>
              <a:rPr lang="en" sz="1300"/>
              <a:t>Wifi</a:t>
            </a:r>
            <a:endParaRPr sz="1300"/>
          </a:p>
          <a:p>
            <a:pPr indent="-311150" lvl="2" marL="1371600" rtl="0" algn="l">
              <a:lnSpc>
                <a:spcPct val="115000"/>
              </a:lnSpc>
              <a:spcBef>
                <a:spcPts val="0"/>
              </a:spcBef>
              <a:spcAft>
                <a:spcPts val="0"/>
              </a:spcAft>
              <a:buSzPts val="1300"/>
              <a:buChar char="■"/>
            </a:pPr>
            <a:r>
              <a:rPr lang="en" sz="1300"/>
              <a:t>Arduino Dashboard</a:t>
            </a:r>
            <a:endParaRPr sz="1300"/>
          </a:p>
          <a:p>
            <a:pPr indent="-311150" lvl="1" marL="914400" rtl="0" algn="l">
              <a:lnSpc>
                <a:spcPct val="115000"/>
              </a:lnSpc>
              <a:spcBef>
                <a:spcPts val="0"/>
              </a:spcBef>
              <a:spcAft>
                <a:spcPts val="0"/>
              </a:spcAft>
              <a:buSzPts val="1300"/>
              <a:buChar char="○"/>
            </a:pPr>
            <a:r>
              <a:rPr lang="en" sz="1300"/>
              <a:t>Interfacing between Arduinos</a:t>
            </a:r>
            <a:endParaRPr sz="1300"/>
          </a:p>
          <a:p>
            <a:pPr indent="-311150" lvl="2" marL="1371600" rtl="0" algn="l">
              <a:lnSpc>
                <a:spcPct val="115000"/>
              </a:lnSpc>
              <a:spcBef>
                <a:spcPts val="0"/>
              </a:spcBef>
              <a:spcAft>
                <a:spcPts val="0"/>
              </a:spcAft>
              <a:buSzPts val="1300"/>
              <a:buChar char="■"/>
            </a:pPr>
            <a:r>
              <a:rPr lang="en" sz="1300"/>
              <a:t>SPI</a:t>
            </a:r>
            <a:endParaRPr sz="1300"/>
          </a:p>
          <a:p>
            <a:pPr indent="-311150" lvl="2" marL="1371600" rtl="0" algn="l">
              <a:lnSpc>
                <a:spcPct val="115000"/>
              </a:lnSpc>
              <a:spcBef>
                <a:spcPts val="0"/>
              </a:spcBef>
              <a:spcAft>
                <a:spcPts val="0"/>
              </a:spcAft>
              <a:buSzPts val="1300"/>
              <a:buChar char="■"/>
            </a:pPr>
            <a:r>
              <a:rPr lang="en" sz="1300"/>
              <a:t>I2C</a:t>
            </a:r>
            <a:endParaRPr sz="1300"/>
          </a:p>
          <a:p>
            <a:pPr indent="-311150" lvl="1" marL="914400" rtl="0" algn="l">
              <a:lnSpc>
                <a:spcPct val="115000"/>
              </a:lnSpc>
              <a:spcBef>
                <a:spcPts val="0"/>
              </a:spcBef>
              <a:spcAft>
                <a:spcPts val="0"/>
              </a:spcAft>
              <a:buSzPts val="1300"/>
              <a:buChar char="○"/>
            </a:pPr>
            <a:r>
              <a:rPr lang="en" sz="1300"/>
              <a:t>GPIO</a:t>
            </a:r>
            <a:endParaRPr sz="1300"/>
          </a:p>
          <a:p>
            <a:pPr indent="-311150" lvl="2" marL="1371600" rtl="0" algn="l">
              <a:lnSpc>
                <a:spcPct val="115000"/>
              </a:lnSpc>
              <a:spcBef>
                <a:spcPts val="0"/>
              </a:spcBef>
              <a:spcAft>
                <a:spcPts val="0"/>
              </a:spcAft>
              <a:buSzPts val="1300"/>
              <a:buChar char="■"/>
            </a:pPr>
            <a:r>
              <a:rPr lang="en" sz="1300"/>
              <a:t>Sensor interfacing</a:t>
            </a:r>
            <a:endParaRPr sz="1300"/>
          </a:p>
          <a:p>
            <a:pPr indent="-311150" lvl="1" marL="914400" rtl="0" algn="l">
              <a:lnSpc>
                <a:spcPct val="115000"/>
              </a:lnSpc>
              <a:spcBef>
                <a:spcPts val="0"/>
              </a:spcBef>
              <a:spcAft>
                <a:spcPts val="0"/>
              </a:spcAft>
              <a:buSzPts val="1300"/>
              <a:buChar char="○"/>
            </a:pPr>
            <a:r>
              <a:rPr lang="en" sz="1300"/>
              <a:t>ADC</a:t>
            </a:r>
            <a:endParaRPr sz="1300"/>
          </a:p>
          <a:p>
            <a:pPr indent="-311150" lvl="1" marL="914400" rtl="0" algn="l">
              <a:lnSpc>
                <a:spcPct val="115000"/>
              </a:lnSpc>
              <a:spcBef>
                <a:spcPts val="0"/>
              </a:spcBef>
              <a:spcAft>
                <a:spcPts val="0"/>
              </a:spcAft>
              <a:buSzPts val="1300"/>
              <a:buChar char="○"/>
            </a:pPr>
            <a:r>
              <a:rPr lang="en" sz="1300"/>
              <a:t>Arduino GFX Library</a:t>
            </a:r>
            <a:endParaRPr sz="1300"/>
          </a:p>
          <a:p>
            <a:pPr indent="-311150" lvl="1" marL="914400" rtl="0" algn="l">
              <a:lnSpc>
                <a:spcPct val="115000"/>
              </a:lnSpc>
              <a:spcBef>
                <a:spcPts val="0"/>
              </a:spcBef>
              <a:spcAft>
                <a:spcPts val="0"/>
              </a:spcAft>
              <a:buSzPts val="1300"/>
              <a:buChar char="○"/>
            </a:pPr>
            <a:r>
              <a:rPr lang="en" sz="1300"/>
              <a:t>Adafruit touchscreen Library</a:t>
            </a:r>
            <a:endParaRPr sz="1300"/>
          </a:p>
          <a:p>
            <a:pPr indent="-311150" lvl="0" marL="457200" rtl="0" algn="l">
              <a:lnSpc>
                <a:spcPct val="115000"/>
              </a:lnSpc>
              <a:spcBef>
                <a:spcPts val="0"/>
              </a:spcBef>
              <a:spcAft>
                <a:spcPts val="0"/>
              </a:spcAft>
              <a:buSzPts val="1300"/>
              <a:buChar char="➢"/>
            </a:pPr>
            <a:r>
              <a:rPr lang="en" sz="1300"/>
              <a:t>Component procurement</a:t>
            </a:r>
            <a:endParaRPr sz="1300"/>
          </a:p>
          <a:p>
            <a:pPr indent="-311150" lvl="0" marL="457200" rtl="0" algn="l">
              <a:lnSpc>
                <a:spcPct val="115000"/>
              </a:lnSpc>
              <a:spcBef>
                <a:spcPts val="0"/>
              </a:spcBef>
              <a:spcAft>
                <a:spcPts val="0"/>
              </a:spcAft>
              <a:buSzPts val="1300"/>
              <a:buChar char="➢"/>
            </a:pPr>
            <a:r>
              <a:rPr lang="en" sz="1300"/>
              <a:t>3D modelling/printing</a:t>
            </a:r>
            <a:endParaRPr sz="1300"/>
          </a:p>
          <a:p>
            <a:pPr indent="-311150" lvl="0" marL="457200" rtl="0" algn="l">
              <a:lnSpc>
                <a:spcPct val="115000"/>
              </a:lnSpc>
              <a:spcBef>
                <a:spcPts val="0"/>
              </a:spcBef>
              <a:spcAft>
                <a:spcPts val="0"/>
              </a:spcAft>
              <a:buSzPts val="1300"/>
              <a:buChar char="➢"/>
            </a:pPr>
            <a:r>
              <a:rPr lang="en" sz="1300"/>
              <a:t>2D modelling for communications with machine shop</a:t>
            </a:r>
            <a:endParaRPr sz="1300"/>
          </a:p>
          <a:p>
            <a:pPr indent="-311150" lvl="0" marL="457200" rtl="0" algn="l">
              <a:lnSpc>
                <a:spcPct val="115000"/>
              </a:lnSpc>
              <a:spcBef>
                <a:spcPts val="0"/>
              </a:spcBef>
              <a:spcAft>
                <a:spcPts val="0"/>
              </a:spcAft>
              <a:buSzPts val="1300"/>
              <a:buChar char="➢"/>
            </a:pPr>
            <a:r>
              <a:rPr lang="en" sz="1300"/>
              <a:t>Solar panel axis movement</a:t>
            </a:r>
            <a:endParaRPr sz="1600"/>
          </a:p>
        </p:txBody>
      </p:sp>
      <p:sp>
        <p:nvSpPr>
          <p:cNvPr id="156" name="Google Shape;156;p20"/>
          <p:cNvSpPr txBox="1"/>
          <p:nvPr>
            <p:ph idx="12" type="sldNum"/>
          </p:nvPr>
        </p:nvSpPr>
        <p:spPr>
          <a:xfrm>
            <a:off x="8523157" y="4641567"/>
            <a:ext cx="461100" cy="291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57" name="Google Shape;157;p20"/>
          <p:cNvSpPr txBox="1"/>
          <p:nvPr>
            <p:ph type="title"/>
          </p:nvPr>
        </p:nvSpPr>
        <p:spPr>
          <a:xfrm>
            <a:off x="1070350" y="399050"/>
            <a:ext cx="7775400" cy="41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t>7.</a:t>
            </a:r>
            <a:r>
              <a:rPr b="1" lang="en" u="sng"/>
              <a:t> Concepts we need to learn </a:t>
            </a:r>
            <a:endParaRPr b="1" u="sng"/>
          </a:p>
        </p:txBody>
      </p:sp>
      <p:pic>
        <p:nvPicPr>
          <p:cNvPr id="158" name="Google Shape;158;p20"/>
          <p:cNvPicPr preferRelativeResize="0"/>
          <p:nvPr/>
        </p:nvPicPr>
        <p:blipFill>
          <a:blip r:embed="rId3">
            <a:alphaModFix/>
          </a:blip>
          <a:stretch>
            <a:fillRect/>
          </a:stretch>
        </p:blipFill>
        <p:spPr>
          <a:xfrm>
            <a:off x="163125" y="152150"/>
            <a:ext cx="907225" cy="907225"/>
          </a:xfrm>
          <a:prstGeom prst="rect">
            <a:avLst/>
          </a:prstGeom>
          <a:noFill/>
          <a:ln>
            <a:noFill/>
          </a:ln>
        </p:spPr>
      </p:pic>
      <p:sp>
        <p:nvSpPr>
          <p:cNvPr id="159" name="Google Shape;159;p20"/>
          <p:cNvSpPr txBox="1"/>
          <p:nvPr/>
        </p:nvSpPr>
        <p:spPr>
          <a:xfrm>
            <a:off x="-1452475" y="4698375"/>
            <a:ext cx="30000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solidFill>
                  <a:schemeClr val="lt1"/>
                </a:solidFill>
                <a:latin typeface="Cousine"/>
                <a:ea typeface="Cousine"/>
                <a:cs typeface="Cousine"/>
                <a:sym typeface="Cousine"/>
              </a:rPr>
              <a:t>Roger &amp; Haki</a:t>
            </a:r>
            <a:endParaRPr/>
          </a:p>
        </p:txBody>
      </p:sp>
      <p:pic>
        <p:nvPicPr>
          <p:cNvPr id="160" name="Google Shape;160;p20"/>
          <p:cNvPicPr preferRelativeResize="0"/>
          <p:nvPr/>
        </p:nvPicPr>
        <p:blipFill>
          <a:blip r:embed="rId4">
            <a:alphaModFix/>
          </a:blip>
          <a:stretch>
            <a:fillRect/>
          </a:stretch>
        </p:blipFill>
        <p:spPr>
          <a:xfrm>
            <a:off x="5653150" y="1488625"/>
            <a:ext cx="3136600" cy="2731700"/>
          </a:xfrm>
          <a:prstGeom prst="rect">
            <a:avLst/>
          </a:prstGeom>
          <a:noFill/>
          <a:ln>
            <a:noFill/>
          </a:ln>
        </p:spPr>
      </p:pic>
      <p:sp>
        <p:nvSpPr>
          <p:cNvPr id="161" name="Google Shape;161;p20"/>
          <p:cNvSpPr txBox="1"/>
          <p:nvPr/>
        </p:nvSpPr>
        <p:spPr>
          <a:xfrm>
            <a:off x="6064100" y="4260538"/>
            <a:ext cx="2560800" cy="34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Cousine"/>
                <a:ea typeface="Cousine"/>
                <a:cs typeface="Cousine"/>
                <a:sym typeface="Cousine"/>
              </a:rPr>
              <a:t>Fig. 3. Arduino Board</a:t>
            </a:r>
            <a:endParaRPr>
              <a:solidFill>
                <a:schemeClr val="lt1"/>
              </a:solidFill>
              <a:latin typeface="Cousine"/>
              <a:ea typeface="Cousine"/>
              <a:cs typeface="Cousine"/>
              <a:sym typeface="Cousin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1"/>
          <p:cNvSpPr txBox="1"/>
          <p:nvPr>
            <p:ph idx="1" type="body"/>
          </p:nvPr>
        </p:nvSpPr>
        <p:spPr>
          <a:xfrm>
            <a:off x="350725" y="879525"/>
            <a:ext cx="6232500" cy="3639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t>The preliminary proposal should include runtime comparison studies of the solar charging solution versus the Honda generator based on load and agreed upon reasonable operating assumptions. </a:t>
            </a:r>
            <a:endParaRPr sz="1300"/>
          </a:p>
          <a:p>
            <a:pPr indent="0" lvl="0" marL="0" rtl="0" algn="l">
              <a:lnSpc>
                <a:spcPct val="115000"/>
              </a:lnSpc>
              <a:spcBef>
                <a:spcPts val="0"/>
              </a:spcBef>
              <a:spcAft>
                <a:spcPts val="0"/>
              </a:spcAft>
              <a:buNone/>
            </a:pPr>
            <a:r>
              <a:t/>
            </a:r>
            <a:endParaRPr sz="1300"/>
          </a:p>
          <a:p>
            <a:pPr indent="0" lvl="0" marL="0" rtl="0" algn="l">
              <a:lnSpc>
                <a:spcPct val="115000"/>
              </a:lnSpc>
              <a:spcBef>
                <a:spcPts val="0"/>
              </a:spcBef>
              <a:spcAft>
                <a:spcPts val="0"/>
              </a:spcAft>
              <a:buNone/>
            </a:pPr>
            <a:r>
              <a:rPr lang="en" sz="1300"/>
              <a:t>Honda Generator Specifications:</a:t>
            </a:r>
            <a:endParaRPr sz="1300"/>
          </a:p>
          <a:p>
            <a:pPr indent="-311150" lvl="0" marL="457200" rtl="0" algn="l">
              <a:lnSpc>
                <a:spcPct val="115000"/>
              </a:lnSpc>
              <a:spcBef>
                <a:spcPts val="0"/>
              </a:spcBef>
              <a:spcAft>
                <a:spcPts val="0"/>
              </a:spcAft>
              <a:buSzPts val="1300"/>
              <a:buChar char="●"/>
            </a:pPr>
            <a:r>
              <a:rPr lang="en" sz="1300"/>
              <a:t>3.2 hours of runtime at 15 amps(rated load)</a:t>
            </a:r>
            <a:endParaRPr sz="1300"/>
          </a:p>
          <a:p>
            <a:pPr indent="-311150" lvl="0" marL="457200" rtl="0" algn="l">
              <a:lnSpc>
                <a:spcPct val="115000"/>
              </a:lnSpc>
              <a:spcBef>
                <a:spcPts val="0"/>
              </a:spcBef>
              <a:spcAft>
                <a:spcPts val="0"/>
              </a:spcAft>
              <a:buSzPts val="1300"/>
              <a:buChar char="●"/>
            </a:pPr>
            <a:r>
              <a:rPr lang="en" sz="1300"/>
              <a:t>8.1 hours at 25% rated load</a:t>
            </a:r>
            <a:endParaRPr sz="1300"/>
          </a:p>
          <a:p>
            <a:pPr indent="0" lvl="0" marL="0" rtl="0" algn="l">
              <a:lnSpc>
                <a:spcPct val="115000"/>
              </a:lnSpc>
              <a:spcBef>
                <a:spcPts val="0"/>
              </a:spcBef>
              <a:spcAft>
                <a:spcPts val="0"/>
              </a:spcAft>
              <a:buNone/>
            </a:pPr>
            <a:r>
              <a:t/>
            </a:r>
            <a:endParaRPr sz="1300"/>
          </a:p>
          <a:p>
            <a:pPr indent="0" lvl="0" marL="0" rtl="0" algn="l">
              <a:lnSpc>
                <a:spcPct val="115000"/>
              </a:lnSpc>
              <a:spcBef>
                <a:spcPts val="0"/>
              </a:spcBef>
              <a:spcAft>
                <a:spcPts val="0"/>
              </a:spcAft>
              <a:buNone/>
            </a:pPr>
            <a:r>
              <a:rPr lang="en" sz="1300"/>
              <a:t>While we have not decided on a kit yet, most kits we’ve researched come with a single, or multiple, 100aH batteries.</a:t>
            </a:r>
            <a:endParaRPr sz="1300"/>
          </a:p>
          <a:p>
            <a:pPr indent="0" lvl="0" marL="0" rtl="0" algn="l">
              <a:lnSpc>
                <a:spcPct val="115000"/>
              </a:lnSpc>
              <a:spcBef>
                <a:spcPts val="0"/>
              </a:spcBef>
              <a:spcAft>
                <a:spcPts val="0"/>
              </a:spcAft>
              <a:buNone/>
            </a:pPr>
            <a:r>
              <a:t/>
            </a:r>
            <a:endParaRPr sz="1300"/>
          </a:p>
          <a:p>
            <a:pPr indent="0" lvl="0" marL="0" rtl="0" algn="l">
              <a:lnSpc>
                <a:spcPct val="115000"/>
              </a:lnSpc>
              <a:spcBef>
                <a:spcPts val="0"/>
              </a:spcBef>
              <a:spcAft>
                <a:spcPts val="0"/>
              </a:spcAft>
              <a:buNone/>
            </a:pPr>
            <a:r>
              <a:rPr lang="en" sz="1300"/>
              <a:t>Ideally we would select the solar kit with two 100 aH batteries as this gives us flexibility in terms of placing objects in the final product while fulfilling the output specifications as well.</a:t>
            </a:r>
            <a:endParaRPr sz="1300"/>
          </a:p>
          <a:p>
            <a:pPr indent="0" lvl="0" marL="457200" rtl="0" algn="l">
              <a:lnSpc>
                <a:spcPct val="115000"/>
              </a:lnSpc>
              <a:spcBef>
                <a:spcPts val="0"/>
              </a:spcBef>
              <a:spcAft>
                <a:spcPts val="0"/>
              </a:spcAft>
              <a:buNone/>
            </a:pPr>
            <a:r>
              <a:t/>
            </a:r>
            <a:endParaRPr sz="1300"/>
          </a:p>
        </p:txBody>
      </p:sp>
      <p:sp>
        <p:nvSpPr>
          <p:cNvPr id="167" name="Google Shape;167;p21"/>
          <p:cNvSpPr txBox="1"/>
          <p:nvPr>
            <p:ph idx="12" type="sldNum"/>
          </p:nvPr>
        </p:nvSpPr>
        <p:spPr>
          <a:xfrm>
            <a:off x="8523157" y="4641567"/>
            <a:ext cx="461100" cy="291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68" name="Google Shape;168;p21"/>
          <p:cNvSpPr txBox="1"/>
          <p:nvPr>
            <p:ph type="title"/>
          </p:nvPr>
        </p:nvSpPr>
        <p:spPr>
          <a:xfrm>
            <a:off x="861000" y="399050"/>
            <a:ext cx="7984800" cy="41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u="sng"/>
              <a:t>8</a:t>
            </a:r>
            <a:r>
              <a:rPr b="1" lang="en" sz="1500" u="sng"/>
              <a:t>. </a:t>
            </a:r>
            <a:r>
              <a:rPr b="1" lang="en" sz="1500" u="sng"/>
              <a:t>Runtime comparison between Solar generator and Honda generator:</a:t>
            </a:r>
            <a:endParaRPr b="1" sz="1500" u="sng"/>
          </a:p>
          <a:p>
            <a:pPr indent="0" lvl="0" marL="0" rtl="0" algn="l">
              <a:spcBef>
                <a:spcPts val="0"/>
              </a:spcBef>
              <a:spcAft>
                <a:spcPts val="0"/>
              </a:spcAft>
              <a:buNone/>
            </a:pPr>
            <a:r>
              <a:t/>
            </a:r>
            <a:endParaRPr b="1" u="sng"/>
          </a:p>
        </p:txBody>
      </p:sp>
      <p:pic>
        <p:nvPicPr>
          <p:cNvPr id="169" name="Google Shape;169;p21"/>
          <p:cNvPicPr preferRelativeResize="0"/>
          <p:nvPr/>
        </p:nvPicPr>
        <p:blipFill>
          <a:blip r:embed="rId3">
            <a:alphaModFix/>
          </a:blip>
          <a:stretch>
            <a:fillRect/>
          </a:stretch>
        </p:blipFill>
        <p:spPr>
          <a:xfrm>
            <a:off x="73300" y="152138"/>
            <a:ext cx="907225" cy="907225"/>
          </a:xfrm>
          <a:prstGeom prst="rect">
            <a:avLst/>
          </a:prstGeom>
          <a:noFill/>
          <a:ln>
            <a:noFill/>
          </a:ln>
        </p:spPr>
      </p:pic>
      <p:sp>
        <p:nvSpPr>
          <p:cNvPr id="170" name="Google Shape;170;p21"/>
          <p:cNvSpPr txBox="1"/>
          <p:nvPr/>
        </p:nvSpPr>
        <p:spPr>
          <a:xfrm>
            <a:off x="-29975" y="4743300"/>
            <a:ext cx="30000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solidFill>
                  <a:schemeClr val="lt1"/>
                </a:solidFill>
                <a:latin typeface="Cousine"/>
                <a:ea typeface="Cousine"/>
                <a:cs typeface="Cousine"/>
                <a:sym typeface="Cousine"/>
              </a:rPr>
              <a:t>Will Oaks &amp; Will Anderson</a:t>
            </a:r>
            <a:endParaRPr/>
          </a:p>
        </p:txBody>
      </p:sp>
      <p:pic>
        <p:nvPicPr>
          <p:cNvPr id="171" name="Google Shape;171;p21"/>
          <p:cNvPicPr preferRelativeResize="0"/>
          <p:nvPr/>
        </p:nvPicPr>
        <p:blipFill>
          <a:blip r:embed="rId4">
            <a:alphaModFix/>
          </a:blip>
          <a:stretch>
            <a:fillRect/>
          </a:stretch>
        </p:blipFill>
        <p:spPr>
          <a:xfrm>
            <a:off x="6514775" y="1000125"/>
            <a:ext cx="2331024" cy="2190051"/>
          </a:xfrm>
          <a:prstGeom prst="rect">
            <a:avLst/>
          </a:prstGeom>
          <a:noFill/>
          <a:ln>
            <a:noFill/>
          </a:ln>
        </p:spPr>
      </p:pic>
      <p:pic>
        <p:nvPicPr>
          <p:cNvPr id="172" name="Google Shape;172;p21"/>
          <p:cNvPicPr preferRelativeResize="0"/>
          <p:nvPr/>
        </p:nvPicPr>
        <p:blipFill rotWithShape="1">
          <a:blip r:embed="rId5">
            <a:alphaModFix/>
          </a:blip>
          <a:srcRect b="16379" l="0" r="0" t="26006"/>
          <a:stretch/>
        </p:blipFill>
        <p:spPr>
          <a:xfrm>
            <a:off x="6514775" y="3275150"/>
            <a:ext cx="2331025" cy="134298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2"/>
          <p:cNvSpPr txBox="1"/>
          <p:nvPr>
            <p:ph idx="1" type="body"/>
          </p:nvPr>
        </p:nvSpPr>
        <p:spPr>
          <a:xfrm>
            <a:off x="350725" y="879525"/>
            <a:ext cx="8243700" cy="3639000"/>
          </a:xfrm>
          <a:prstGeom prst="rect">
            <a:avLst/>
          </a:prstGeom>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SzPts val="1500"/>
              <a:buChar char="➢"/>
            </a:pPr>
            <a:r>
              <a:rPr lang="en" sz="1500"/>
              <a:t>The Operation Manual would include instructions for set-up and use of the solar panel system. It would also include general technical specifications that a customer would need to know like the limitations of the design and capacity of the battery. </a:t>
            </a:r>
            <a:endParaRPr sz="1500"/>
          </a:p>
          <a:p>
            <a:pPr indent="-323850" lvl="0" marL="457200" rtl="0" algn="l">
              <a:lnSpc>
                <a:spcPct val="115000"/>
              </a:lnSpc>
              <a:spcBef>
                <a:spcPts val="0"/>
              </a:spcBef>
              <a:spcAft>
                <a:spcPts val="0"/>
              </a:spcAft>
              <a:buSzPts val="1500"/>
              <a:buChar char="➢"/>
            </a:pPr>
            <a:r>
              <a:rPr lang="en" sz="1500"/>
              <a:t>The set-up instructions would have both a quick start guide and a more detailed explanation for people with various levels of experience with products similar to a standard generator. </a:t>
            </a:r>
            <a:endParaRPr sz="1500"/>
          </a:p>
          <a:p>
            <a:pPr indent="-323850" lvl="0" marL="457200" rtl="0" algn="l">
              <a:lnSpc>
                <a:spcPct val="115000"/>
              </a:lnSpc>
              <a:spcBef>
                <a:spcPts val="0"/>
              </a:spcBef>
              <a:spcAft>
                <a:spcPts val="0"/>
              </a:spcAft>
              <a:buSzPts val="1500"/>
              <a:buChar char="➢"/>
            </a:pPr>
            <a:r>
              <a:rPr lang="en" sz="1500"/>
              <a:t>Along with technical specifications and a set-up guide, it would also include some relatively simple fixes for common problems caused by long term use or more vulnerable parts of the design that are unavoidable. It would also have resources listed for more technical support. </a:t>
            </a:r>
            <a:endParaRPr sz="1500"/>
          </a:p>
          <a:p>
            <a:pPr indent="0" lvl="0" marL="457200" rtl="0" algn="l">
              <a:lnSpc>
                <a:spcPct val="115000"/>
              </a:lnSpc>
              <a:spcBef>
                <a:spcPts val="0"/>
              </a:spcBef>
              <a:spcAft>
                <a:spcPts val="0"/>
              </a:spcAft>
              <a:buNone/>
            </a:pPr>
            <a:r>
              <a:t/>
            </a:r>
            <a:endParaRPr sz="1300"/>
          </a:p>
        </p:txBody>
      </p:sp>
      <p:sp>
        <p:nvSpPr>
          <p:cNvPr id="178" name="Google Shape;178;p22"/>
          <p:cNvSpPr txBox="1"/>
          <p:nvPr>
            <p:ph idx="12" type="sldNum"/>
          </p:nvPr>
        </p:nvSpPr>
        <p:spPr>
          <a:xfrm>
            <a:off x="8523157" y="4641567"/>
            <a:ext cx="461100" cy="291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79" name="Google Shape;179;p22"/>
          <p:cNvSpPr txBox="1"/>
          <p:nvPr>
            <p:ph type="title"/>
          </p:nvPr>
        </p:nvSpPr>
        <p:spPr>
          <a:xfrm>
            <a:off x="861000" y="399050"/>
            <a:ext cx="7984800" cy="41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u="sng"/>
              <a:t>9</a:t>
            </a:r>
            <a:r>
              <a:rPr b="1" lang="en" sz="1700" u="sng"/>
              <a:t>. </a:t>
            </a:r>
            <a:r>
              <a:rPr b="1" lang="en" sz="1600" u="sng"/>
              <a:t>Preliminary operation manual</a:t>
            </a:r>
            <a:endParaRPr b="1" sz="2200" u="sng"/>
          </a:p>
        </p:txBody>
      </p:sp>
      <p:pic>
        <p:nvPicPr>
          <p:cNvPr id="180" name="Google Shape;180;p22"/>
          <p:cNvPicPr preferRelativeResize="0"/>
          <p:nvPr/>
        </p:nvPicPr>
        <p:blipFill>
          <a:blip r:embed="rId3">
            <a:alphaModFix/>
          </a:blip>
          <a:stretch>
            <a:fillRect/>
          </a:stretch>
        </p:blipFill>
        <p:spPr>
          <a:xfrm>
            <a:off x="73300" y="152138"/>
            <a:ext cx="907225" cy="907225"/>
          </a:xfrm>
          <a:prstGeom prst="rect">
            <a:avLst/>
          </a:prstGeom>
          <a:noFill/>
          <a:ln>
            <a:noFill/>
          </a:ln>
        </p:spPr>
      </p:pic>
      <p:sp>
        <p:nvSpPr>
          <p:cNvPr id="181" name="Google Shape;181;p22"/>
          <p:cNvSpPr txBox="1"/>
          <p:nvPr/>
        </p:nvSpPr>
        <p:spPr>
          <a:xfrm>
            <a:off x="-1609462" y="4675450"/>
            <a:ext cx="30000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solidFill>
                  <a:schemeClr val="lt1"/>
                </a:solidFill>
                <a:latin typeface="Cousine"/>
                <a:ea typeface="Cousine"/>
                <a:cs typeface="Cousine"/>
                <a:sym typeface="Cousine"/>
              </a:rPr>
              <a:t>Anna McKay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3"/>
          <p:cNvSpPr txBox="1"/>
          <p:nvPr>
            <p:ph idx="1" type="body"/>
          </p:nvPr>
        </p:nvSpPr>
        <p:spPr>
          <a:xfrm>
            <a:off x="350725" y="879525"/>
            <a:ext cx="8386500" cy="3639000"/>
          </a:xfrm>
          <a:prstGeom prst="rect">
            <a:avLst/>
          </a:prstGeom>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SzPts val="1300"/>
              <a:buChar char="➢"/>
            </a:pPr>
            <a:r>
              <a:rPr lang="en" sz="1300"/>
              <a:t>The user interface would include metrics on the home page about the solar panel and battery performance as well as data from environmental sensors. </a:t>
            </a:r>
            <a:endParaRPr sz="1300"/>
          </a:p>
          <a:p>
            <a:pPr indent="-311150" lvl="0" marL="457200" rtl="0" algn="l">
              <a:lnSpc>
                <a:spcPct val="115000"/>
              </a:lnSpc>
              <a:spcBef>
                <a:spcPts val="0"/>
              </a:spcBef>
              <a:spcAft>
                <a:spcPts val="0"/>
              </a:spcAft>
              <a:buSzPts val="1300"/>
              <a:buChar char="➢"/>
            </a:pPr>
            <a:r>
              <a:rPr lang="en" sz="1300"/>
              <a:t>It would be information that is practical to the average user so as not to complicate use for less technically inclined customers, with a focus on safety and use. </a:t>
            </a:r>
            <a:endParaRPr sz="1300"/>
          </a:p>
          <a:p>
            <a:pPr indent="-311150" lvl="0" marL="457200" rtl="0" algn="l">
              <a:lnSpc>
                <a:spcPct val="115000"/>
              </a:lnSpc>
              <a:spcBef>
                <a:spcPts val="0"/>
              </a:spcBef>
              <a:spcAft>
                <a:spcPts val="0"/>
              </a:spcAft>
              <a:buSzPts val="1300"/>
              <a:buChar char="➢"/>
            </a:pPr>
            <a:r>
              <a:rPr lang="en" sz="1300"/>
              <a:t>Metrics on what energy the system itself is consuming would be available only in an advanced metrics page as most users would be uninterested in this information.  </a:t>
            </a:r>
            <a:endParaRPr sz="1300"/>
          </a:p>
          <a:p>
            <a:pPr indent="-311150" lvl="0" marL="457200" rtl="0" algn="l">
              <a:lnSpc>
                <a:spcPct val="115000"/>
              </a:lnSpc>
              <a:spcBef>
                <a:spcPts val="0"/>
              </a:spcBef>
              <a:spcAft>
                <a:spcPts val="0"/>
              </a:spcAft>
              <a:buSzPts val="1300"/>
              <a:buChar char="➢"/>
            </a:pPr>
            <a:r>
              <a:rPr lang="en" sz="1300"/>
              <a:t>The UI also contains another page for WiFi setup, a button to enable autonomous mode, and another button to set the arduinos to sleep mode. </a:t>
            </a:r>
            <a:endParaRPr sz="1300"/>
          </a:p>
          <a:p>
            <a:pPr indent="-311150" lvl="0" marL="457200" rtl="0" algn="l">
              <a:lnSpc>
                <a:spcPct val="115000"/>
              </a:lnSpc>
              <a:spcBef>
                <a:spcPts val="0"/>
              </a:spcBef>
              <a:spcAft>
                <a:spcPts val="0"/>
              </a:spcAft>
              <a:buSzPts val="1300"/>
              <a:buChar char="➢"/>
            </a:pPr>
            <a:r>
              <a:rPr lang="en" sz="1300"/>
              <a:t>The UI would be graphically appealing to average users without being overly complicated. It would be intuitive with the most important metrics and controls on the home page and less important information and options in subsections of the menu.  </a:t>
            </a:r>
            <a:endParaRPr sz="1300"/>
          </a:p>
          <a:p>
            <a:pPr indent="-311150" lvl="0" marL="457200" rtl="0" algn="l">
              <a:lnSpc>
                <a:spcPct val="115000"/>
              </a:lnSpc>
              <a:spcBef>
                <a:spcPts val="0"/>
              </a:spcBef>
              <a:spcAft>
                <a:spcPts val="0"/>
              </a:spcAft>
              <a:buSzPts val="1300"/>
              <a:buChar char="➢"/>
            </a:pPr>
            <a:r>
              <a:rPr lang="en" sz="1300"/>
              <a:t>A touch screen will be used to display the GUI for better user experience.</a:t>
            </a:r>
            <a:endParaRPr sz="1300"/>
          </a:p>
          <a:p>
            <a:pPr indent="457200" lvl="0" marL="0" rtl="0" algn="l">
              <a:lnSpc>
                <a:spcPct val="115000"/>
              </a:lnSpc>
              <a:spcBef>
                <a:spcPts val="0"/>
              </a:spcBef>
              <a:spcAft>
                <a:spcPts val="0"/>
              </a:spcAft>
              <a:buNone/>
            </a:pPr>
            <a:r>
              <a:t/>
            </a:r>
            <a:endParaRPr sz="1500"/>
          </a:p>
          <a:p>
            <a:pPr indent="0" lvl="0" marL="457200" rtl="0" algn="l">
              <a:lnSpc>
                <a:spcPct val="115000"/>
              </a:lnSpc>
              <a:spcBef>
                <a:spcPts val="0"/>
              </a:spcBef>
              <a:spcAft>
                <a:spcPts val="0"/>
              </a:spcAft>
              <a:buNone/>
            </a:pPr>
            <a:r>
              <a:t/>
            </a:r>
            <a:endParaRPr sz="1300"/>
          </a:p>
        </p:txBody>
      </p:sp>
      <p:sp>
        <p:nvSpPr>
          <p:cNvPr id="187" name="Google Shape;187;p23"/>
          <p:cNvSpPr txBox="1"/>
          <p:nvPr>
            <p:ph idx="12" type="sldNum"/>
          </p:nvPr>
        </p:nvSpPr>
        <p:spPr>
          <a:xfrm>
            <a:off x="8523157" y="4641567"/>
            <a:ext cx="461100" cy="291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88" name="Google Shape;188;p23"/>
          <p:cNvSpPr txBox="1"/>
          <p:nvPr>
            <p:ph type="title"/>
          </p:nvPr>
        </p:nvSpPr>
        <p:spPr>
          <a:xfrm>
            <a:off x="861000" y="399050"/>
            <a:ext cx="7984800" cy="41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u="sng"/>
              <a:t>10</a:t>
            </a:r>
            <a:r>
              <a:rPr b="1" lang="en" sz="1700" u="sng"/>
              <a:t>. </a:t>
            </a:r>
            <a:r>
              <a:rPr b="1" lang="en" sz="1600" u="sng"/>
              <a:t>GUI pt.1</a:t>
            </a:r>
            <a:endParaRPr b="1" sz="2200" u="sng"/>
          </a:p>
        </p:txBody>
      </p:sp>
      <p:pic>
        <p:nvPicPr>
          <p:cNvPr id="189" name="Google Shape;189;p23"/>
          <p:cNvPicPr preferRelativeResize="0"/>
          <p:nvPr/>
        </p:nvPicPr>
        <p:blipFill>
          <a:blip r:embed="rId3">
            <a:alphaModFix/>
          </a:blip>
          <a:stretch>
            <a:fillRect/>
          </a:stretch>
        </p:blipFill>
        <p:spPr>
          <a:xfrm>
            <a:off x="73300" y="152138"/>
            <a:ext cx="907225" cy="907225"/>
          </a:xfrm>
          <a:prstGeom prst="rect">
            <a:avLst/>
          </a:prstGeom>
          <a:noFill/>
          <a:ln>
            <a:noFill/>
          </a:ln>
        </p:spPr>
      </p:pic>
      <p:sp>
        <p:nvSpPr>
          <p:cNvPr id="190" name="Google Shape;190;p23"/>
          <p:cNvSpPr txBox="1"/>
          <p:nvPr/>
        </p:nvSpPr>
        <p:spPr>
          <a:xfrm>
            <a:off x="-1624400" y="4585600"/>
            <a:ext cx="30000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solidFill>
                  <a:schemeClr val="lt1"/>
                </a:solidFill>
                <a:latin typeface="Cousine"/>
                <a:ea typeface="Cousine"/>
                <a:cs typeface="Cousine"/>
                <a:sym typeface="Cousine"/>
              </a:rPr>
              <a:t>Anna McKay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4"/>
          <p:cNvSpPr txBox="1"/>
          <p:nvPr>
            <p:ph idx="12" type="sldNum"/>
          </p:nvPr>
        </p:nvSpPr>
        <p:spPr>
          <a:xfrm>
            <a:off x="8523157" y="4641567"/>
            <a:ext cx="461100" cy="291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6" name="Google Shape;196;p24"/>
          <p:cNvSpPr txBox="1"/>
          <p:nvPr>
            <p:ph type="title"/>
          </p:nvPr>
        </p:nvSpPr>
        <p:spPr>
          <a:xfrm>
            <a:off x="861000" y="399050"/>
            <a:ext cx="7984800" cy="41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u="sng"/>
              <a:t>10. </a:t>
            </a:r>
            <a:r>
              <a:rPr b="1" lang="en" sz="1600" u="sng"/>
              <a:t>GUI pt.2</a:t>
            </a:r>
            <a:endParaRPr b="1" sz="2200" u="sng"/>
          </a:p>
        </p:txBody>
      </p:sp>
      <p:pic>
        <p:nvPicPr>
          <p:cNvPr id="197" name="Google Shape;197;p24"/>
          <p:cNvPicPr preferRelativeResize="0"/>
          <p:nvPr/>
        </p:nvPicPr>
        <p:blipFill>
          <a:blip r:embed="rId3">
            <a:alphaModFix/>
          </a:blip>
          <a:stretch>
            <a:fillRect/>
          </a:stretch>
        </p:blipFill>
        <p:spPr>
          <a:xfrm>
            <a:off x="73300" y="152138"/>
            <a:ext cx="907225" cy="907225"/>
          </a:xfrm>
          <a:prstGeom prst="rect">
            <a:avLst/>
          </a:prstGeom>
          <a:noFill/>
          <a:ln>
            <a:noFill/>
          </a:ln>
        </p:spPr>
      </p:pic>
      <p:sp>
        <p:nvSpPr>
          <p:cNvPr id="198" name="Google Shape;198;p24"/>
          <p:cNvSpPr txBox="1"/>
          <p:nvPr/>
        </p:nvSpPr>
        <p:spPr>
          <a:xfrm>
            <a:off x="-1976275" y="4641575"/>
            <a:ext cx="30000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solidFill>
                  <a:schemeClr val="lt1"/>
                </a:solidFill>
                <a:latin typeface="Cousine"/>
                <a:ea typeface="Cousine"/>
                <a:cs typeface="Cousine"/>
                <a:sym typeface="Cousine"/>
              </a:rPr>
              <a:t>Zheping</a:t>
            </a:r>
            <a:endParaRPr/>
          </a:p>
        </p:txBody>
      </p:sp>
      <p:pic>
        <p:nvPicPr>
          <p:cNvPr id="199" name="Google Shape;199;p24"/>
          <p:cNvPicPr preferRelativeResize="0"/>
          <p:nvPr/>
        </p:nvPicPr>
        <p:blipFill>
          <a:blip r:embed="rId4">
            <a:alphaModFix/>
          </a:blip>
          <a:stretch>
            <a:fillRect/>
          </a:stretch>
        </p:blipFill>
        <p:spPr>
          <a:xfrm>
            <a:off x="1946400" y="882500"/>
            <a:ext cx="5251200" cy="3714750"/>
          </a:xfrm>
          <a:prstGeom prst="rect">
            <a:avLst/>
          </a:prstGeom>
          <a:noFill/>
          <a:ln>
            <a:noFill/>
          </a:ln>
        </p:spPr>
      </p:pic>
      <p:sp>
        <p:nvSpPr>
          <p:cNvPr id="200" name="Google Shape;200;p24"/>
          <p:cNvSpPr txBox="1"/>
          <p:nvPr/>
        </p:nvSpPr>
        <p:spPr>
          <a:xfrm>
            <a:off x="3429000" y="4667300"/>
            <a:ext cx="2286000" cy="34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Cousine"/>
                <a:ea typeface="Cousine"/>
                <a:cs typeface="Cousine"/>
                <a:sym typeface="Cousine"/>
              </a:rPr>
              <a:t>Fig. 4. GUI mockups</a:t>
            </a:r>
            <a:endParaRPr>
              <a:solidFill>
                <a:schemeClr val="lt1"/>
              </a:solidFill>
              <a:latin typeface="Cousine"/>
              <a:ea typeface="Cousine"/>
              <a:cs typeface="Cousine"/>
              <a:sym typeface="Cousin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5"/>
          <p:cNvSpPr txBox="1"/>
          <p:nvPr>
            <p:ph idx="12" type="sldNum"/>
          </p:nvPr>
        </p:nvSpPr>
        <p:spPr>
          <a:xfrm>
            <a:off x="8523157" y="4641567"/>
            <a:ext cx="461100" cy="291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06" name="Google Shape;206;p25"/>
          <p:cNvSpPr txBox="1"/>
          <p:nvPr>
            <p:ph type="title"/>
          </p:nvPr>
        </p:nvSpPr>
        <p:spPr>
          <a:xfrm>
            <a:off x="861000" y="399050"/>
            <a:ext cx="7984800" cy="41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u="sng"/>
              <a:t>11</a:t>
            </a:r>
            <a:r>
              <a:rPr b="1" lang="en" sz="1700" u="sng"/>
              <a:t>. </a:t>
            </a:r>
            <a:r>
              <a:rPr b="1" lang="en" sz="1600" u="sng"/>
              <a:t>Preliminary Safety Measurements</a:t>
            </a:r>
            <a:endParaRPr b="1" sz="2200" u="sng"/>
          </a:p>
        </p:txBody>
      </p:sp>
      <p:pic>
        <p:nvPicPr>
          <p:cNvPr id="207" name="Google Shape;207;p25"/>
          <p:cNvPicPr preferRelativeResize="0"/>
          <p:nvPr/>
        </p:nvPicPr>
        <p:blipFill>
          <a:blip r:embed="rId3">
            <a:alphaModFix/>
          </a:blip>
          <a:stretch>
            <a:fillRect/>
          </a:stretch>
        </p:blipFill>
        <p:spPr>
          <a:xfrm>
            <a:off x="73300" y="152138"/>
            <a:ext cx="907225" cy="907225"/>
          </a:xfrm>
          <a:prstGeom prst="rect">
            <a:avLst/>
          </a:prstGeom>
          <a:noFill/>
          <a:ln>
            <a:noFill/>
          </a:ln>
        </p:spPr>
      </p:pic>
      <p:sp>
        <p:nvSpPr>
          <p:cNvPr id="208" name="Google Shape;208;p25"/>
          <p:cNvSpPr txBox="1"/>
          <p:nvPr/>
        </p:nvSpPr>
        <p:spPr>
          <a:xfrm>
            <a:off x="-104550" y="4671525"/>
            <a:ext cx="30000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solidFill>
                  <a:schemeClr val="lt1"/>
                </a:solidFill>
                <a:latin typeface="Cousine"/>
                <a:ea typeface="Cousine"/>
                <a:cs typeface="Cousine"/>
                <a:sym typeface="Cousine"/>
              </a:rPr>
              <a:t>Anna McKay, Roger &amp; Henry</a:t>
            </a:r>
            <a:endParaRPr/>
          </a:p>
        </p:txBody>
      </p:sp>
      <p:sp>
        <p:nvSpPr>
          <p:cNvPr id="209" name="Google Shape;209;p25"/>
          <p:cNvSpPr txBox="1"/>
          <p:nvPr/>
        </p:nvSpPr>
        <p:spPr>
          <a:xfrm>
            <a:off x="606450" y="1100575"/>
            <a:ext cx="5086500" cy="4023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chemeClr val="lt1"/>
                </a:solidFill>
                <a:latin typeface="Cousine"/>
                <a:ea typeface="Cousine"/>
                <a:cs typeface="Cousine"/>
                <a:sym typeface="Cousine"/>
              </a:rPr>
              <a:t>The largest danger comes from the high power nature of this system. An accidental short can pose a significant hazard. Measures should be taken to both learn what can cause and prevent an accidental short.</a:t>
            </a:r>
            <a:endParaRPr>
              <a:solidFill>
                <a:schemeClr val="lt1"/>
              </a:solidFill>
              <a:latin typeface="Cousine"/>
              <a:ea typeface="Cousine"/>
              <a:cs typeface="Cousine"/>
              <a:sym typeface="Cousine"/>
            </a:endParaRPr>
          </a:p>
          <a:p>
            <a:pPr indent="457200" lvl="0" marL="0" rtl="0" algn="l">
              <a:lnSpc>
                <a:spcPct val="115000"/>
              </a:lnSpc>
              <a:spcBef>
                <a:spcPts val="0"/>
              </a:spcBef>
              <a:spcAft>
                <a:spcPts val="0"/>
              </a:spcAft>
              <a:buNone/>
            </a:pPr>
            <a:r>
              <a:t/>
            </a:r>
            <a:endParaRPr>
              <a:solidFill>
                <a:schemeClr val="lt1"/>
              </a:solidFill>
              <a:latin typeface="Cousine"/>
              <a:ea typeface="Cousine"/>
              <a:cs typeface="Cousine"/>
              <a:sym typeface="Cousine"/>
            </a:endParaRPr>
          </a:p>
          <a:p>
            <a:pPr indent="-317500" lvl="1" marL="914400" rtl="0" algn="l">
              <a:lnSpc>
                <a:spcPct val="115000"/>
              </a:lnSpc>
              <a:spcBef>
                <a:spcPts val="0"/>
              </a:spcBef>
              <a:spcAft>
                <a:spcPts val="0"/>
              </a:spcAft>
              <a:buClr>
                <a:schemeClr val="lt1"/>
              </a:buClr>
              <a:buSzPts val="1400"/>
              <a:buFont typeface="Cousine"/>
              <a:buChar char="○"/>
            </a:pPr>
            <a:r>
              <a:rPr lang="en">
                <a:solidFill>
                  <a:schemeClr val="lt1"/>
                </a:solidFill>
                <a:latin typeface="Cousine"/>
                <a:ea typeface="Cousine"/>
                <a:cs typeface="Cousine"/>
                <a:sym typeface="Cousine"/>
              </a:rPr>
              <a:t>Wear goggles when soldering or when there is a hazard of sparks</a:t>
            </a:r>
            <a:endParaRPr>
              <a:solidFill>
                <a:schemeClr val="lt1"/>
              </a:solidFill>
              <a:latin typeface="Cousine"/>
              <a:ea typeface="Cousine"/>
              <a:cs typeface="Cousine"/>
              <a:sym typeface="Cousine"/>
            </a:endParaRPr>
          </a:p>
          <a:p>
            <a:pPr indent="-317500" lvl="1" marL="914400" rtl="0" algn="l">
              <a:lnSpc>
                <a:spcPct val="115000"/>
              </a:lnSpc>
              <a:spcBef>
                <a:spcPts val="0"/>
              </a:spcBef>
              <a:spcAft>
                <a:spcPts val="0"/>
              </a:spcAft>
              <a:buClr>
                <a:schemeClr val="lt1"/>
              </a:buClr>
              <a:buSzPts val="1400"/>
              <a:buFont typeface="Cousine"/>
              <a:buChar char="○"/>
            </a:pPr>
            <a:r>
              <a:rPr lang="en">
                <a:solidFill>
                  <a:schemeClr val="lt1"/>
                </a:solidFill>
                <a:latin typeface="Cousine"/>
                <a:ea typeface="Cousine"/>
                <a:cs typeface="Cousine"/>
                <a:sym typeface="Cousine"/>
              </a:rPr>
              <a:t>Check voltage against ground before working on any component</a:t>
            </a:r>
            <a:endParaRPr>
              <a:solidFill>
                <a:schemeClr val="lt1"/>
              </a:solidFill>
              <a:latin typeface="Cousine"/>
              <a:ea typeface="Cousine"/>
              <a:cs typeface="Cousine"/>
              <a:sym typeface="Cousine"/>
            </a:endParaRPr>
          </a:p>
          <a:p>
            <a:pPr indent="-317500" lvl="1" marL="914400" rtl="0" algn="l">
              <a:lnSpc>
                <a:spcPct val="115000"/>
              </a:lnSpc>
              <a:spcBef>
                <a:spcPts val="0"/>
              </a:spcBef>
              <a:spcAft>
                <a:spcPts val="0"/>
              </a:spcAft>
              <a:buClr>
                <a:schemeClr val="lt1"/>
              </a:buClr>
              <a:buSzPts val="1400"/>
              <a:buFont typeface="Cousine"/>
              <a:buChar char="○"/>
            </a:pPr>
            <a:r>
              <a:rPr lang="en">
                <a:solidFill>
                  <a:schemeClr val="lt1"/>
                </a:solidFill>
                <a:latin typeface="Cousine"/>
                <a:ea typeface="Cousine"/>
                <a:cs typeface="Cousine"/>
                <a:sym typeface="Cousine"/>
              </a:rPr>
              <a:t>Report damage to groups</a:t>
            </a:r>
            <a:endParaRPr>
              <a:solidFill>
                <a:schemeClr val="lt1"/>
              </a:solidFill>
              <a:latin typeface="Cousine"/>
              <a:ea typeface="Cousine"/>
              <a:cs typeface="Cousine"/>
              <a:sym typeface="Cousine"/>
            </a:endParaRPr>
          </a:p>
          <a:p>
            <a:pPr indent="-317500" lvl="1" marL="914400" rtl="0" algn="l">
              <a:lnSpc>
                <a:spcPct val="115000"/>
              </a:lnSpc>
              <a:spcBef>
                <a:spcPts val="0"/>
              </a:spcBef>
              <a:spcAft>
                <a:spcPts val="0"/>
              </a:spcAft>
              <a:buClr>
                <a:schemeClr val="lt1"/>
              </a:buClr>
              <a:buSzPts val="1400"/>
              <a:buFont typeface="Cousine"/>
              <a:buChar char="○"/>
            </a:pPr>
            <a:r>
              <a:rPr lang="en">
                <a:solidFill>
                  <a:schemeClr val="lt1"/>
                </a:solidFill>
                <a:latin typeface="Cousine"/>
                <a:ea typeface="Cousine"/>
                <a:cs typeface="Cousine"/>
                <a:sym typeface="Cousine"/>
              </a:rPr>
              <a:t>Clear floors, Clean workspace</a:t>
            </a:r>
            <a:endParaRPr>
              <a:solidFill>
                <a:schemeClr val="lt1"/>
              </a:solidFill>
              <a:latin typeface="Cousine"/>
              <a:ea typeface="Cousine"/>
              <a:cs typeface="Cousine"/>
              <a:sym typeface="Cousine"/>
            </a:endParaRPr>
          </a:p>
          <a:p>
            <a:pPr indent="-317500" lvl="1" marL="914400" rtl="0" algn="l">
              <a:lnSpc>
                <a:spcPct val="115000"/>
              </a:lnSpc>
              <a:spcBef>
                <a:spcPts val="0"/>
              </a:spcBef>
              <a:spcAft>
                <a:spcPts val="0"/>
              </a:spcAft>
              <a:buClr>
                <a:schemeClr val="lt1"/>
              </a:buClr>
              <a:buSzPts val="1400"/>
              <a:buFont typeface="Cousine"/>
              <a:buChar char="○"/>
            </a:pPr>
            <a:r>
              <a:rPr lang="en">
                <a:solidFill>
                  <a:schemeClr val="lt1"/>
                </a:solidFill>
                <a:latin typeface="Cousine"/>
                <a:ea typeface="Cousine"/>
                <a:cs typeface="Cousine"/>
                <a:sym typeface="Cousine"/>
              </a:rPr>
              <a:t>No food and drink by workspace </a:t>
            </a:r>
            <a:endParaRPr>
              <a:solidFill>
                <a:schemeClr val="lt1"/>
              </a:solidFill>
              <a:latin typeface="Cousine"/>
              <a:ea typeface="Cousine"/>
              <a:cs typeface="Cousine"/>
              <a:sym typeface="Cousine"/>
            </a:endParaRPr>
          </a:p>
          <a:p>
            <a:pPr indent="-317500" lvl="1" marL="914400" rtl="0" algn="l">
              <a:lnSpc>
                <a:spcPct val="115000"/>
              </a:lnSpc>
              <a:spcBef>
                <a:spcPts val="0"/>
              </a:spcBef>
              <a:spcAft>
                <a:spcPts val="0"/>
              </a:spcAft>
              <a:buClr>
                <a:schemeClr val="lt1"/>
              </a:buClr>
              <a:buSzPts val="1400"/>
              <a:buFont typeface="Cousine"/>
              <a:buChar char="○"/>
            </a:pPr>
            <a:r>
              <a:rPr lang="en">
                <a:solidFill>
                  <a:schemeClr val="lt1"/>
                </a:solidFill>
                <a:latin typeface="Cousine"/>
                <a:ea typeface="Cousine"/>
                <a:cs typeface="Cousine"/>
                <a:sym typeface="Cousine"/>
              </a:rPr>
              <a:t>Label components </a:t>
            </a:r>
            <a:endParaRPr b="1">
              <a:solidFill>
                <a:schemeClr val="lt1"/>
              </a:solidFill>
              <a:latin typeface="Cousine"/>
              <a:ea typeface="Cousine"/>
              <a:cs typeface="Cousine"/>
              <a:sym typeface="Cousine"/>
            </a:endParaRPr>
          </a:p>
          <a:p>
            <a:pPr indent="457200" lvl="0" marL="0" rtl="0" algn="l">
              <a:lnSpc>
                <a:spcPct val="115000"/>
              </a:lnSpc>
              <a:spcBef>
                <a:spcPts val="1200"/>
              </a:spcBef>
              <a:spcAft>
                <a:spcPts val="0"/>
              </a:spcAft>
              <a:buNone/>
            </a:pPr>
            <a:r>
              <a:t/>
            </a:r>
            <a:endParaRPr>
              <a:solidFill>
                <a:schemeClr val="lt1"/>
              </a:solidFill>
              <a:latin typeface="Cousine"/>
              <a:ea typeface="Cousine"/>
              <a:cs typeface="Cousine"/>
              <a:sym typeface="Cousine"/>
            </a:endParaRPr>
          </a:p>
        </p:txBody>
      </p:sp>
      <p:pic>
        <p:nvPicPr>
          <p:cNvPr id="210" name="Google Shape;210;p25"/>
          <p:cNvPicPr preferRelativeResize="0"/>
          <p:nvPr/>
        </p:nvPicPr>
        <p:blipFill>
          <a:blip r:embed="rId4">
            <a:alphaModFix/>
          </a:blip>
          <a:stretch>
            <a:fillRect/>
          </a:stretch>
        </p:blipFill>
        <p:spPr>
          <a:xfrm>
            <a:off x="5845350" y="964850"/>
            <a:ext cx="3146250" cy="1808045"/>
          </a:xfrm>
          <a:prstGeom prst="rect">
            <a:avLst/>
          </a:prstGeom>
          <a:noFill/>
          <a:ln>
            <a:noFill/>
          </a:ln>
        </p:spPr>
      </p:pic>
      <p:pic>
        <p:nvPicPr>
          <p:cNvPr id="211" name="Google Shape;211;p25"/>
          <p:cNvPicPr preferRelativeResize="0"/>
          <p:nvPr/>
        </p:nvPicPr>
        <p:blipFill>
          <a:blip r:embed="rId5">
            <a:alphaModFix/>
          </a:blip>
          <a:stretch>
            <a:fillRect/>
          </a:stretch>
        </p:blipFill>
        <p:spPr>
          <a:xfrm>
            <a:off x="6155775" y="2837370"/>
            <a:ext cx="2525407" cy="189405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6"/>
          <p:cNvSpPr txBox="1"/>
          <p:nvPr>
            <p:ph idx="12" type="sldNum"/>
          </p:nvPr>
        </p:nvSpPr>
        <p:spPr>
          <a:xfrm>
            <a:off x="8523157" y="4641567"/>
            <a:ext cx="461100" cy="291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17" name="Google Shape;217;p26"/>
          <p:cNvSpPr txBox="1"/>
          <p:nvPr>
            <p:ph type="title"/>
          </p:nvPr>
        </p:nvSpPr>
        <p:spPr>
          <a:xfrm>
            <a:off x="861000" y="399050"/>
            <a:ext cx="7984800" cy="41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u="sng"/>
              <a:t>12. </a:t>
            </a:r>
            <a:r>
              <a:rPr b="1" lang="en" sz="1700" u="sng"/>
              <a:t>Estimated cost:</a:t>
            </a:r>
            <a:endParaRPr b="1" sz="1700" u="sng"/>
          </a:p>
          <a:p>
            <a:pPr indent="0" lvl="0" marL="0" rtl="0" algn="l">
              <a:spcBef>
                <a:spcPts val="0"/>
              </a:spcBef>
              <a:spcAft>
                <a:spcPts val="0"/>
              </a:spcAft>
              <a:buNone/>
            </a:pPr>
            <a:r>
              <a:t/>
            </a:r>
            <a:endParaRPr b="1" sz="1600" u="sng"/>
          </a:p>
        </p:txBody>
      </p:sp>
      <p:pic>
        <p:nvPicPr>
          <p:cNvPr id="218" name="Google Shape;218;p26"/>
          <p:cNvPicPr preferRelativeResize="0"/>
          <p:nvPr/>
        </p:nvPicPr>
        <p:blipFill>
          <a:blip r:embed="rId3">
            <a:alphaModFix/>
          </a:blip>
          <a:stretch>
            <a:fillRect/>
          </a:stretch>
        </p:blipFill>
        <p:spPr>
          <a:xfrm>
            <a:off x="73300" y="152138"/>
            <a:ext cx="907225" cy="907225"/>
          </a:xfrm>
          <a:prstGeom prst="rect">
            <a:avLst/>
          </a:prstGeom>
          <a:noFill/>
          <a:ln>
            <a:noFill/>
          </a:ln>
        </p:spPr>
      </p:pic>
      <p:sp>
        <p:nvSpPr>
          <p:cNvPr id="219" name="Google Shape;219;p26"/>
          <p:cNvSpPr txBox="1"/>
          <p:nvPr/>
        </p:nvSpPr>
        <p:spPr>
          <a:xfrm>
            <a:off x="-2139000" y="4690900"/>
            <a:ext cx="30000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solidFill>
                  <a:schemeClr val="lt1"/>
                </a:solidFill>
                <a:latin typeface="Cousine"/>
                <a:ea typeface="Cousine"/>
                <a:cs typeface="Cousine"/>
                <a:sym typeface="Cousine"/>
              </a:rPr>
              <a:t>Henry</a:t>
            </a:r>
            <a:endParaRPr/>
          </a:p>
        </p:txBody>
      </p:sp>
      <p:sp>
        <p:nvSpPr>
          <p:cNvPr id="220" name="Google Shape;220;p26"/>
          <p:cNvSpPr txBox="1"/>
          <p:nvPr/>
        </p:nvSpPr>
        <p:spPr>
          <a:xfrm>
            <a:off x="606450" y="1100575"/>
            <a:ext cx="5086500" cy="2873100"/>
          </a:xfrm>
          <a:prstGeom prst="rect">
            <a:avLst/>
          </a:prstGeom>
          <a:noFill/>
          <a:ln>
            <a:noFill/>
          </a:ln>
        </p:spPr>
        <p:txBody>
          <a:bodyPr anchorCtr="0" anchor="t" bIns="91425" lIns="91425" spcFirstLastPara="1" rIns="91425" wrap="square" tIns="91425">
            <a:spAutoFit/>
          </a:bodyPr>
          <a:lstStyle/>
          <a:p>
            <a:pPr indent="-311150" lvl="0" marL="457200" rtl="0" algn="l">
              <a:lnSpc>
                <a:spcPct val="115000"/>
              </a:lnSpc>
              <a:spcBef>
                <a:spcPts val="0"/>
              </a:spcBef>
              <a:spcAft>
                <a:spcPts val="0"/>
              </a:spcAft>
              <a:buClr>
                <a:schemeClr val="lt1"/>
              </a:buClr>
              <a:buSzPts val="1300"/>
              <a:buFont typeface="Cousine"/>
              <a:buChar char="➢"/>
            </a:pPr>
            <a:r>
              <a:rPr lang="en" sz="1300">
                <a:solidFill>
                  <a:schemeClr val="lt1"/>
                </a:solidFill>
                <a:latin typeface="Cousine"/>
                <a:ea typeface="Cousine"/>
                <a:cs typeface="Cousine"/>
                <a:sym typeface="Cousine"/>
              </a:rPr>
              <a:t>Initial list of TOTAL components</a:t>
            </a:r>
            <a:endParaRPr sz="1300">
              <a:solidFill>
                <a:schemeClr val="lt1"/>
              </a:solidFill>
              <a:latin typeface="Cousine"/>
              <a:ea typeface="Cousine"/>
              <a:cs typeface="Cousine"/>
              <a:sym typeface="Cousine"/>
            </a:endParaRPr>
          </a:p>
          <a:p>
            <a:pPr indent="-311150" lvl="1" marL="914400" rtl="0" algn="l">
              <a:lnSpc>
                <a:spcPct val="115000"/>
              </a:lnSpc>
              <a:spcBef>
                <a:spcPts val="0"/>
              </a:spcBef>
              <a:spcAft>
                <a:spcPts val="0"/>
              </a:spcAft>
              <a:buClr>
                <a:schemeClr val="lt1"/>
              </a:buClr>
              <a:buSzPts val="1300"/>
              <a:buFont typeface="Cousine"/>
              <a:buChar char="○"/>
            </a:pPr>
            <a:r>
              <a:rPr lang="en" sz="1300">
                <a:solidFill>
                  <a:schemeClr val="lt1"/>
                </a:solidFill>
                <a:latin typeface="Cousine"/>
                <a:ea typeface="Cousine"/>
                <a:cs typeface="Cousine"/>
                <a:sym typeface="Cousine"/>
              </a:rPr>
              <a:t> ~$4,000</a:t>
            </a:r>
            <a:endParaRPr sz="1300">
              <a:solidFill>
                <a:schemeClr val="lt1"/>
              </a:solidFill>
              <a:latin typeface="Cousine"/>
              <a:ea typeface="Cousine"/>
              <a:cs typeface="Cousine"/>
              <a:sym typeface="Cousine"/>
            </a:endParaRPr>
          </a:p>
          <a:p>
            <a:pPr indent="0" lvl="0" marL="0" rtl="0" algn="l">
              <a:lnSpc>
                <a:spcPct val="115000"/>
              </a:lnSpc>
              <a:spcBef>
                <a:spcPts val="0"/>
              </a:spcBef>
              <a:spcAft>
                <a:spcPts val="0"/>
              </a:spcAft>
              <a:buNone/>
            </a:pPr>
            <a:r>
              <a:rPr lang="en" sz="1300">
                <a:solidFill>
                  <a:schemeClr val="lt1"/>
                </a:solidFill>
                <a:latin typeface="Cousine"/>
                <a:ea typeface="Cousine"/>
                <a:cs typeface="Cousine"/>
                <a:sym typeface="Cousine"/>
              </a:rPr>
              <a:t> </a:t>
            </a:r>
            <a:endParaRPr sz="1300">
              <a:solidFill>
                <a:schemeClr val="lt1"/>
              </a:solidFill>
              <a:latin typeface="Cousine"/>
              <a:ea typeface="Cousine"/>
              <a:cs typeface="Cousine"/>
              <a:sym typeface="Cousine"/>
            </a:endParaRPr>
          </a:p>
          <a:p>
            <a:pPr indent="-311150" lvl="0" marL="457200" rtl="0" algn="l">
              <a:lnSpc>
                <a:spcPct val="115000"/>
              </a:lnSpc>
              <a:spcBef>
                <a:spcPts val="0"/>
              </a:spcBef>
              <a:spcAft>
                <a:spcPts val="0"/>
              </a:spcAft>
              <a:buClr>
                <a:schemeClr val="lt1"/>
              </a:buClr>
              <a:buSzPts val="1300"/>
              <a:buFont typeface="Cousine"/>
              <a:buChar char="➢"/>
            </a:pPr>
            <a:r>
              <a:rPr lang="en" sz="1300">
                <a:solidFill>
                  <a:schemeClr val="lt1"/>
                </a:solidFill>
                <a:latin typeface="Cousine"/>
                <a:ea typeface="Cousine"/>
                <a:cs typeface="Cousine"/>
                <a:sym typeface="Cousine"/>
              </a:rPr>
              <a:t>La</a:t>
            </a:r>
            <a:r>
              <a:rPr lang="en" sz="1300">
                <a:solidFill>
                  <a:schemeClr val="lt1"/>
                </a:solidFill>
                <a:latin typeface="Cousine"/>
                <a:ea typeface="Cousine"/>
                <a:cs typeface="Cousine"/>
                <a:sym typeface="Cousine"/>
              </a:rPr>
              <a:t>rgest single cost item is the solar kits</a:t>
            </a:r>
            <a:endParaRPr sz="1300">
              <a:solidFill>
                <a:schemeClr val="lt1"/>
              </a:solidFill>
              <a:latin typeface="Cousine"/>
              <a:ea typeface="Cousine"/>
              <a:cs typeface="Cousine"/>
              <a:sym typeface="Cousine"/>
            </a:endParaRPr>
          </a:p>
          <a:p>
            <a:pPr indent="-311150" lvl="1" marL="914400" rtl="0" algn="l">
              <a:lnSpc>
                <a:spcPct val="115000"/>
              </a:lnSpc>
              <a:spcBef>
                <a:spcPts val="0"/>
              </a:spcBef>
              <a:spcAft>
                <a:spcPts val="0"/>
              </a:spcAft>
              <a:buClr>
                <a:schemeClr val="lt1"/>
              </a:buClr>
              <a:buSzPts val="1300"/>
              <a:buFont typeface="Cousine"/>
              <a:buChar char="○"/>
            </a:pPr>
            <a:r>
              <a:rPr lang="en" sz="1300">
                <a:solidFill>
                  <a:schemeClr val="lt1"/>
                </a:solidFill>
                <a:latin typeface="Cousine"/>
                <a:ea typeface="Cousine"/>
                <a:cs typeface="Cousine"/>
                <a:sym typeface="Cousine"/>
              </a:rPr>
              <a:t>$2,100 approximate based on average prices </a:t>
            </a:r>
            <a:endParaRPr sz="1300">
              <a:solidFill>
                <a:schemeClr val="lt1"/>
              </a:solidFill>
              <a:latin typeface="Cousine"/>
              <a:ea typeface="Cousine"/>
              <a:cs typeface="Cousine"/>
              <a:sym typeface="Cousine"/>
            </a:endParaRPr>
          </a:p>
          <a:p>
            <a:pPr indent="-311150" lvl="0" marL="457200" rtl="0" algn="l">
              <a:lnSpc>
                <a:spcPct val="115000"/>
              </a:lnSpc>
              <a:spcBef>
                <a:spcPts val="0"/>
              </a:spcBef>
              <a:spcAft>
                <a:spcPts val="0"/>
              </a:spcAft>
              <a:buClr>
                <a:schemeClr val="lt1"/>
              </a:buClr>
              <a:buSzPts val="1300"/>
              <a:buFont typeface="Cousine"/>
              <a:buChar char="➢"/>
            </a:pPr>
            <a:r>
              <a:rPr lang="en" sz="1300">
                <a:solidFill>
                  <a:schemeClr val="lt1"/>
                </a:solidFill>
                <a:latin typeface="Cousine"/>
                <a:ea typeface="Cousine"/>
                <a:cs typeface="Cousine"/>
                <a:sym typeface="Cousine"/>
              </a:rPr>
              <a:t>Other items include Arduinos, sensors, and other incidentals, which has the potential to run over $1,500</a:t>
            </a:r>
            <a:endParaRPr sz="1300">
              <a:solidFill>
                <a:schemeClr val="lt1"/>
              </a:solidFill>
              <a:latin typeface="Cousine"/>
              <a:ea typeface="Cousine"/>
              <a:cs typeface="Cousine"/>
              <a:sym typeface="Cousine"/>
            </a:endParaRPr>
          </a:p>
          <a:p>
            <a:pPr indent="0" lvl="0" marL="914400" rtl="0" algn="l">
              <a:lnSpc>
                <a:spcPct val="115000"/>
              </a:lnSpc>
              <a:spcBef>
                <a:spcPts val="0"/>
              </a:spcBef>
              <a:spcAft>
                <a:spcPts val="0"/>
              </a:spcAft>
              <a:buNone/>
            </a:pPr>
            <a:r>
              <a:t/>
            </a:r>
            <a:endParaRPr>
              <a:solidFill>
                <a:schemeClr val="lt1"/>
              </a:solidFill>
              <a:latin typeface="Cousine"/>
              <a:ea typeface="Cousine"/>
              <a:cs typeface="Cousine"/>
              <a:sym typeface="Cousine"/>
            </a:endParaRPr>
          </a:p>
          <a:p>
            <a:pPr indent="457200" lvl="0" marL="0" rtl="0" algn="l">
              <a:lnSpc>
                <a:spcPct val="115000"/>
              </a:lnSpc>
              <a:spcBef>
                <a:spcPts val="1200"/>
              </a:spcBef>
              <a:spcAft>
                <a:spcPts val="0"/>
              </a:spcAft>
              <a:buNone/>
            </a:pPr>
            <a:r>
              <a:t/>
            </a:r>
            <a:endParaRPr>
              <a:solidFill>
                <a:schemeClr val="lt1"/>
              </a:solidFill>
              <a:latin typeface="Cousine"/>
              <a:ea typeface="Cousine"/>
              <a:cs typeface="Cousine"/>
              <a:sym typeface="Cousine"/>
            </a:endParaRPr>
          </a:p>
        </p:txBody>
      </p:sp>
      <p:pic>
        <p:nvPicPr>
          <p:cNvPr id="221" name="Google Shape;221;p26"/>
          <p:cNvPicPr preferRelativeResize="0"/>
          <p:nvPr/>
        </p:nvPicPr>
        <p:blipFill>
          <a:blip r:embed="rId4">
            <a:alphaModFix/>
          </a:blip>
          <a:stretch>
            <a:fillRect/>
          </a:stretch>
        </p:blipFill>
        <p:spPr>
          <a:xfrm>
            <a:off x="5845350" y="964850"/>
            <a:ext cx="3146250" cy="21202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7"/>
          <p:cNvSpPr txBox="1"/>
          <p:nvPr>
            <p:ph idx="12" type="sldNum"/>
          </p:nvPr>
        </p:nvSpPr>
        <p:spPr>
          <a:xfrm>
            <a:off x="8523157" y="4641567"/>
            <a:ext cx="461100" cy="291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27" name="Google Shape;227;p27"/>
          <p:cNvSpPr txBox="1"/>
          <p:nvPr>
            <p:ph type="title"/>
          </p:nvPr>
        </p:nvSpPr>
        <p:spPr>
          <a:xfrm>
            <a:off x="861000" y="399050"/>
            <a:ext cx="7984800" cy="41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u="sng"/>
              <a:t>13. </a:t>
            </a:r>
            <a:r>
              <a:rPr b="1" lang="en" sz="1700" u="sng"/>
              <a:t>Preliminary figures and design</a:t>
            </a:r>
            <a:endParaRPr b="1" sz="1700" u="sng"/>
          </a:p>
          <a:p>
            <a:pPr indent="0" lvl="0" marL="0" rtl="0" algn="l">
              <a:spcBef>
                <a:spcPts val="0"/>
              </a:spcBef>
              <a:spcAft>
                <a:spcPts val="0"/>
              </a:spcAft>
              <a:buNone/>
            </a:pPr>
            <a:r>
              <a:t/>
            </a:r>
            <a:endParaRPr b="1" sz="1600" u="sng"/>
          </a:p>
        </p:txBody>
      </p:sp>
      <p:pic>
        <p:nvPicPr>
          <p:cNvPr id="228" name="Google Shape;228;p27"/>
          <p:cNvPicPr preferRelativeResize="0"/>
          <p:nvPr/>
        </p:nvPicPr>
        <p:blipFill>
          <a:blip r:embed="rId3">
            <a:alphaModFix/>
          </a:blip>
          <a:stretch>
            <a:fillRect/>
          </a:stretch>
        </p:blipFill>
        <p:spPr>
          <a:xfrm>
            <a:off x="73300" y="152138"/>
            <a:ext cx="907225" cy="907225"/>
          </a:xfrm>
          <a:prstGeom prst="rect">
            <a:avLst/>
          </a:prstGeom>
          <a:noFill/>
          <a:ln>
            <a:noFill/>
          </a:ln>
        </p:spPr>
      </p:pic>
      <p:sp>
        <p:nvSpPr>
          <p:cNvPr id="229" name="Google Shape;229;p27"/>
          <p:cNvSpPr txBox="1"/>
          <p:nvPr/>
        </p:nvSpPr>
        <p:spPr>
          <a:xfrm>
            <a:off x="-1360375" y="4641575"/>
            <a:ext cx="30000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solidFill>
                  <a:schemeClr val="lt1"/>
                </a:solidFill>
                <a:latin typeface="Cousine"/>
                <a:ea typeface="Cousine"/>
                <a:cs typeface="Cousine"/>
                <a:sym typeface="Cousine"/>
              </a:rPr>
              <a:t>Boris &amp; Haki</a:t>
            </a:r>
            <a:endParaRPr/>
          </a:p>
        </p:txBody>
      </p:sp>
      <p:pic>
        <p:nvPicPr>
          <p:cNvPr id="230" name="Google Shape;230;p27"/>
          <p:cNvPicPr preferRelativeResize="0"/>
          <p:nvPr/>
        </p:nvPicPr>
        <p:blipFill>
          <a:blip r:embed="rId4">
            <a:alphaModFix/>
          </a:blip>
          <a:stretch>
            <a:fillRect/>
          </a:stretch>
        </p:blipFill>
        <p:spPr>
          <a:xfrm>
            <a:off x="1503288" y="1059363"/>
            <a:ext cx="5927827" cy="3277404"/>
          </a:xfrm>
          <a:prstGeom prst="rect">
            <a:avLst/>
          </a:prstGeom>
          <a:noFill/>
          <a:ln>
            <a:noFill/>
          </a:ln>
        </p:spPr>
      </p:pic>
      <p:sp>
        <p:nvSpPr>
          <p:cNvPr id="231" name="Google Shape;231;p27"/>
          <p:cNvSpPr txBox="1"/>
          <p:nvPr/>
        </p:nvSpPr>
        <p:spPr>
          <a:xfrm>
            <a:off x="2698200" y="4336775"/>
            <a:ext cx="3747600" cy="34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Cousine"/>
                <a:ea typeface="Cousine"/>
                <a:cs typeface="Cousine"/>
                <a:sym typeface="Cousine"/>
              </a:rPr>
              <a:t>Fig. 5. Overall system structure</a:t>
            </a:r>
            <a:endParaRPr>
              <a:solidFill>
                <a:schemeClr val="lt1"/>
              </a:solidFill>
              <a:latin typeface="Cousine"/>
              <a:ea typeface="Cousine"/>
              <a:cs typeface="Cousine"/>
              <a:sym typeface="Cousin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8"/>
          <p:cNvSpPr txBox="1"/>
          <p:nvPr>
            <p:ph idx="12" type="sldNum"/>
          </p:nvPr>
        </p:nvSpPr>
        <p:spPr>
          <a:xfrm>
            <a:off x="8523157" y="4641567"/>
            <a:ext cx="461100" cy="291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37" name="Google Shape;237;p28"/>
          <p:cNvSpPr txBox="1"/>
          <p:nvPr>
            <p:ph type="title"/>
          </p:nvPr>
        </p:nvSpPr>
        <p:spPr>
          <a:xfrm>
            <a:off x="861000" y="399050"/>
            <a:ext cx="7984800" cy="41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u="sng"/>
              <a:t>14. </a:t>
            </a:r>
            <a:r>
              <a:rPr b="1" lang="en" sz="1700" u="sng">
                <a:latin typeface="Arial"/>
                <a:ea typeface="Arial"/>
                <a:cs typeface="Arial"/>
                <a:sym typeface="Arial"/>
              </a:rPr>
              <a:t>Preliminary test procedures:</a:t>
            </a:r>
            <a:endParaRPr b="1" sz="1700" u="sng"/>
          </a:p>
        </p:txBody>
      </p:sp>
      <p:pic>
        <p:nvPicPr>
          <p:cNvPr id="238" name="Google Shape;238;p28"/>
          <p:cNvPicPr preferRelativeResize="0"/>
          <p:nvPr/>
        </p:nvPicPr>
        <p:blipFill>
          <a:blip r:embed="rId3">
            <a:alphaModFix/>
          </a:blip>
          <a:stretch>
            <a:fillRect/>
          </a:stretch>
        </p:blipFill>
        <p:spPr>
          <a:xfrm>
            <a:off x="73300" y="152138"/>
            <a:ext cx="907225" cy="907225"/>
          </a:xfrm>
          <a:prstGeom prst="rect">
            <a:avLst/>
          </a:prstGeom>
          <a:noFill/>
          <a:ln>
            <a:noFill/>
          </a:ln>
        </p:spPr>
      </p:pic>
      <p:sp>
        <p:nvSpPr>
          <p:cNvPr id="239" name="Google Shape;239;p28"/>
          <p:cNvSpPr txBox="1"/>
          <p:nvPr/>
        </p:nvSpPr>
        <p:spPr>
          <a:xfrm>
            <a:off x="-626625" y="4705875"/>
            <a:ext cx="30000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solidFill>
                  <a:schemeClr val="lt1"/>
                </a:solidFill>
                <a:latin typeface="Cousine"/>
                <a:ea typeface="Cousine"/>
                <a:cs typeface="Cousine"/>
                <a:sym typeface="Cousine"/>
              </a:rPr>
              <a:t>Anna McKay &amp; Zheping</a:t>
            </a:r>
            <a:endParaRPr/>
          </a:p>
        </p:txBody>
      </p:sp>
      <p:sp>
        <p:nvSpPr>
          <p:cNvPr id="240" name="Google Shape;240;p28"/>
          <p:cNvSpPr txBox="1"/>
          <p:nvPr/>
        </p:nvSpPr>
        <p:spPr>
          <a:xfrm>
            <a:off x="606450" y="1100575"/>
            <a:ext cx="8097900" cy="3510300"/>
          </a:xfrm>
          <a:prstGeom prst="rect">
            <a:avLst/>
          </a:prstGeom>
          <a:noFill/>
          <a:ln>
            <a:noFill/>
          </a:ln>
        </p:spPr>
        <p:txBody>
          <a:bodyPr anchorCtr="0" anchor="t" bIns="91425" lIns="91425" spcFirstLastPara="1" rIns="91425" wrap="square" tIns="91425">
            <a:spAutoFit/>
          </a:bodyPr>
          <a:lstStyle/>
          <a:p>
            <a:pPr indent="-311150" lvl="0" marL="457200" rtl="0" algn="l">
              <a:lnSpc>
                <a:spcPct val="115000"/>
              </a:lnSpc>
              <a:spcBef>
                <a:spcPts val="0"/>
              </a:spcBef>
              <a:spcAft>
                <a:spcPts val="0"/>
              </a:spcAft>
              <a:buClr>
                <a:schemeClr val="lt1"/>
              </a:buClr>
              <a:buSzPts val="1300"/>
              <a:buFont typeface="Cousine"/>
              <a:buChar char="➢"/>
            </a:pPr>
            <a:r>
              <a:rPr lang="en" sz="1700">
                <a:solidFill>
                  <a:schemeClr val="lt1"/>
                </a:solidFill>
                <a:latin typeface="Cousine"/>
                <a:ea typeface="Cousine"/>
                <a:cs typeface="Cousine"/>
                <a:sym typeface="Cousine"/>
              </a:rPr>
              <a:t>test the design by using it as anticipated to make sure it can perform as expected</a:t>
            </a:r>
            <a:endParaRPr sz="1700">
              <a:solidFill>
                <a:schemeClr val="lt1"/>
              </a:solidFill>
              <a:latin typeface="Cousine"/>
              <a:ea typeface="Cousine"/>
              <a:cs typeface="Cousine"/>
              <a:sym typeface="Cousine"/>
            </a:endParaRPr>
          </a:p>
          <a:p>
            <a:pPr indent="-311150" lvl="0" marL="457200" rtl="0" algn="l">
              <a:lnSpc>
                <a:spcPct val="115000"/>
              </a:lnSpc>
              <a:spcBef>
                <a:spcPts val="0"/>
              </a:spcBef>
              <a:spcAft>
                <a:spcPts val="0"/>
              </a:spcAft>
              <a:buClr>
                <a:schemeClr val="lt1"/>
              </a:buClr>
              <a:buSzPts val="1300"/>
              <a:buFont typeface="Cousine"/>
              <a:buChar char="➢"/>
            </a:pPr>
            <a:r>
              <a:rPr lang="en" sz="1700">
                <a:solidFill>
                  <a:schemeClr val="lt1"/>
                </a:solidFill>
                <a:latin typeface="Cousine"/>
                <a:ea typeface="Cousine"/>
                <a:cs typeface="Cousine"/>
                <a:sym typeface="Cousine"/>
              </a:rPr>
              <a:t>tests of various components; this will include unit tests of the code, tests of various parts of the wire harness, and safety checks along the way to ensure that continuing the building process will not endanger anyone working on it or any possible users</a:t>
            </a:r>
            <a:endParaRPr sz="1700">
              <a:solidFill>
                <a:schemeClr val="lt1"/>
              </a:solidFill>
              <a:latin typeface="Cousine"/>
              <a:ea typeface="Cousine"/>
              <a:cs typeface="Cousine"/>
              <a:sym typeface="Cousine"/>
            </a:endParaRPr>
          </a:p>
          <a:p>
            <a:pPr indent="-311150" lvl="0" marL="457200" rtl="0" algn="l">
              <a:lnSpc>
                <a:spcPct val="115000"/>
              </a:lnSpc>
              <a:spcBef>
                <a:spcPts val="0"/>
              </a:spcBef>
              <a:spcAft>
                <a:spcPts val="0"/>
              </a:spcAft>
              <a:buClr>
                <a:schemeClr val="lt1"/>
              </a:buClr>
              <a:buSzPts val="1300"/>
              <a:buFont typeface="Cousine"/>
              <a:buChar char="➢"/>
            </a:pPr>
            <a:r>
              <a:rPr lang="en" sz="1700">
                <a:solidFill>
                  <a:schemeClr val="lt1"/>
                </a:solidFill>
                <a:latin typeface="Cousine"/>
                <a:ea typeface="Cousine"/>
                <a:cs typeface="Cousine"/>
                <a:sym typeface="Cousine"/>
              </a:rPr>
              <a:t>power consumption test of the microcontrollers will also be performed to ensure a long battery life</a:t>
            </a:r>
            <a:endParaRPr sz="1300">
              <a:solidFill>
                <a:schemeClr val="lt1"/>
              </a:solidFill>
              <a:latin typeface="Cousine"/>
              <a:ea typeface="Cousine"/>
              <a:cs typeface="Cousine"/>
              <a:sym typeface="Cousine"/>
            </a:endParaRPr>
          </a:p>
          <a:p>
            <a:pPr indent="0" lvl="0" marL="914400" rtl="0" algn="l">
              <a:lnSpc>
                <a:spcPct val="115000"/>
              </a:lnSpc>
              <a:spcBef>
                <a:spcPts val="0"/>
              </a:spcBef>
              <a:spcAft>
                <a:spcPts val="0"/>
              </a:spcAft>
              <a:buNone/>
            </a:pPr>
            <a:r>
              <a:t/>
            </a:r>
            <a:endParaRPr>
              <a:solidFill>
                <a:schemeClr val="lt1"/>
              </a:solidFill>
              <a:latin typeface="Cousine"/>
              <a:ea typeface="Cousine"/>
              <a:cs typeface="Cousine"/>
              <a:sym typeface="Cousine"/>
            </a:endParaRPr>
          </a:p>
          <a:p>
            <a:pPr indent="457200" lvl="0" marL="0" rtl="0" algn="l">
              <a:lnSpc>
                <a:spcPct val="115000"/>
              </a:lnSpc>
              <a:spcBef>
                <a:spcPts val="1200"/>
              </a:spcBef>
              <a:spcAft>
                <a:spcPts val="0"/>
              </a:spcAft>
              <a:buNone/>
            </a:pPr>
            <a:r>
              <a:t/>
            </a:r>
            <a:endParaRPr>
              <a:solidFill>
                <a:schemeClr val="lt1"/>
              </a:solidFill>
              <a:latin typeface="Cousine"/>
              <a:ea typeface="Cousine"/>
              <a:cs typeface="Cousine"/>
              <a:sym typeface="Cousin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9"/>
          <p:cNvSpPr txBox="1"/>
          <p:nvPr>
            <p:ph type="title"/>
          </p:nvPr>
        </p:nvSpPr>
        <p:spPr>
          <a:xfrm>
            <a:off x="980530" y="399069"/>
            <a:ext cx="8229600" cy="41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u="sng"/>
              <a:t>15. Solar Kit Study (Example 1)</a:t>
            </a:r>
            <a:endParaRPr b="1" sz="1700" u="sng"/>
          </a:p>
        </p:txBody>
      </p:sp>
      <p:sp>
        <p:nvSpPr>
          <p:cNvPr id="246" name="Google Shape;246;p29"/>
          <p:cNvSpPr txBox="1"/>
          <p:nvPr>
            <p:ph idx="1" type="body"/>
          </p:nvPr>
        </p:nvSpPr>
        <p:spPr>
          <a:xfrm>
            <a:off x="343225" y="1125000"/>
            <a:ext cx="5163000" cy="3639000"/>
          </a:xfrm>
          <a:prstGeom prst="rect">
            <a:avLst/>
          </a:prstGeom>
        </p:spPr>
        <p:txBody>
          <a:bodyPr anchorCtr="0" anchor="t" bIns="91425" lIns="685800" spcFirstLastPara="1" rIns="91425" wrap="square" tIns="91425">
            <a:noAutofit/>
          </a:bodyPr>
          <a:lstStyle/>
          <a:p>
            <a:pPr indent="-457200" lvl="0" marL="0" rtl="0" algn="l">
              <a:lnSpc>
                <a:spcPct val="115000"/>
              </a:lnSpc>
              <a:spcBef>
                <a:spcPts val="0"/>
              </a:spcBef>
              <a:spcAft>
                <a:spcPts val="0"/>
              </a:spcAft>
              <a:buClr>
                <a:schemeClr val="lt1"/>
              </a:buClr>
              <a:buSzPts val="1800"/>
              <a:buFont typeface="Cousine"/>
              <a:buAutoNum type="arabicPeriod"/>
            </a:pPr>
            <a:r>
              <a:rPr b="1" lang="en" sz="1800"/>
              <a:t>ExpertPower Solar Kit (2.5KWh, 400W)</a:t>
            </a:r>
            <a:endParaRPr b="1" sz="1800"/>
          </a:p>
          <a:p>
            <a:pPr indent="-457200" lvl="0" marL="0" rtl="0" algn="l">
              <a:lnSpc>
                <a:spcPct val="115000"/>
              </a:lnSpc>
              <a:spcBef>
                <a:spcPts val="0"/>
              </a:spcBef>
              <a:spcAft>
                <a:spcPts val="0"/>
              </a:spcAft>
              <a:buClr>
                <a:schemeClr val="lt1"/>
              </a:buClr>
              <a:buSzPts val="1800"/>
              <a:buFont typeface="Cousine"/>
              <a:buChar char="-"/>
            </a:pPr>
            <a:r>
              <a:rPr lang="en" sz="1800"/>
              <a:t>Max power (per unit) = 100W</a:t>
            </a:r>
            <a:endParaRPr sz="1800"/>
          </a:p>
          <a:p>
            <a:pPr indent="-457200" lvl="0" marL="0" rtl="0" algn="l">
              <a:lnSpc>
                <a:spcPct val="115000"/>
              </a:lnSpc>
              <a:spcBef>
                <a:spcPts val="0"/>
              </a:spcBef>
              <a:spcAft>
                <a:spcPts val="0"/>
              </a:spcAft>
              <a:buClr>
                <a:schemeClr val="lt1"/>
              </a:buClr>
              <a:buSzPts val="1800"/>
              <a:buFont typeface="Cousine"/>
              <a:buChar char="-"/>
            </a:pPr>
            <a:r>
              <a:rPr lang="en" sz="1800"/>
              <a:t>VMP = 20.6V</a:t>
            </a:r>
            <a:endParaRPr sz="1800"/>
          </a:p>
          <a:p>
            <a:pPr indent="-457200" lvl="0" marL="0" rtl="0" algn="l">
              <a:lnSpc>
                <a:spcPct val="115000"/>
              </a:lnSpc>
              <a:spcBef>
                <a:spcPts val="0"/>
              </a:spcBef>
              <a:spcAft>
                <a:spcPts val="0"/>
              </a:spcAft>
              <a:buClr>
                <a:schemeClr val="lt1"/>
              </a:buClr>
              <a:buSzPts val="1800"/>
              <a:buFont typeface="Cousine"/>
              <a:buChar char="-"/>
            </a:pPr>
            <a:r>
              <a:rPr lang="en" sz="1800"/>
              <a:t>IMP = 4.85A</a:t>
            </a:r>
            <a:endParaRPr sz="1800"/>
          </a:p>
          <a:p>
            <a:pPr indent="-457200" lvl="0" marL="0" rtl="0" algn="l">
              <a:lnSpc>
                <a:spcPct val="115000"/>
              </a:lnSpc>
              <a:spcBef>
                <a:spcPts val="0"/>
              </a:spcBef>
              <a:spcAft>
                <a:spcPts val="0"/>
              </a:spcAft>
              <a:buClr>
                <a:schemeClr val="lt1"/>
              </a:buClr>
              <a:buSzPts val="1800"/>
              <a:buFont typeface="Cousine"/>
              <a:buChar char="-"/>
            </a:pPr>
            <a:r>
              <a:rPr lang="en" sz="1800"/>
              <a:t>Comes with 2 100Ah batteries</a:t>
            </a:r>
            <a:endParaRPr sz="1800"/>
          </a:p>
          <a:p>
            <a:pPr indent="-457200" lvl="0" marL="0" rtl="0" algn="l">
              <a:lnSpc>
                <a:spcPct val="115000"/>
              </a:lnSpc>
              <a:spcBef>
                <a:spcPts val="0"/>
              </a:spcBef>
              <a:spcAft>
                <a:spcPts val="0"/>
              </a:spcAft>
              <a:buClr>
                <a:schemeClr val="lt1"/>
              </a:buClr>
              <a:buSzPts val="1800"/>
              <a:buFont typeface="Cousine"/>
              <a:buChar char="-"/>
            </a:pPr>
            <a:r>
              <a:rPr lang="en" sz="1800"/>
              <a:t>Each battery 27 pounds</a:t>
            </a:r>
            <a:endParaRPr sz="1800"/>
          </a:p>
          <a:p>
            <a:pPr indent="-457200" lvl="0" marL="0" rtl="0" algn="l">
              <a:lnSpc>
                <a:spcPct val="115000"/>
              </a:lnSpc>
              <a:spcBef>
                <a:spcPts val="0"/>
              </a:spcBef>
              <a:spcAft>
                <a:spcPts val="0"/>
              </a:spcAft>
              <a:buClr>
                <a:schemeClr val="lt1"/>
              </a:buClr>
              <a:buSzPts val="1800"/>
              <a:buFont typeface="Cousine"/>
              <a:buChar char="-"/>
            </a:pPr>
            <a:r>
              <a:rPr lang="en" sz="1800"/>
              <a:t>Solar Panels Rated 5.56 amps and 18 volts</a:t>
            </a:r>
            <a:endParaRPr sz="1800"/>
          </a:p>
          <a:p>
            <a:pPr indent="-342900" lvl="0" marL="0" rtl="0" algn="l">
              <a:spcBef>
                <a:spcPts val="600"/>
              </a:spcBef>
              <a:spcAft>
                <a:spcPts val="0"/>
              </a:spcAft>
              <a:buNone/>
            </a:pPr>
            <a:r>
              <a:t/>
            </a:r>
            <a:endParaRPr sz="1800"/>
          </a:p>
        </p:txBody>
      </p:sp>
      <p:sp>
        <p:nvSpPr>
          <p:cNvPr id="247" name="Google Shape;247;p29"/>
          <p:cNvSpPr txBox="1"/>
          <p:nvPr>
            <p:ph idx="12" type="sldNum"/>
          </p:nvPr>
        </p:nvSpPr>
        <p:spPr>
          <a:xfrm>
            <a:off x="8523157" y="4641567"/>
            <a:ext cx="461100" cy="291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48" name="Google Shape;248;p29"/>
          <p:cNvPicPr preferRelativeResize="0"/>
          <p:nvPr/>
        </p:nvPicPr>
        <p:blipFill>
          <a:blip r:embed="rId3">
            <a:alphaModFix/>
          </a:blip>
          <a:stretch>
            <a:fillRect/>
          </a:stretch>
        </p:blipFill>
        <p:spPr>
          <a:xfrm>
            <a:off x="5700325" y="1125000"/>
            <a:ext cx="2933700" cy="2724150"/>
          </a:xfrm>
          <a:prstGeom prst="rect">
            <a:avLst/>
          </a:prstGeom>
          <a:noFill/>
          <a:ln>
            <a:noFill/>
          </a:ln>
        </p:spPr>
      </p:pic>
      <p:pic>
        <p:nvPicPr>
          <p:cNvPr id="249" name="Google Shape;249;p29"/>
          <p:cNvPicPr preferRelativeResize="0"/>
          <p:nvPr/>
        </p:nvPicPr>
        <p:blipFill>
          <a:blip r:embed="rId4">
            <a:alphaModFix/>
          </a:blip>
          <a:stretch>
            <a:fillRect/>
          </a:stretch>
        </p:blipFill>
        <p:spPr>
          <a:xfrm>
            <a:off x="73300" y="152138"/>
            <a:ext cx="907225" cy="907225"/>
          </a:xfrm>
          <a:prstGeom prst="rect">
            <a:avLst/>
          </a:prstGeom>
          <a:noFill/>
          <a:ln>
            <a:noFill/>
          </a:ln>
        </p:spPr>
      </p:pic>
      <p:sp>
        <p:nvSpPr>
          <p:cNvPr id="250" name="Google Shape;250;p29"/>
          <p:cNvSpPr txBox="1"/>
          <p:nvPr/>
        </p:nvSpPr>
        <p:spPr>
          <a:xfrm>
            <a:off x="73300" y="469652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Cousine"/>
                <a:ea typeface="Cousine"/>
                <a:cs typeface="Cousine"/>
                <a:sym typeface="Cousine"/>
              </a:rPr>
              <a:t>Will Oakes</a:t>
            </a:r>
            <a:endParaRPr/>
          </a:p>
        </p:txBody>
      </p:sp>
      <p:sp>
        <p:nvSpPr>
          <p:cNvPr id="251" name="Google Shape;251;p29"/>
          <p:cNvSpPr txBox="1"/>
          <p:nvPr/>
        </p:nvSpPr>
        <p:spPr>
          <a:xfrm>
            <a:off x="5886775" y="3850900"/>
            <a:ext cx="2560800" cy="34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Cousine"/>
                <a:ea typeface="Cousine"/>
                <a:cs typeface="Cousine"/>
                <a:sym typeface="Cousine"/>
              </a:rPr>
              <a:t>Fig. 6. ExpertPower 2.5KWH 400W Solar Kit</a:t>
            </a:r>
            <a:endParaRPr>
              <a:solidFill>
                <a:schemeClr val="lt1"/>
              </a:solidFill>
              <a:latin typeface="Cousine"/>
              <a:ea typeface="Cousine"/>
              <a:cs typeface="Cousine"/>
              <a:sym typeface="Cousin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2"/>
          <p:cNvSpPr txBox="1"/>
          <p:nvPr>
            <p:ph idx="12" type="sldNum"/>
          </p:nvPr>
        </p:nvSpPr>
        <p:spPr>
          <a:xfrm>
            <a:off x="8523157" y="4641567"/>
            <a:ext cx="461100" cy="291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4" name="Google Shape;74;p12"/>
          <p:cNvSpPr txBox="1"/>
          <p:nvPr>
            <p:ph type="title"/>
          </p:nvPr>
        </p:nvSpPr>
        <p:spPr>
          <a:xfrm>
            <a:off x="1085330" y="573844"/>
            <a:ext cx="8229600" cy="41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t>Table of Contents</a:t>
            </a:r>
            <a:endParaRPr b="1" u="sng"/>
          </a:p>
        </p:txBody>
      </p:sp>
      <p:sp>
        <p:nvSpPr>
          <p:cNvPr id="75" name="Google Shape;75;p12"/>
          <p:cNvSpPr txBox="1"/>
          <p:nvPr>
            <p:ph idx="1" type="body"/>
          </p:nvPr>
        </p:nvSpPr>
        <p:spPr>
          <a:xfrm>
            <a:off x="306975" y="1234150"/>
            <a:ext cx="2782200" cy="33483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AutoNum type="arabicPeriod"/>
            </a:pPr>
            <a:r>
              <a:rPr lang="en"/>
              <a:t>Motivation</a:t>
            </a:r>
            <a:endParaRPr/>
          </a:p>
          <a:p>
            <a:pPr indent="-342900" lvl="0" marL="457200" rtl="0" algn="l">
              <a:spcBef>
                <a:spcPts val="0"/>
              </a:spcBef>
              <a:spcAft>
                <a:spcPts val="0"/>
              </a:spcAft>
              <a:buSzPts val="1800"/>
              <a:buAutoNum type="arabicPeriod"/>
            </a:pPr>
            <a:r>
              <a:rPr lang="en"/>
              <a:t>Design Objectives</a:t>
            </a:r>
            <a:endParaRPr/>
          </a:p>
          <a:p>
            <a:pPr indent="-342900" lvl="0" marL="457200" rtl="0" algn="l">
              <a:spcBef>
                <a:spcPts val="0"/>
              </a:spcBef>
              <a:spcAft>
                <a:spcPts val="0"/>
              </a:spcAft>
              <a:buSzPts val="1800"/>
              <a:buAutoNum type="arabicPeriod"/>
            </a:pPr>
            <a:r>
              <a:rPr lang="en"/>
              <a:t>Design Metrics</a:t>
            </a:r>
            <a:endParaRPr/>
          </a:p>
          <a:p>
            <a:pPr indent="-342900" lvl="0" marL="457200" rtl="0" algn="l">
              <a:spcBef>
                <a:spcPts val="0"/>
              </a:spcBef>
              <a:spcAft>
                <a:spcPts val="0"/>
              </a:spcAft>
              <a:buSzPts val="1800"/>
              <a:buAutoNum type="arabicPeriod"/>
            </a:pPr>
            <a:r>
              <a:rPr lang="en"/>
              <a:t>Design </a:t>
            </a:r>
            <a:r>
              <a:rPr lang="en"/>
              <a:t>Constraints</a:t>
            </a:r>
            <a:endParaRPr/>
          </a:p>
          <a:p>
            <a:pPr indent="-342900" lvl="0" marL="457200" rtl="0" algn="l">
              <a:spcBef>
                <a:spcPts val="0"/>
              </a:spcBef>
              <a:spcAft>
                <a:spcPts val="0"/>
              </a:spcAft>
              <a:buSzPts val="1800"/>
              <a:buAutoNum type="arabicPeriod"/>
            </a:pPr>
            <a:r>
              <a:rPr lang="en"/>
              <a:t>Relevant Codes and Standards</a:t>
            </a:r>
            <a:endParaRPr/>
          </a:p>
          <a:p>
            <a:pPr indent="-342900" lvl="0" marL="457200" rtl="0" algn="l">
              <a:spcBef>
                <a:spcPts val="0"/>
              </a:spcBef>
              <a:spcAft>
                <a:spcPts val="0"/>
              </a:spcAft>
              <a:buSzPts val="1800"/>
              <a:buAutoNum type="arabicPeriod"/>
            </a:pPr>
            <a:r>
              <a:rPr lang="en"/>
              <a:t>Concepts applied from other classes </a:t>
            </a:r>
            <a:endParaRPr/>
          </a:p>
        </p:txBody>
      </p:sp>
      <p:sp>
        <p:nvSpPr>
          <p:cNvPr id="76" name="Google Shape;76;p12"/>
          <p:cNvSpPr txBox="1"/>
          <p:nvPr>
            <p:ph idx="2" type="body"/>
          </p:nvPr>
        </p:nvSpPr>
        <p:spPr>
          <a:xfrm>
            <a:off x="3223976" y="1234150"/>
            <a:ext cx="2782200" cy="3348300"/>
          </a:xfrm>
          <a:prstGeom prst="rect">
            <a:avLst/>
          </a:prstGeom>
        </p:spPr>
        <p:txBody>
          <a:bodyPr anchorCtr="0" anchor="t" bIns="91425" lIns="91425" spcFirstLastPara="1" rIns="91425" wrap="square" tIns="91425">
            <a:noAutofit/>
          </a:bodyPr>
          <a:lstStyle/>
          <a:p>
            <a:pPr indent="-400050" lvl="0" marL="400050" rtl="0" algn="l">
              <a:spcBef>
                <a:spcPts val="600"/>
              </a:spcBef>
              <a:spcAft>
                <a:spcPts val="0"/>
              </a:spcAft>
              <a:buNone/>
            </a:pPr>
            <a:r>
              <a:rPr lang="en"/>
              <a:t>7. </a:t>
            </a:r>
            <a:r>
              <a:rPr lang="en"/>
              <a:t>C</a:t>
            </a:r>
            <a:r>
              <a:rPr lang="en"/>
              <a:t>oncepts we               need to learn</a:t>
            </a:r>
            <a:endParaRPr/>
          </a:p>
          <a:p>
            <a:pPr indent="-400050" lvl="0" marL="400050" rtl="0" algn="l">
              <a:spcBef>
                <a:spcPts val="600"/>
              </a:spcBef>
              <a:spcAft>
                <a:spcPts val="0"/>
              </a:spcAft>
              <a:buNone/>
            </a:pPr>
            <a:r>
              <a:rPr lang="en"/>
              <a:t>8. Runtime   	comparison between Solar Generator and Honda Generator</a:t>
            </a:r>
            <a:endParaRPr/>
          </a:p>
          <a:p>
            <a:pPr indent="-400050" lvl="0" marL="400050" rtl="0" algn="l">
              <a:spcBef>
                <a:spcPts val="600"/>
              </a:spcBef>
              <a:spcAft>
                <a:spcPts val="0"/>
              </a:spcAft>
              <a:buNone/>
            </a:pPr>
            <a:r>
              <a:rPr lang="en"/>
              <a:t>9. Preliminary Operation Manual</a:t>
            </a:r>
            <a:endParaRPr/>
          </a:p>
          <a:p>
            <a:pPr indent="0" lvl="0" marL="0" rtl="0" algn="l">
              <a:spcBef>
                <a:spcPts val="600"/>
              </a:spcBef>
              <a:spcAft>
                <a:spcPts val="0"/>
              </a:spcAft>
              <a:buNone/>
            </a:pPr>
            <a:r>
              <a:rPr lang="en"/>
              <a:t>10. GUI</a:t>
            </a:r>
            <a:endParaRPr/>
          </a:p>
        </p:txBody>
      </p:sp>
      <p:sp>
        <p:nvSpPr>
          <p:cNvPr id="77" name="Google Shape;77;p12"/>
          <p:cNvSpPr txBox="1"/>
          <p:nvPr>
            <p:ph idx="3" type="body"/>
          </p:nvPr>
        </p:nvSpPr>
        <p:spPr>
          <a:xfrm>
            <a:off x="5990725" y="1234150"/>
            <a:ext cx="2926200" cy="3348300"/>
          </a:xfrm>
          <a:prstGeom prst="rect">
            <a:avLst/>
          </a:prstGeom>
        </p:spPr>
        <p:txBody>
          <a:bodyPr anchorCtr="0" anchor="t" bIns="91425" lIns="91425" spcFirstLastPara="1" rIns="91425" wrap="square" tIns="91425">
            <a:noAutofit/>
          </a:bodyPr>
          <a:lstStyle/>
          <a:p>
            <a:pPr indent="-571500" lvl="0" marL="571500" rtl="0" algn="l">
              <a:spcBef>
                <a:spcPts val="600"/>
              </a:spcBef>
              <a:spcAft>
                <a:spcPts val="0"/>
              </a:spcAft>
              <a:buNone/>
            </a:pPr>
            <a:r>
              <a:rPr lang="en"/>
              <a:t>11. </a:t>
            </a:r>
            <a:r>
              <a:rPr lang="en"/>
              <a:t>Preliminary Safety Analysis </a:t>
            </a:r>
            <a:endParaRPr/>
          </a:p>
          <a:p>
            <a:pPr indent="-571500" lvl="0" marL="571500" rtl="0" algn="l">
              <a:spcBef>
                <a:spcPts val="600"/>
              </a:spcBef>
              <a:spcAft>
                <a:spcPts val="0"/>
              </a:spcAft>
              <a:buNone/>
            </a:pPr>
            <a:r>
              <a:rPr lang="en"/>
              <a:t>12. Estimated Cost</a:t>
            </a:r>
            <a:endParaRPr/>
          </a:p>
          <a:p>
            <a:pPr indent="-514350" lvl="0" marL="514350" rtl="0" algn="l">
              <a:spcBef>
                <a:spcPts val="600"/>
              </a:spcBef>
              <a:spcAft>
                <a:spcPts val="0"/>
              </a:spcAft>
              <a:buNone/>
            </a:pPr>
            <a:r>
              <a:rPr lang="en"/>
              <a:t>13. Preliminary figures and Designs</a:t>
            </a:r>
            <a:endParaRPr/>
          </a:p>
          <a:p>
            <a:pPr indent="-514350" lvl="0" marL="514350" rtl="0" algn="l">
              <a:spcBef>
                <a:spcPts val="600"/>
              </a:spcBef>
              <a:spcAft>
                <a:spcPts val="0"/>
              </a:spcAft>
              <a:buNone/>
            </a:pPr>
            <a:r>
              <a:rPr lang="en"/>
              <a:t>14. Preliminary test procedures</a:t>
            </a:r>
            <a:endParaRPr/>
          </a:p>
          <a:p>
            <a:pPr indent="-514350" lvl="0" marL="514350" rtl="0" algn="l">
              <a:spcBef>
                <a:spcPts val="600"/>
              </a:spcBef>
              <a:spcAft>
                <a:spcPts val="0"/>
              </a:spcAft>
              <a:buNone/>
            </a:pPr>
            <a:r>
              <a:rPr lang="en"/>
              <a:t>15. Solar Kit Study</a:t>
            </a:r>
            <a:endParaRPr/>
          </a:p>
        </p:txBody>
      </p:sp>
      <p:cxnSp>
        <p:nvCxnSpPr>
          <p:cNvPr id="78" name="Google Shape;78;p12"/>
          <p:cNvCxnSpPr/>
          <p:nvPr/>
        </p:nvCxnSpPr>
        <p:spPr>
          <a:xfrm>
            <a:off x="2979775" y="1234150"/>
            <a:ext cx="22500" cy="3504000"/>
          </a:xfrm>
          <a:prstGeom prst="straightConnector1">
            <a:avLst/>
          </a:prstGeom>
          <a:noFill/>
          <a:ln cap="flat" cmpd="sng" w="38100">
            <a:solidFill>
              <a:schemeClr val="lt1"/>
            </a:solidFill>
            <a:prstDash val="solid"/>
            <a:round/>
            <a:headEnd len="med" w="med" type="none"/>
            <a:tailEnd len="med" w="med" type="none"/>
          </a:ln>
        </p:spPr>
      </p:cxnSp>
      <p:cxnSp>
        <p:nvCxnSpPr>
          <p:cNvPr id="79" name="Google Shape;79;p12"/>
          <p:cNvCxnSpPr/>
          <p:nvPr/>
        </p:nvCxnSpPr>
        <p:spPr>
          <a:xfrm>
            <a:off x="5909825" y="1234150"/>
            <a:ext cx="22500" cy="3504000"/>
          </a:xfrm>
          <a:prstGeom prst="straightConnector1">
            <a:avLst/>
          </a:prstGeom>
          <a:noFill/>
          <a:ln cap="flat" cmpd="sng" w="38100">
            <a:solidFill>
              <a:schemeClr val="lt1"/>
            </a:solidFill>
            <a:prstDash val="solid"/>
            <a:round/>
            <a:headEnd len="med" w="med" type="none"/>
            <a:tailEnd len="med" w="med" type="none"/>
          </a:ln>
        </p:spPr>
      </p:cxnSp>
      <p:pic>
        <p:nvPicPr>
          <p:cNvPr id="80" name="Google Shape;80;p12"/>
          <p:cNvPicPr preferRelativeResize="0"/>
          <p:nvPr/>
        </p:nvPicPr>
        <p:blipFill>
          <a:blip r:embed="rId3">
            <a:alphaModFix/>
          </a:blip>
          <a:stretch>
            <a:fillRect/>
          </a:stretch>
        </p:blipFill>
        <p:spPr>
          <a:xfrm>
            <a:off x="178100" y="326925"/>
            <a:ext cx="907225" cy="9072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0"/>
          <p:cNvSpPr txBox="1"/>
          <p:nvPr>
            <p:ph idx="1" type="body"/>
          </p:nvPr>
        </p:nvSpPr>
        <p:spPr>
          <a:xfrm>
            <a:off x="343225" y="1125000"/>
            <a:ext cx="6218100" cy="36390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AutoNum type="arabicPeriod" startAt="2"/>
            </a:pPr>
            <a:r>
              <a:rPr lang="en" sz="1400" u="sng">
                <a:hlinkClick r:id="rId3"/>
              </a:rPr>
              <a:t>Windy Nation - Similar kit option</a:t>
            </a:r>
            <a:endParaRPr sz="1400"/>
          </a:p>
          <a:p>
            <a:pPr indent="-317500" lvl="1" marL="914400" rtl="0" algn="l">
              <a:lnSpc>
                <a:spcPct val="115000"/>
              </a:lnSpc>
              <a:spcBef>
                <a:spcPts val="0"/>
              </a:spcBef>
              <a:spcAft>
                <a:spcPts val="0"/>
              </a:spcAft>
              <a:buSzPts val="1400"/>
              <a:buAutoNum type="alphaLcPeriod"/>
            </a:pPr>
            <a:r>
              <a:rPr lang="en" sz="1400"/>
              <a:t>Comes with 4 100Ah batteries</a:t>
            </a:r>
            <a:endParaRPr sz="1400"/>
          </a:p>
          <a:p>
            <a:pPr indent="-317500" lvl="1" marL="914400" rtl="0" algn="l">
              <a:lnSpc>
                <a:spcPct val="115000"/>
              </a:lnSpc>
              <a:spcBef>
                <a:spcPts val="0"/>
              </a:spcBef>
              <a:spcAft>
                <a:spcPts val="0"/>
              </a:spcAft>
              <a:buSzPts val="1400"/>
              <a:buAutoNum type="alphaLcPeriod"/>
            </a:pPr>
            <a:r>
              <a:rPr lang="en" sz="1400"/>
              <a:t>4 100W solar panels </a:t>
            </a:r>
            <a:endParaRPr sz="1400"/>
          </a:p>
          <a:p>
            <a:pPr indent="-317500" lvl="1" marL="914400" rtl="0" algn="l">
              <a:lnSpc>
                <a:spcPct val="115000"/>
              </a:lnSpc>
              <a:spcBef>
                <a:spcPts val="0"/>
              </a:spcBef>
              <a:spcAft>
                <a:spcPts val="0"/>
              </a:spcAft>
              <a:buSzPts val="1400"/>
              <a:buAutoNum type="alphaLcPeriod"/>
            </a:pPr>
            <a:r>
              <a:rPr lang="en" sz="1400"/>
              <a:t>Documentation kind of hard to find for this one</a:t>
            </a:r>
            <a:endParaRPr sz="1400"/>
          </a:p>
          <a:p>
            <a:pPr indent="-317500" lvl="0" marL="457200" rtl="0" algn="l">
              <a:lnSpc>
                <a:spcPct val="115000"/>
              </a:lnSpc>
              <a:spcBef>
                <a:spcPts val="0"/>
              </a:spcBef>
              <a:spcAft>
                <a:spcPts val="0"/>
              </a:spcAft>
              <a:buSzPts val="1400"/>
              <a:buAutoNum type="arabicPeriod" startAt="2"/>
            </a:pPr>
            <a:r>
              <a:rPr lang="en" sz="1400" u="sng">
                <a:hlinkClick r:id="rId4"/>
              </a:rPr>
              <a:t>Eco Worthy Kit - Also similar</a:t>
            </a:r>
            <a:endParaRPr sz="1400"/>
          </a:p>
          <a:p>
            <a:pPr indent="-317500" lvl="1" marL="914400" rtl="0" algn="l">
              <a:lnSpc>
                <a:spcPct val="115000"/>
              </a:lnSpc>
              <a:spcBef>
                <a:spcPts val="0"/>
              </a:spcBef>
              <a:spcAft>
                <a:spcPts val="0"/>
              </a:spcAft>
              <a:buSzPts val="1400"/>
              <a:buAutoNum type="alphaLcPeriod"/>
            </a:pPr>
            <a:r>
              <a:rPr lang="en" sz="1400"/>
              <a:t>Rated power: 100W</a:t>
            </a:r>
            <a:endParaRPr sz="1400"/>
          </a:p>
          <a:p>
            <a:pPr indent="-317500" lvl="1" marL="914400" rtl="0" algn="l">
              <a:lnSpc>
                <a:spcPct val="115000"/>
              </a:lnSpc>
              <a:spcBef>
                <a:spcPts val="0"/>
              </a:spcBef>
              <a:spcAft>
                <a:spcPts val="0"/>
              </a:spcAft>
              <a:buSzPts val="1400"/>
              <a:buAutoNum type="alphaLcPeriod"/>
            </a:pPr>
            <a:r>
              <a:rPr lang="en" sz="1400"/>
              <a:t>Open-Circuit Voltage (Voc): 21.6V</a:t>
            </a:r>
            <a:endParaRPr sz="1400"/>
          </a:p>
          <a:p>
            <a:pPr indent="-317500" lvl="1" marL="914400" rtl="0" algn="l">
              <a:lnSpc>
                <a:spcPct val="115000"/>
              </a:lnSpc>
              <a:spcBef>
                <a:spcPts val="0"/>
              </a:spcBef>
              <a:spcAft>
                <a:spcPts val="0"/>
              </a:spcAft>
              <a:buSzPts val="1400"/>
              <a:buAutoNum type="alphaLcPeriod"/>
            </a:pPr>
            <a:r>
              <a:rPr lang="en" sz="1400"/>
              <a:t>Short circuit current (Isc): 6.13A</a:t>
            </a:r>
            <a:endParaRPr sz="1400"/>
          </a:p>
          <a:p>
            <a:pPr indent="-317500" lvl="1" marL="914400" rtl="0" algn="l">
              <a:lnSpc>
                <a:spcPct val="115000"/>
              </a:lnSpc>
              <a:spcBef>
                <a:spcPts val="0"/>
              </a:spcBef>
              <a:spcAft>
                <a:spcPts val="0"/>
              </a:spcAft>
              <a:buSzPts val="1400"/>
              <a:buAutoNum type="alphaLcPeriod"/>
            </a:pPr>
            <a:r>
              <a:rPr lang="en" sz="1400"/>
              <a:t>Working current (Iop): 5.78A</a:t>
            </a:r>
            <a:endParaRPr sz="1400"/>
          </a:p>
          <a:p>
            <a:pPr indent="-317500" lvl="1" marL="914400" rtl="0" algn="l">
              <a:lnSpc>
                <a:spcPct val="115000"/>
              </a:lnSpc>
              <a:spcBef>
                <a:spcPts val="0"/>
              </a:spcBef>
              <a:spcAft>
                <a:spcPts val="0"/>
              </a:spcAft>
              <a:buSzPts val="1400"/>
              <a:buAutoNum type="alphaLcPeriod"/>
            </a:pPr>
            <a:r>
              <a:rPr lang="en" sz="1400"/>
              <a:t>Output Tolerance: ±3%</a:t>
            </a:r>
            <a:endParaRPr sz="1400"/>
          </a:p>
          <a:p>
            <a:pPr indent="-317500" lvl="1" marL="914400" rtl="0" algn="l">
              <a:lnSpc>
                <a:spcPct val="115000"/>
              </a:lnSpc>
              <a:spcBef>
                <a:spcPts val="0"/>
              </a:spcBef>
              <a:spcAft>
                <a:spcPts val="0"/>
              </a:spcAft>
              <a:buSzPts val="1400"/>
              <a:buAutoNum type="alphaLcPeriod"/>
            </a:pPr>
            <a:r>
              <a:rPr lang="en" sz="1400"/>
              <a:t>Temperature range: -40℃to +80℃</a:t>
            </a:r>
            <a:endParaRPr sz="1400"/>
          </a:p>
          <a:p>
            <a:pPr indent="-317500" lvl="1" marL="914400" rtl="0" algn="l">
              <a:lnSpc>
                <a:spcPct val="115000"/>
              </a:lnSpc>
              <a:spcBef>
                <a:spcPts val="0"/>
              </a:spcBef>
              <a:spcAft>
                <a:spcPts val="0"/>
              </a:spcAft>
              <a:buSzPts val="1400"/>
              <a:buAutoNum type="alphaLcPeriod"/>
            </a:pPr>
            <a:r>
              <a:rPr lang="en" sz="1400"/>
              <a:t>Size: 39.8*20.1*1.4 inch</a:t>
            </a:r>
            <a:endParaRPr sz="1400"/>
          </a:p>
          <a:p>
            <a:pPr indent="-317500" lvl="1" marL="914400" rtl="0" algn="l">
              <a:lnSpc>
                <a:spcPct val="115000"/>
              </a:lnSpc>
              <a:spcBef>
                <a:spcPts val="0"/>
              </a:spcBef>
              <a:spcAft>
                <a:spcPts val="0"/>
              </a:spcAft>
              <a:buSzPts val="1400"/>
              <a:buAutoNum type="alphaLcPeriod"/>
            </a:pPr>
            <a:r>
              <a:rPr lang="en" sz="1400"/>
              <a:t>Weight:18.96 pounds</a:t>
            </a:r>
            <a:endParaRPr sz="1400"/>
          </a:p>
          <a:p>
            <a:pPr indent="-317500" lvl="1" marL="914400" rtl="0" algn="l">
              <a:lnSpc>
                <a:spcPct val="115000"/>
              </a:lnSpc>
              <a:spcBef>
                <a:spcPts val="0"/>
              </a:spcBef>
              <a:spcAft>
                <a:spcPts val="0"/>
              </a:spcAft>
              <a:buSzPts val="1400"/>
              <a:buAutoNum type="alphaLcPeriod"/>
            </a:pPr>
            <a:r>
              <a:rPr lang="en" sz="1400"/>
              <a:t>12V 100AH Lithium Battery</a:t>
            </a:r>
            <a:endParaRPr sz="1400"/>
          </a:p>
        </p:txBody>
      </p:sp>
      <p:sp>
        <p:nvSpPr>
          <p:cNvPr id="257" name="Google Shape;257;p30"/>
          <p:cNvSpPr txBox="1"/>
          <p:nvPr>
            <p:ph idx="12" type="sldNum"/>
          </p:nvPr>
        </p:nvSpPr>
        <p:spPr>
          <a:xfrm>
            <a:off x="8523157" y="4641567"/>
            <a:ext cx="461100" cy="291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58" name="Google Shape;258;p30"/>
          <p:cNvPicPr preferRelativeResize="0"/>
          <p:nvPr/>
        </p:nvPicPr>
        <p:blipFill>
          <a:blip r:embed="rId5">
            <a:alphaModFix/>
          </a:blip>
          <a:stretch>
            <a:fillRect/>
          </a:stretch>
        </p:blipFill>
        <p:spPr>
          <a:xfrm>
            <a:off x="73300" y="152138"/>
            <a:ext cx="907225" cy="907225"/>
          </a:xfrm>
          <a:prstGeom prst="rect">
            <a:avLst/>
          </a:prstGeom>
          <a:noFill/>
          <a:ln>
            <a:noFill/>
          </a:ln>
        </p:spPr>
      </p:pic>
      <p:sp>
        <p:nvSpPr>
          <p:cNvPr id="259" name="Google Shape;259;p30"/>
          <p:cNvSpPr txBox="1"/>
          <p:nvPr>
            <p:ph type="title"/>
          </p:nvPr>
        </p:nvSpPr>
        <p:spPr>
          <a:xfrm>
            <a:off x="980530" y="399069"/>
            <a:ext cx="8229600" cy="41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u="sng"/>
              <a:t>15. Solar Kit Study (Example 2 &amp; 3)</a:t>
            </a:r>
            <a:endParaRPr b="1" sz="1700" u="sng"/>
          </a:p>
        </p:txBody>
      </p:sp>
      <p:sp>
        <p:nvSpPr>
          <p:cNvPr id="260" name="Google Shape;260;p30"/>
          <p:cNvSpPr txBox="1"/>
          <p:nvPr/>
        </p:nvSpPr>
        <p:spPr>
          <a:xfrm>
            <a:off x="73300" y="469652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Cousine"/>
                <a:ea typeface="Cousine"/>
                <a:cs typeface="Cousine"/>
                <a:sym typeface="Cousine"/>
              </a:rPr>
              <a:t>Will Oakes</a:t>
            </a:r>
            <a:endParaRPr/>
          </a:p>
        </p:txBody>
      </p:sp>
      <p:pic>
        <p:nvPicPr>
          <p:cNvPr id="261" name="Google Shape;261;p30"/>
          <p:cNvPicPr preferRelativeResize="0"/>
          <p:nvPr/>
        </p:nvPicPr>
        <p:blipFill>
          <a:blip r:embed="rId6">
            <a:alphaModFix/>
          </a:blip>
          <a:stretch>
            <a:fillRect/>
          </a:stretch>
        </p:blipFill>
        <p:spPr>
          <a:xfrm>
            <a:off x="6440350" y="1059373"/>
            <a:ext cx="2477950" cy="1819725"/>
          </a:xfrm>
          <a:prstGeom prst="rect">
            <a:avLst/>
          </a:prstGeom>
          <a:noFill/>
          <a:ln>
            <a:noFill/>
          </a:ln>
        </p:spPr>
      </p:pic>
      <p:pic>
        <p:nvPicPr>
          <p:cNvPr id="262" name="Google Shape;262;p30"/>
          <p:cNvPicPr preferRelativeResize="0"/>
          <p:nvPr/>
        </p:nvPicPr>
        <p:blipFill>
          <a:blip r:embed="rId7">
            <a:alphaModFix/>
          </a:blip>
          <a:stretch>
            <a:fillRect/>
          </a:stretch>
        </p:blipFill>
        <p:spPr>
          <a:xfrm>
            <a:off x="6703675" y="2997975"/>
            <a:ext cx="1951310" cy="19354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1"/>
          <p:cNvSpPr txBox="1"/>
          <p:nvPr>
            <p:ph idx="12" type="sldNum"/>
          </p:nvPr>
        </p:nvSpPr>
        <p:spPr>
          <a:xfrm>
            <a:off x="8523157" y="4641567"/>
            <a:ext cx="461100" cy="291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68" name="Google Shape;268;p31"/>
          <p:cNvPicPr preferRelativeResize="0"/>
          <p:nvPr/>
        </p:nvPicPr>
        <p:blipFill>
          <a:blip r:embed="rId3">
            <a:alphaModFix/>
          </a:blip>
          <a:stretch>
            <a:fillRect/>
          </a:stretch>
        </p:blipFill>
        <p:spPr>
          <a:xfrm>
            <a:off x="2311250" y="1002019"/>
            <a:ext cx="4521499" cy="3931468"/>
          </a:xfrm>
          <a:prstGeom prst="rect">
            <a:avLst/>
          </a:prstGeom>
          <a:noFill/>
          <a:ln>
            <a:noFill/>
          </a:ln>
        </p:spPr>
      </p:pic>
      <p:pic>
        <p:nvPicPr>
          <p:cNvPr id="269" name="Google Shape;269;p31"/>
          <p:cNvPicPr preferRelativeResize="0"/>
          <p:nvPr/>
        </p:nvPicPr>
        <p:blipFill>
          <a:blip r:embed="rId4">
            <a:alphaModFix/>
          </a:blip>
          <a:stretch>
            <a:fillRect/>
          </a:stretch>
        </p:blipFill>
        <p:spPr>
          <a:xfrm>
            <a:off x="73300" y="152138"/>
            <a:ext cx="907225" cy="907225"/>
          </a:xfrm>
          <a:prstGeom prst="rect">
            <a:avLst/>
          </a:prstGeom>
          <a:noFill/>
          <a:ln>
            <a:noFill/>
          </a:ln>
        </p:spPr>
      </p:pic>
      <p:sp>
        <p:nvSpPr>
          <p:cNvPr id="270" name="Google Shape;270;p31"/>
          <p:cNvSpPr txBox="1"/>
          <p:nvPr>
            <p:ph type="title"/>
          </p:nvPr>
        </p:nvSpPr>
        <p:spPr>
          <a:xfrm>
            <a:off x="980530" y="399069"/>
            <a:ext cx="8229600" cy="41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u="sng"/>
              <a:t>16. Diagrams pt1</a:t>
            </a:r>
            <a:endParaRPr b="1" sz="1700" u="sng"/>
          </a:p>
        </p:txBody>
      </p:sp>
      <p:sp>
        <p:nvSpPr>
          <p:cNvPr id="271" name="Google Shape;271;p31"/>
          <p:cNvSpPr txBox="1"/>
          <p:nvPr/>
        </p:nvSpPr>
        <p:spPr>
          <a:xfrm>
            <a:off x="6832750" y="4058975"/>
            <a:ext cx="1871700" cy="82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Cousine"/>
                <a:ea typeface="Cousine"/>
                <a:cs typeface="Cousine"/>
                <a:sym typeface="Cousine"/>
              </a:rPr>
              <a:t>Fig. 7. Side view of solar generator</a:t>
            </a:r>
            <a:endParaRPr>
              <a:solidFill>
                <a:schemeClr val="lt1"/>
              </a:solidFill>
              <a:latin typeface="Cousine"/>
              <a:ea typeface="Cousine"/>
              <a:cs typeface="Cousine"/>
              <a:sym typeface="Cousin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2"/>
          <p:cNvSpPr txBox="1"/>
          <p:nvPr>
            <p:ph idx="12" type="sldNum"/>
          </p:nvPr>
        </p:nvSpPr>
        <p:spPr>
          <a:xfrm>
            <a:off x="8523157" y="4641567"/>
            <a:ext cx="461100" cy="291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77" name="Google Shape;277;p32"/>
          <p:cNvPicPr preferRelativeResize="0"/>
          <p:nvPr/>
        </p:nvPicPr>
        <p:blipFill>
          <a:blip r:embed="rId3">
            <a:alphaModFix/>
          </a:blip>
          <a:stretch>
            <a:fillRect/>
          </a:stretch>
        </p:blipFill>
        <p:spPr>
          <a:xfrm>
            <a:off x="73300" y="152138"/>
            <a:ext cx="907225" cy="907225"/>
          </a:xfrm>
          <a:prstGeom prst="rect">
            <a:avLst/>
          </a:prstGeom>
          <a:noFill/>
          <a:ln>
            <a:noFill/>
          </a:ln>
        </p:spPr>
      </p:pic>
      <p:sp>
        <p:nvSpPr>
          <p:cNvPr id="278" name="Google Shape;278;p32"/>
          <p:cNvSpPr txBox="1"/>
          <p:nvPr>
            <p:ph type="title"/>
          </p:nvPr>
        </p:nvSpPr>
        <p:spPr>
          <a:xfrm>
            <a:off x="980530" y="399069"/>
            <a:ext cx="8229600" cy="41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u="sng"/>
              <a:t>16. Diagrams pt2</a:t>
            </a:r>
            <a:endParaRPr b="1" sz="1700" u="sng"/>
          </a:p>
        </p:txBody>
      </p:sp>
      <p:pic>
        <p:nvPicPr>
          <p:cNvPr id="279" name="Google Shape;279;p32"/>
          <p:cNvPicPr preferRelativeResize="0"/>
          <p:nvPr/>
        </p:nvPicPr>
        <p:blipFill>
          <a:blip r:embed="rId4">
            <a:alphaModFix/>
          </a:blip>
          <a:stretch>
            <a:fillRect/>
          </a:stretch>
        </p:blipFill>
        <p:spPr>
          <a:xfrm>
            <a:off x="1971450" y="907244"/>
            <a:ext cx="4789412" cy="4026231"/>
          </a:xfrm>
          <a:prstGeom prst="rect">
            <a:avLst/>
          </a:prstGeom>
          <a:noFill/>
          <a:ln>
            <a:noFill/>
          </a:ln>
        </p:spPr>
      </p:pic>
      <p:sp>
        <p:nvSpPr>
          <p:cNvPr id="280" name="Google Shape;280;p32"/>
          <p:cNvSpPr txBox="1"/>
          <p:nvPr/>
        </p:nvSpPr>
        <p:spPr>
          <a:xfrm>
            <a:off x="6832750" y="4058975"/>
            <a:ext cx="1871700" cy="82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Cousine"/>
                <a:ea typeface="Cousine"/>
                <a:cs typeface="Cousine"/>
                <a:sym typeface="Cousine"/>
              </a:rPr>
              <a:t>Fig. 8. Front view of solar generator</a:t>
            </a:r>
            <a:endParaRPr>
              <a:solidFill>
                <a:schemeClr val="lt1"/>
              </a:solidFill>
              <a:latin typeface="Cousine"/>
              <a:ea typeface="Cousine"/>
              <a:cs typeface="Cousine"/>
              <a:sym typeface="Cousin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3"/>
          <p:cNvSpPr txBox="1"/>
          <p:nvPr>
            <p:ph idx="12" type="sldNum"/>
          </p:nvPr>
        </p:nvSpPr>
        <p:spPr>
          <a:xfrm>
            <a:off x="8523157" y="4641567"/>
            <a:ext cx="461100" cy="291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86" name="Google Shape;286;p33"/>
          <p:cNvPicPr preferRelativeResize="0"/>
          <p:nvPr/>
        </p:nvPicPr>
        <p:blipFill>
          <a:blip r:embed="rId3">
            <a:alphaModFix/>
          </a:blip>
          <a:stretch>
            <a:fillRect/>
          </a:stretch>
        </p:blipFill>
        <p:spPr>
          <a:xfrm>
            <a:off x="73300" y="152138"/>
            <a:ext cx="907225" cy="907225"/>
          </a:xfrm>
          <a:prstGeom prst="rect">
            <a:avLst/>
          </a:prstGeom>
          <a:noFill/>
          <a:ln>
            <a:noFill/>
          </a:ln>
        </p:spPr>
      </p:pic>
      <p:sp>
        <p:nvSpPr>
          <p:cNvPr id="287" name="Google Shape;287;p33"/>
          <p:cNvSpPr txBox="1"/>
          <p:nvPr>
            <p:ph type="title"/>
          </p:nvPr>
        </p:nvSpPr>
        <p:spPr>
          <a:xfrm>
            <a:off x="980530" y="399069"/>
            <a:ext cx="8229600" cy="41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u="sng"/>
              <a:t>16. Diagrams pt3</a:t>
            </a:r>
            <a:endParaRPr b="1" sz="1700" u="sng"/>
          </a:p>
        </p:txBody>
      </p:sp>
      <p:pic>
        <p:nvPicPr>
          <p:cNvPr id="288" name="Google Shape;288;p33"/>
          <p:cNvPicPr preferRelativeResize="0"/>
          <p:nvPr/>
        </p:nvPicPr>
        <p:blipFill>
          <a:blip r:embed="rId4">
            <a:alphaModFix/>
          </a:blip>
          <a:stretch>
            <a:fillRect/>
          </a:stretch>
        </p:blipFill>
        <p:spPr>
          <a:xfrm>
            <a:off x="2061488" y="856444"/>
            <a:ext cx="5021014" cy="4026229"/>
          </a:xfrm>
          <a:prstGeom prst="rect">
            <a:avLst/>
          </a:prstGeom>
          <a:noFill/>
          <a:ln>
            <a:noFill/>
          </a:ln>
        </p:spPr>
      </p:pic>
      <p:sp>
        <p:nvSpPr>
          <p:cNvPr id="289" name="Google Shape;289;p33"/>
          <p:cNvSpPr txBox="1"/>
          <p:nvPr/>
        </p:nvSpPr>
        <p:spPr>
          <a:xfrm>
            <a:off x="7162475" y="4015025"/>
            <a:ext cx="1871700" cy="82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Cousine"/>
                <a:ea typeface="Cousine"/>
                <a:cs typeface="Cousine"/>
                <a:sym typeface="Cousine"/>
              </a:rPr>
              <a:t>Fig. 9. Back view of solar generator</a:t>
            </a:r>
            <a:endParaRPr>
              <a:solidFill>
                <a:schemeClr val="lt1"/>
              </a:solidFill>
              <a:latin typeface="Cousine"/>
              <a:ea typeface="Cousine"/>
              <a:cs typeface="Cousine"/>
              <a:sym typeface="Cousine"/>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4"/>
          <p:cNvSpPr txBox="1"/>
          <p:nvPr>
            <p:ph idx="12" type="sldNum"/>
          </p:nvPr>
        </p:nvSpPr>
        <p:spPr>
          <a:xfrm>
            <a:off x="8523157" y="4641567"/>
            <a:ext cx="461100" cy="291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95" name="Google Shape;295;p34"/>
          <p:cNvPicPr preferRelativeResize="0"/>
          <p:nvPr/>
        </p:nvPicPr>
        <p:blipFill>
          <a:blip r:embed="rId3">
            <a:alphaModFix/>
          </a:blip>
          <a:stretch>
            <a:fillRect/>
          </a:stretch>
        </p:blipFill>
        <p:spPr>
          <a:xfrm>
            <a:off x="73300" y="152138"/>
            <a:ext cx="907225" cy="907225"/>
          </a:xfrm>
          <a:prstGeom prst="rect">
            <a:avLst/>
          </a:prstGeom>
          <a:noFill/>
          <a:ln>
            <a:noFill/>
          </a:ln>
        </p:spPr>
      </p:pic>
      <p:sp>
        <p:nvSpPr>
          <p:cNvPr id="296" name="Google Shape;296;p34"/>
          <p:cNvSpPr txBox="1"/>
          <p:nvPr>
            <p:ph type="title"/>
          </p:nvPr>
        </p:nvSpPr>
        <p:spPr>
          <a:xfrm>
            <a:off x="980530" y="399069"/>
            <a:ext cx="8229600" cy="41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u="sng"/>
              <a:t>15. Diagrams pt4</a:t>
            </a:r>
            <a:endParaRPr b="1" sz="1700" u="sng"/>
          </a:p>
        </p:txBody>
      </p:sp>
      <p:pic>
        <p:nvPicPr>
          <p:cNvPr id="297" name="Google Shape;297;p34"/>
          <p:cNvPicPr preferRelativeResize="0"/>
          <p:nvPr/>
        </p:nvPicPr>
        <p:blipFill>
          <a:blip r:embed="rId4">
            <a:alphaModFix/>
          </a:blip>
          <a:stretch>
            <a:fillRect/>
          </a:stretch>
        </p:blipFill>
        <p:spPr>
          <a:xfrm>
            <a:off x="1694450" y="907244"/>
            <a:ext cx="5533524" cy="4026233"/>
          </a:xfrm>
          <a:prstGeom prst="rect">
            <a:avLst/>
          </a:prstGeom>
          <a:noFill/>
          <a:ln>
            <a:noFill/>
          </a:ln>
        </p:spPr>
      </p:pic>
      <p:sp>
        <p:nvSpPr>
          <p:cNvPr id="298" name="Google Shape;298;p34"/>
          <p:cNvSpPr txBox="1"/>
          <p:nvPr/>
        </p:nvSpPr>
        <p:spPr>
          <a:xfrm>
            <a:off x="7227975" y="3681775"/>
            <a:ext cx="1871700" cy="119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Cousine"/>
                <a:ea typeface="Cousine"/>
                <a:cs typeface="Cousine"/>
                <a:sym typeface="Cousine"/>
              </a:rPr>
              <a:t>Fig. 10. Top view of the inside of generator’s base</a:t>
            </a:r>
            <a:endParaRPr>
              <a:solidFill>
                <a:schemeClr val="lt1"/>
              </a:solidFill>
              <a:latin typeface="Cousine"/>
              <a:ea typeface="Cousine"/>
              <a:cs typeface="Cousine"/>
              <a:sym typeface="Cousin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35"/>
          <p:cNvSpPr txBox="1"/>
          <p:nvPr>
            <p:ph idx="12" type="sldNum"/>
          </p:nvPr>
        </p:nvSpPr>
        <p:spPr>
          <a:xfrm>
            <a:off x="8523157" y="4641567"/>
            <a:ext cx="461100" cy="291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04" name="Google Shape;304;p35"/>
          <p:cNvSpPr txBox="1"/>
          <p:nvPr>
            <p:ph idx="1" type="body"/>
          </p:nvPr>
        </p:nvSpPr>
        <p:spPr>
          <a:xfrm>
            <a:off x="1413600" y="2466600"/>
            <a:ext cx="6316800" cy="8199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5700"/>
              <a:t>Any Questions?</a:t>
            </a:r>
            <a:endParaRPr sz="57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3"/>
          <p:cNvSpPr txBox="1"/>
          <p:nvPr>
            <p:ph idx="1" type="body"/>
          </p:nvPr>
        </p:nvSpPr>
        <p:spPr>
          <a:xfrm>
            <a:off x="343225" y="1125000"/>
            <a:ext cx="5811300" cy="3639000"/>
          </a:xfrm>
          <a:prstGeom prst="rect">
            <a:avLst/>
          </a:prstGeom>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SzPts val="1500"/>
              <a:buChar char="➢"/>
            </a:pPr>
            <a:r>
              <a:rPr b="1" lang="en" sz="1500"/>
              <a:t>Portable solar battery charging system</a:t>
            </a:r>
            <a:r>
              <a:rPr lang="en" sz="1500"/>
              <a:t> with wireless access for battery performance and external conditions measuring</a:t>
            </a:r>
            <a:endParaRPr sz="1500"/>
          </a:p>
          <a:p>
            <a:pPr indent="-323850" lvl="0" marL="457200" rtl="0" algn="l">
              <a:lnSpc>
                <a:spcPct val="115000"/>
              </a:lnSpc>
              <a:spcBef>
                <a:spcPts val="0"/>
              </a:spcBef>
              <a:spcAft>
                <a:spcPts val="0"/>
              </a:spcAft>
              <a:buSzPts val="1500"/>
              <a:buChar char="➢"/>
            </a:pPr>
            <a:r>
              <a:rPr lang="en" sz="1500"/>
              <a:t>Create an </a:t>
            </a:r>
            <a:r>
              <a:rPr lang="en" sz="1500"/>
              <a:t>enhanced</a:t>
            </a:r>
            <a:r>
              <a:rPr lang="en" sz="1500"/>
              <a:t> alternative to the </a:t>
            </a:r>
            <a:r>
              <a:rPr b="1" lang="en" sz="1500"/>
              <a:t>Honda EU2200i portable generator</a:t>
            </a:r>
            <a:r>
              <a:rPr lang="en" sz="1500"/>
              <a:t> </a:t>
            </a:r>
            <a:endParaRPr sz="1500"/>
          </a:p>
          <a:p>
            <a:pPr indent="-323850" lvl="1" marL="914400" rtl="0" algn="l">
              <a:lnSpc>
                <a:spcPct val="115000"/>
              </a:lnSpc>
              <a:spcBef>
                <a:spcPts val="0"/>
              </a:spcBef>
              <a:spcAft>
                <a:spcPts val="0"/>
              </a:spcAft>
              <a:buSzPts val="1500"/>
              <a:buChar char="○"/>
            </a:pPr>
            <a:r>
              <a:rPr lang="en" sz="1500"/>
              <a:t>Our system should be electrically output same or better the power output of a Honda EU2200i portable generator </a:t>
            </a:r>
            <a:endParaRPr sz="1500"/>
          </a:p>
          <a:p>
            <a:pPr indent="-323850" lvl="1" marL="914400" rtl="0" algn="l">
              <a:lnSpc>
                <a:spcPct val="115000"/>
              </a:lnSpc>
              <a:spcBef>
                <a:spcPts val="0"/>
              </a:spcBef>
              <a:spcAft>
                <a:spcPts val="0"/>
              </a:spcAft>
              <a:buSzPts val="1500"/>
              <a:buChar char="○"/>
            </a:pPr>
            <a:r>
              <a:rPr lang="en" sz="1500"/>
              <a:t>It </a:t>
            </a:r>
            <a:r>
              <a:rPr lang="en" sz="1500"/>
              <a:t>would</a:t>
            </a:r>
            <a:r>
              <a:rPr lang="en" sz="1500"/>
              <a:t> also be better for the environment as it would not burn </a:t>
            </a:r>
            <a:r>
              <a:rPr lang="en" sz="1500"/>
              <a:t>fossil</a:t>
            </a:r>
            <a:r>
              <a:rPr lang="en" sz="1500"/>
              <a:t> fuel.</a:t>
            </a:r>
            <a:endParaRPr sz="1500"/>
          </a:p>
        </p:txBody>
      </p:sp>
      <p:sp>
        <p:nvSpPr>
          <p:cNvPr id="86" name="Google Shape;86;p13"/>
          <p:cNvSpPr txBox="1"/>
          <p:nvPr>
            <p:ph idx="12" type="sldNum"/>
          </p:nvPr>
        </p:nvSpPr>
        <p:spPr>
          <a:xfrm>
            <a:off x="8523157" y="4641567"/>
            <a:ext cx="461100" cy="291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7" name="Google Shape;87;p13"/>
          <p:cNvSpPr txBox="1"/>
          <p:nvPr/>
        </p:nvSpPr>
        <p:spPr>
          <a:xfrm>
            <a:off x="108150" y="4764000"/>
            <a:ext cx="2844600" cy="291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lt1"/>
                </a:solidFill>
                <a:latin typeface="Cousine"/>
                <a:ea typeface="Cousine"/>
                <a:cs typeface="Cousine"/>
                <a:sym typeface="Cousine"/>
              </a:rPr>
              <a:t>Roger, </a:t>
            </a:r>
            <a:r>
              <a:rPr lang="en">
                <a:solidFill>
                  <a:schemeClr val="lt1"/>
                </a:solidFill>
                <a:latin typeface="Cousine"/>
                <a:ea typeface="Cousine"/>
                <a:cs typeface="Cousine"/>
                <a:sym typeface="Cousine"/>
              </a:rPr>
              <a:t>H</a:t>
            </a:r>
            <a:r>
              <a:rPr lang="en">
                <a:solidFill>
                  <a:schemeClr val="lt1"/>
                </a:solidFill>
                <a:latin typeface="Cousine"/>
                <a:ea typeface="Cousine"/>
                <a:cs typeface="Cousine"/>
                <a:sym typeface="Cousine"/>
              </a:rPr>
              <a:t>aki &amp; Anna McKay</a:t>
            </a:r>
            <a:endParaRPr>
              <a:solidFill>
                <a:schemeClr val="lt1"/>
              </a:solidFill>
              <a:latin typeface="Cousine"/>
              <a:ea typeface="Cousine"/>
              <a:cs typeface="Cousine"/>
              <a:sym typeface="Cousine"/>
            </a:endParaRPr>
          </a:p>
        </p:txBody>
      </p:sp>
      <p:pic>
        <p:nvPicPr>
          <p:cNvPr id="88" name="Google Shape;88;p13"/>
          <p:cNvPicPr preferRelativeResize="0"/>
          <p:nvPr/>
        </p:nvPicPr>
        <p:blipFill>
          <a:blip r:embed="rId3">
            <a:alphaModFix/>
          </a:blip>
          <a:stretch>
            <a:fillRect/>
          </a:stretch>
        </p:blipFill>
        <p:spPr>
          <a:xfrm>
            <a:off x="178100" y="326925"/>
            <a:ext cx="907225" cy="907225"/>
          </a:xfrm>
          <a:prstGeom prst="rect">
            <a:avLst/>
          </a:prstGeom>
          <a:noFill/>
          <a:ln>
            <a:noFill/>
          </a:ln>
        </p:spPr>
      </p:pic>
      <p:sp>
        <p:nvSpPr>
          <p:cNvPr id="89" name="Google Shape;89;p13"/>
          <p:cNvSpPr txBox="1"/>
          <p:nvPr>
            <p:ph type="title"/>
          </p:nvPr>
        </p:nvSpPr>
        <p:spPr>
          <a:xfrm>
            <a:off x="1085330" y="573844"/>
            <a:ext cx="8229600" cy="41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t>1. Motivation</a:t>
            </a:r>
            <a:endParaRPr b="1" u="sng"/>
          </a:p>
        </p:txBody>
      </p:sp>
      <p:pic>
        <p:nvPicPr>
          <p:cNvPr id="90" name="Google Shape;90;p13"/>
          <p:cNvPicPr preferRelativeResize="0"/>
          <p:nvPr/>
        </p:nvPicPr>
        <p:blipFill>
          <a:blip r:embed="rId3">
            <a:alphaModFix/>
          </a:blip>
          <a:stretch>
            <a:fillRect/>
          </a:stretch>
        </p:blipFill>
        <p:spPr>
          <a:xfrm>
            <a:off x="178100" y="326925"/>
            <a:ext cx="907225" cy="907225"/>
          </a:xfrm>
          <a:prstGeom prst="rect">
            <a:avLst/>
          </a:prstGeom>
          <a:noFill/>
          <a:ln>
            <a:noFill/>
          </a:ln>
        </p:spPr>
      </p:pic>
      <p:pic>
        <p:nvPicPr>
          <p:cNvPr id="91" name="Google Shape;91;p13"/>
          <p:cNvPicPr preferRelativeResize="0"/>
          <p:nvPr/>
        </p:nvPicPr>
        <p:blipFill>
          <a:blip r:embed="rId4">
            <a:alphaModFix/>
          </a:blip>
          <a:stretch>
            <a:fillRect/>
          </a:stretch>
        </p:blipFill>
        <p:spPr>
          <a:xfrm>
            <a:off x="6260674" y="1731675"/>
            <a:ext cx="2581799" cy="2425649"/>
          </a:xfrm>
          <a:prstGeom prst="rect">
            <a:avLst/>
          </a:prstGeom>
          <a:noFill/>
          <a:ln>
            <a:noFill/>
          </a:ln>
        </p:spPr>
      </p:pic>
      <p:sp>
        <p:nvSpPr>
          <p:cNvPr id="92" name="Google Shape;92;p13"/>
          <p:cNvSpPr txBox="1"/>
          <p:nvPr/>
        </p:nvSpPr>
        <p:spPr>
          <a:xfrm>
            <a:off x="6286500" y="4242300"/>
            <a:ext cx="2560800" cy="34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Cousine"/>
                <a:ea typeface="Cousine"/>
                <a:cs typeface="Cousine"/>
                <a:sym typeface="Cousine"/>
              </a:rPr>
              <a:t>Fig. 1. Honda EU2200i Portable AC Generator </a:t>
            </a:r>
            <a:endParaRPr>
              <a:solidFill>
                <a:schemeClr val="lt1"/>
              </a:solidFill>
              <a:latin typeface="Cousine"/>
              <a:ea typeface="Cousine"/>
              <a:cs typeface="Cousine"/>
              <a:sym typeface="Cousin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4"/>
          <p:cNvSpPr txBox="1"/>
          <p:nvPr>
            <p:ph type="title"/>
          </p:nvPr>
        </p:nvSpPr>
        <p:spPr>
          <a:xfrm>
            <a:off x="1085330" y="573844"/>
            <a:ext cx="8229600" cy="41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t>2. Design Objectives pt.1</a:t>
            </a:r>
            <a:endParaRPr b="1" u="sng"/>
          </a:p>
        </p:txBody>
      </p:sp>
      <p:sp>
        <p:nvSpPr>
          <p:cNvPr id="98" name="Google Shape;98;p14"/>
          <p:cNvSpPr txBox="1"/>
          <p:nvPr>
            <p:ph idx="1" type="body"/>
          </p:nvPr>
        </p:nvSpPr>
        <p:spPr>
          <a:xfrm>
            <a:off x="426600" y="1234150"/>
            <a:ext cx="8290800" cy="36390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lang="en" sz="1400"/>
              <a:t>provide a standard AC 110V 60Hz output voltage compatible to a standard residential wall outlet with load capability meeting or exceeding the nominal 20 amps</a:t>
            </a:r>
            <a:endParaRPr sz="1400"/>
          </a:p>
          <a:p>
            <a:pPr indent="-317500" lvl="0" marL="457200" rtl="0" algn="l">
              <a:lnSpc>
                <a:spcPct val="115000"/>
              </a:lnSpc>
              <a:spcBef>
                <a:spcPts val="0"/>
              </a:spcBef>
              <a:spcAft>
                <a:spcPts val="0"/>
              </a:spcAft>
              <a:buSzPts val="1400"/>
              <a:buChar char="➢"/>
            </a:pPr>
            <a:r>
              <a:rPr lang="en" sz="1400"/>
              <a:t>use an inverter to power convert from 12V DC to 110V AC output</a:t>
            </a:r>
            <a:endParaRPr sz="1400"/>
          </a:p>
          <a:p>
            <a:pPr indent="-317500" lvl="0" marL="457200" rtl="0" algn="l">
              <a:lnSpc>
                <a:spcPct val="115000"/>
              </a:lnSpc>
              <a:spcBef>
                <a:spcPts val="0"/>
              </a:spcBef>
              <a:spcAft>
                <a:spcPts val="0"/>
              </a:spcAft>
              <a:buSzPts val="1400"/>
              <a:buChar char="➢"/>
            </a:pPr>
            <a:r>
              <a:rPr lang="en" sz="1400"/>
              <a:t>include a panel solar tracking feature that can be set at a fixed angle, or run in a user defined path mode, or a solar feedback tracking mode</a:t>
            </a:r>
            <a:endParaRPr sz="1400"/>
          </a:p>
          <a:p>
            <a:pPr indent="-317500" lvl="0" marL="457200" rtl="0" algn="l">
              <a:lnSpc>
                <a:spcPct val="115000"/>
              </a:lnSpc>
              <a:spcBef>
                <a:spcPts val="0"/>
              </a:spcBef>
              <a:spcAft>
                <a:spcPts val="0"/>
              </a:spcAft>
              <a:buSzPts val="1400"/>
              <a:buChar char="➢"/>
            </a:pPr>
            <a:r>
              <a:rPr lang="en" sz="1400"/>
              <a:t>acquire environmental, directional, and electrical performance data from the charging system and positioning system by wireless transmission of this data to a remote computer, tablet, and/or phone</a:t>
            </a:r>
            <a:endParaRPr sz="1400"/>
          </a:p>
          <a:p>
            <a:pPr indent="-317500" lvl="0" marL="457200" rtl="0" algn="l">
              <a:lnSpc>
                <a:spcPct val="115000"/>
              </a:lnSpc>
              <a:spcBef>
                <a:spcPts val="0"/>
              </a:spcBef>
              <a:spcAft>
                <a:spcPts val="0"/>
              </a:spcAft>
              <a:buSzPts val="1400"/>
              <a:buChar char="➢"/>
            </a:pPr>
            <a:r>
              <a:rPr lang="en" sz="1400"/>
              <a:t>configure to be portable and accommodate various but reasonable terrain</a:t>
            </a:r>
            <a:endParaRPr sz="1400"/>
          </a:p>
          <a:p>
            <a:pPr indent="0" lvl="0" marL="0" rtl="0" algn="l">
              <a:lnSpc>
                <a:spcPct val="115000"/>
              </a:lnSpc>
              <a:spcBef>
                <a:spcPts val="0"/>
              </a:spcBef>
              <a:spcAft>
                <a:spcPts val="0"/>
              </a:spcAft>
              <a:buNone/>
            </a:pPr>
            <a:r>
              <a:t/>
            </a:r>
            <a:endParaRPr sz="1400"/>
          </a:p>
          <a:p>
            <a:pPr indent="0" lvl="0" marL="457200" rtl="0" algn="l">
              <a:lnSpc>
                <a:spcPct val="115000"/>
              </a:lnSpc>
              <a:spcBef>
                <a:spcPts val="0"/>
              </a:spcBef>
              <a:spcAft>
                <a:spcPts val="0"/>
              </a:spcAft>
              <a:buNone/>
            </a:pPr>
            <a:r>
              <a:t/>
            </a:r>
            <a:endParaRPr sz="2200"/>
          </a:p>
        </p:txBody>
      </p:sp>
      <p:sp>
        <p:nvSpPr>
          <p:cNvPr id="99" name="Google Shape;99;p14"/>
          <p:cNvSpPr txBox="1"/>
          <p:nvPr>
            <p:ph idx="12" type="sldNum"/>
          </p:nvPr>
        </p:nvSpPr>
        <p:spPr>
          <a:xfrm>
            <a:off x="8523157" y="4641567"/>
            <a:ext cx="461100" cy="291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00" name="Google Shape;100;p14"/>
          <p:cNvPicPr preferRelativeResize="0"/>
          <p:nvPr/>
        </p:nvPicPr>
        <p:blipFill>
          <a:blip r:embed="rId3">
            <a:alphaModFix/>
          </a:blip>
          <a:stretch>
            <a:fillRect/>
          </a:stretch>
        </p:blipFill>
        <p:spPr>
          <a:xfrm>
            <a:off x="178100" y="326925"/>
            <a:ext cx="907225" cy="907225"/>
          </a:xfrm>
          <a:prstGeom prst="rect">
            <a:avLst/>
          </a:prstGeom>
          <a:noFill/>
          <a:ln>
            <a:noFill/>
          </a:ln>
        </p:spPr>
      </p:pic>
      <p:sp>
        <p:nvSpPr>
          <p:cNvPr id="101" name="Google Shape;101;p14"/>
          <p:cNvSpPr txBox="1"/>
          <p:nvPr/>
        </p:nvSpPr>
        <p:spPr>
          <a:xfrm>
            <a:off x="-418800" y="4764000"/>
            <a:ext cx="1956300" cy="291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lt1"/>
                </a:solidFill>
                <a:latin typeface="Cousine"/>
                <a:ea typeface="Cousine"/>
                <a:cs typeface="Cousine"/>
                <a:sym typeface="Cousine"/>
              </a:rPr>
              <a:t>Roger &amp; Haki</a:t>
            </a:r>
            <a:endParaRPr>
              <a:solidFill>
                <a:schemeClr val="lt1"/>
              </a:solidFill>
              <a:latin typeface="Cousine"/>
              <a:ea typeface="Cousine"/>
              <a:cs typeface="Cousine"/>
              <a:sym typeface="Cousin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5"/>
          <p:cNvSpPr txBox="1"/>
          <p:nvPr>
            <p:ph type="title"/>
          </p:nvPr>
        </p:nvSpPr>
        <p:spPr>
          <a:xfrm>
            <a:off x="1085330" y="573832"/>
            <a:ext cx="8229600" cy="41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u="sng"/>
              <a:t>2. Design Objectives pt.2</a:t>
            </a:r>
            <a:endParaRPr/>
          </a:p>
        </p:txBody>
      </p:sp>
      <p:sp>
        <p:nvSpPr>
          <p:cNvPr id="107" name="Google Shape;107;p15"/>
          <p:cNvSpPr txBox="1"/>
          <p:nvPr>
            <p:ph idx="1" type="body"/>
          </p:nvPr>
        </p:nvSpPr>
        <p:spPr>
          <a:xfrm>
            <a:off x="343225" y="1125000"/>
            <a:ext cx="8290800" cy="36390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lang="en" sz="1400"/>
              <a:t>configure </a:t>
            </a:r>
            <a:r>
              <a:rPr lang="en" sz="1400"/>
              <a:t>for research into optimising the charging system under different environmental conditions for recreational application</a:t>
            </a:r>
            <a:endParaRPr sz="1400"/>
          </a:p>
          <a:p>
            <a:pPr indent="-317500" lvl="0" marL="457200" rtl="0" algn="l">
              <a:lnSpc>
                <a:spcPct val="115000"/>
              </a:lnSpc>
              <a:spcBef>
                <a:spcPts val="0"/>
              </a:spcBef>
              <a:spcAft>
                <a:spcPts val="0"/>
              </a:spcAft>
              <a:buSzPts val="1400"/>
              <a:buChar char="➢"/>
            </a:pPr>
            <a:r>
              <a:rPr lang="en" sz="1400"/>
              <a:t>must include following sensors:</a:t>
            </a:r>
            <a:endParaRPr sz="1400"/>
          </a:p>
          <a:p>
            <a:pPr indent="-317500" lvl="1" marL="914400" rtl="0" algn="l">
              <a:lnSpc>
                <a:spcPct val="115000"/>
              </a:lnSpc>
              <a:spcBef>
                <a:spcPts val="0"/>
              </a:spcBef>
              <a:spcAft>
                <a:spcPts val="0"/>
              </a:spcAft>
              <a:buSzPts val="1400"/>
              <a:buChar char="○"/>
            </a:pPr>
            <a:r>
              <a:rPr lang="en" sz="1400"/>
              <a:t>Environmental – Temperature, Pressure, Humidity, Wind </a:t>
            </a:r>
            <a:endParaRPr sz="1400"/>
          </a:p>
          <a:p>
            <a:pPr indent="-317500" lvl="1" marL="914400" rtl="0" algn="l">
              <a:lnSpc>
                <a:spcPct val="115000"/>
              </a:lnSpc>
              <a:spcBef>
                <a:spcPts val="0"/>
              </a:spcBef>
              <a:spcAft>
                <a:spcPts val="0"/>
              </a:spcAft>
              <a:buSzPts val="1400"/>
              <a:buChar char="○"/>
            </a:pPr>
            <a:r>
              <a:rPr lang="en" sz="1400"/>
              <a:t>Voltage and Current – Charge controller input voltage, Charge controller input current, Charge controller output current, Battery voltage, Inverter input current, Design Specific Electronics currents. </a:t>
            </a:r>
            <a:endParaRPr sz="1400"/>
          </a:p>
          <a:p>
            <a:pPr indent="-317500" lvl="1" marL="914400" rtl="0" algn="l">
              <a:lnSpc>
                <a:spcPct val="115000"/>
              </a:lnSpc>
              <a:spcBef>
                <a:spcPts val="0"/>
              </a:spcBef>
              <a:spcAft>
                <a:spcPts val="0"/>
              </a:spcAft>
              <a:buSzPts val="1400"/>
              <a:buChar char="○"/>
            </a:pPr>
            <a:r>
              <a:rPr lang="en" sz="1400"/>
              <a:t>Battery temperature.</a:t>
            </a:r>
            <a:endParaRPr sz="1400"/>
          </a:p>
          <a:p>
            <a:pPr indent="-317500" lvl="1" marL="914400" rtl="0" algn="l">
              <a:lnSpc>
                <a:spcPct val="115000"/>
              </a:lnSpc>
              <a:spcBef>
                <a:spcPts val="0"/>
              </a:spcBef>
              <a:spcAft>
                <a:spcPts val="0"/>
              </a:spcAft>
              <a:buSzPts val="1400"/>
              <a:buChar char="○"/>
            </a:pPr>
            <a:r>
              <a:rPr lang="en" sz="1400"/>
              <a:t>Panel orientation – relevant rotation and pitch angle</a:t>
            </a:r>
            <a:endParaRPr sz="1400"/>
          </a:p>
          <a:p>
            <a:pPr indent="-317500" lvl="1" marL="914400" rtl="0" algn="l">
              <a:lnSpc>
                <a:spcPct val="115000"/>
              </a:lnSpc>
              <a:spcBef>
                <a:spcPts val="0"/>
              </a:spcBef>
              <a:spcAft>
                <a:spcPts val="0"/>
              </a:spcAft>
              <a:buSzPts val="1400"/>
              <a:buChar char="○"/>
            </a:pPr>
            <a:r>
              <a:rPr lang="en" sz="1400"/>
              <a:t>Relative solar measurements – photoresistor, etc.</a:t>
            </a:r>
            <a:endParaRPr sz="1400"/>
          </a:p>
          <a:p>
            <a:pPr indent="-317500" lvl="1" marL="914400" rtl="0" algn="l">
              <a:lnSpc>
                <a:spcPct val="115000"/>
              </a:lnSpc>
              <a:spcBef>
                <a:spcPts val="0"/>
              </a:spcBef>
              <a:spcAft>
                <a:spcPts val="0"/>
              </a:spcAft>
              <a:buSzPts val="1400"/>
              <a:buChar char="○"/>
            </a:pPr>
            <a:r>
              <a:rPr lang="en" sz="1400"/>
              <a:t>Others as negotiated. </a:t>
            </a:r>
            <a:endParaRPr sz="1400"/>
          </a:p>
        </p:txBody>
      </p:sp>
      <p:sp>
        <p:nvSpPr>
          <p:cNvPr id="108" name="Google Shape;108;p15"/>
          <p:cNvSpPr txBox="1"/>
          <p:nvPr>
            <p:ph idx="12" type="sldNum"/>
          </p:nvPr>
        </p:nvSpPr>
        <p:spPr>
          <a:xfrm>
            <a:off x="8523157" y="4641567"/>
            <a:ext cx="461100" cy="291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09" name="Google Shape;109;p15"/>
          <p:cNvPicPr preferRelativeResize="0"/>
          <p:nvPr/>
        </p:nvPicPr>
        <p:blipFill>
          <a:blip r:embed="rId3">
            <a:alphaModFix/>
          </a:blip>
          <a:stretch>
            <a:fillRect/>
          </a:stretch>
        </p:blipFill>
        <p:spPr>
          <a:xfrm>
            <a:off x="178100" y="326925"/>
            <a:ext cx="907225" cy="907225"/>
          </a:xfrm>
          <a:prstGeom prst="rect">
            <a:avLst/>
          </a:prstGeom>
          <a:noFill/>
          <a:ln>
            <a:noFill/>
          </a:ln>
        </p:spPr>
      </p:pic>
      <p:sp>
        <p:nvSpPr>
          <p:cNvPr id="110" name="Google Shape;110;p15"/>
          <p:cNvSpPr txBox="1"/>
          <p:nvPr/>
        </p:nvSpPr>
        <p:spPr>
          <a:xfrm>
            <a:off x="-418800" y="4764000"/>
            <a:ext cx="1956300" cy="291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lt1"/>
                </a:solidFill>
                <a:latin typeface="Cousine"/>
                <a:ea typeface="Cousine"/>
                <a:cs typeface="Cousine"/>
                <a:sym typeface="Cousine"/>
              </a:rPr>
              <a:t>Roger &amp; Haki</a:t>
            </a:r>
            <a:endParaRPr>
              <a:solidFill>
                <a:schemeClr val="lt1"/>
              </a:solidFill>
              <a:latin typeface="Cousine"/>
              <a:ea typeface="Cousine"/>
              <a:cs typeface="Cousine"/>
              <a:sym typeface="Cousin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6"/>
          <p:cNvSpPr txBox="1"/>
          <p:nvPr>
            <p:ph type="title"/>
          </p:nvPr>
        </p:nvSpPr>
        <p:spPr>
          <a:xfrm>
            <a:off x="1085330" y="573832"/>
            <a:ext cx="8229600" cy="41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t>3. Design Constraints</a:t>
            </a:r>
            <a:endParaRPr b="1" u="sng"/>
          </a:p>
        </p:txBody>
      </p:sp>
      <p:sp>
        <p:nvSpPr>
          <p:cNvPr id="116" name="Google Shape;116;p16"/>
          <p:cNvSpPr txBox="1"/>
          <p:nvPr>
            <p:ph idx="1" type="body"/>
          </p:nvPr>
        </p:nvSpPr>
        <p:spPr>
          <a:xfrm>
            <a:off x="343225" y="1125000"/>
            <a:ext cx="7757700" cy="3639000"/>
          </a:xfrm>
          <a:prstGeom prst="rect">
            <a:avLst/>
          </a:prstGeom>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SzPts val="1500"/>
              <a:buChar char="➢"/>
            </a:pPr>
            <a:r>
              <a:rPr lang="en" sz="1500"/>
              <a:t>charged by 12V battery system</a:t>
            </a:r>
            <a:endParaRPr sz="1500"/>
          </a:p>
          <a:p>
            <a:pPr indent="-323850" lvl="0" marL="457200" rtl="0" algn="l">
              <a:lnSpc>
                <a:spcPct val="115000"/>
              </a:lnSpc>
              <a:spcBef>
                <a:spcPts val="0"/>
              </a:spcBef>
              <a:spcAft>
                <a:spcPts val="0"/>
              </a:spcAft>
              <a:buSzPts val="1500"/>
              <a:buChar char="➢"/>
            </a:pPr>
            <a:r>
              <a:rPr lang="en" sz="1500"/>
              <a:t>p</a:t>
            </a:r>
            <a:r>
              <a:rPr lang="en" sz="1500"/>
              <a:t>rovides standard AC 110V 60Hz output voltage</a:t>
            </a:r>
            <a:endParaRPr sz="1500"/>
          </a:p>
          <a:p>
            <a:pPr indent="-323850" lvl="1" marL="914400" rtl="0" algn="l">
              <a:lnSpc>
                <a:spcPct val="115000"/>
              </a:lnSpc>
              <a:spcBef>
                <a:spcPts val="0"/>
              </a:spcBef>
              <a:spcAft>
                <a:spcPts val="0"/>
              </a:spcAft>
              <a:buSzPts val="1500"/>
              <a:buChar char="○"/>
            </a:pPr>
            <a:r>
              <a:rPr lang="en" sz="1500"/>
              <a:t>load capability meeting or exceeding the nominal 20 amps</a:t>
            </a:r>
            <a:endParaRPr sz="1500"/>
          </a:p>
          <a:p>
            <a:pPr indent="-323850" lvl="0" marL="457200" rtl="0" algn="l">
              <a:lnSpc>
                <a:spcPct val="115000"/>
              </a:lnSpc>
              <a:spcBef>
                <a:spcPts val="0"/>
              </a:spcBef>
              <a:spcAft>
                <a:spcPts val="0"/>
              </a:spcAft>
              <a:buSzPts val="1500"/>
              <a:buChar char="➢"/>
            </a:pPr>
            <a:r>
              <a:rPr lang="en" sz="1500"/>
              <a:t>s</a:t>
            </a:r>
            <a:r>
              <a:rPr lang="en" sz="1500"/>
              <a:t>upplies rec applications that work on a 20A AC outlet</a:t>
            </a:r>
            <a:endParaRPr sz="1500"/>
          </a:p>
          <a:p>
            <a:pPr indent="-323850" lvl="0" marL="457200" rtl="0" algn="l">
              <a:lnSpc>
                <a:spcPct val="115000"/>
              </a:lnSpc>
              <a:spcBef>
                <a:spcPts val="0"/>
              </a:spcBef>
              <a:spcAft>
                <a:spcPts val="0"/>
              </a:spcAft>
              <a:buSzPts val="1500"/>
              <a:buChar char="➢"/>
            </a:pPr>
            <a:r>
              <a:rPr lang="en" sz="1500"/>
              <a:t>units should not exceed 100 lbs total</a:t>
            </a:r>
            <a:endParaRPr sz="1500"/>
          </a:p>
          <a:p>
            <a:pPr indent="-323850" lvl="0" marL="457200" rtl="0" algn="l">
              <a:lnSpc>
                <a:spcPct val="115000"/>
              </a:lnSpc>
              <a:spcBef>
                <a:spcPts val="0"/>
              </a:spcBef>
              <a:spcAft>
                <a:spcPts val="0"/>
              </a:spcAft>
              <a:buSzPts val="1500"/>
              <a:buChar char="➢"/>
            </a:pPr>
            <a:r>
              <a:rPr lang="en" sz="1500"/>
              <a:t>enclosures of the batteries and inverter should be non-conducting</a:t>
            </a:r>
            <a:endParaRPr sz="1500"/>
          </a:p>
          <a:p>
            <a:pPr indent="-323850" lvl="0" marL="457200" rtl="0" algn="l">
              <a:lnSpc>
                <a:spcPct val="115000"/>
              </a:lnSpc>
              <a:spcBef>
                <a:spcPts val="0"/>
              </a:spcBef>
              <a:spcAft>
                <a:spcPts val="0"/>
              </a:spcAft>
              <a:buSzPts val="1500"/>
              <a:buChar char="➢"/>
            </a:pPr>
            <a:r>
              <a:rPr lang="en" sz="1500"/>
              <a:t>the charging system must be fully functional without a remote device</a:t>
            </a:r>
            <a:endParaRPr sz="1500"/>
          </a:p>
          <a:p>
            <a:pPr indent="-323850" lvl="0" marL="457200" rtl="0" algn="l">
              <a:lnSpc>
                <a:spcPct val="115000"/>
              </a:lnSpc>
              <a:spcBef>
                <a:spcPts val="0"/>
              </a:spcBef>
              <a:spcAft>
                <a:spcPts val="0"/>
              </a:spcAft>
              <a:buSzPts val="1500"/>
              <a:buChar char="➢"/>
            </a:pPr>
            <a:r>
              <a:rPr lang="en" sz="1500"/>
              <a:t>all electronics must be locally powered by 12V battery system</a:t>
            </a:r>
            <a:endParaRPr sz="1500"/>
          </a:p>
          <a:p>
            <a:pPr indent="-323850" lvl="0" marL="457200" rtl="0" algn="l">
              <a:lnSpc>
                <a:spcPct val="115000"/>
              </a:lnSpc>
              <a:spcBef>
                <a:spcPts val="0"/>
              </a:spcBef>
              <a:spcAft>
                <a:spcPts val="0"/>
              </a:spcAft>
              <a:buSzPts val="1500"/>
              <a:buChar char="➢"/>
            </a:pPr>
            <a:r>
              <a:rPr lang="en" sz="1500"/>
              <a:t>system’s data transmission must be wireless</a:t>
            </a:r>
            <a:endParaRPr sz="1500"/>
          </a:p>
          <a:p>
            <a:pPr indent="0" lvl="0" marL="0" rtl="0" algn="l">
              <a:lnSpc>
                <a:spcPct val="115000"/>
              </a:lnSpc>
              <a:spcBef>
                <a:spcPts val="0"/>
              </a:spcBef>
              <a:spcAft>
                <a:spcPts val="0"/>
              </a:spcAft>
              <a:buClr>
                <a:schemeClr val="dk1"/>
              </a:buClr>
              <a:buSzPts val="1100"/>
              <a:buFont typeface="Arial"/>
              <a:buNone/>
            </a:pPr>
            <a:r>
              <a:t/>
            </a:r>
            <a:endParaRPr sz="1400"/>
          </a:p>
          <a:p>
            <a:pPr indent="0" lvl="0" marL="0" rtl="0" algn="l">
              <a:spcBef>
                <a:spcPts val="600"/>
              </a:spcBef>
              <a:spcAft>
                <a:spcPts val="0"/>
              </a:spcAft>
              <a:buNone/>
            </a:pPr>
            <a:r>
              <a:t/>
            </a:r>
            <a:endParaRPr sz="1400"/>
          </a:p>
        </p:txBody>
      </p:sp>
      <p:sp>
        <p:nvSpPr>
          <p:cNvPr id="117" name="Google Shape;117;p16"/>
          <p:cNvSpPr txBox="1"/>
          <p:nvPr>
            <p:ph idx="12" type="sldNum"/>
          </p:nvPr>
        </p:nvSpPr>
        <p:spPr>
          <a:xfrm>
            <a:off x="8523157" y="4641567"/>
            <a:ext cx="461100" cy="291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18" name="Google Shape;118;p16"/>
          <p:cNvPicPr preferRelativeResize="0"/>
          <p:nvPr/>
        </p:nvPicPr>
        <p:blipFill>
          <a:blip r:embed="rId3">
            <a:alphaModFix/>
          </a:blip>
          <a:stretch>
            <a:fillRect/>
          </a:stretch>
        </p:blipFill>
        <p:spPr>
          <a:xfrm>
            <a:off x="178100" y="326925"/>
            <a:ext cx="907225" cy="907225"/>
          </a:xfrm>
          <a:prstGeom prst="rect">
            <a:avLst/>
          </a:prstGeom>
          <a:noFill/>
          <a:ln>
            <a:noFill/>
          </a:ln>
        </p:spPr>
      </p:pic>
      <p:sp>
        <p:nvSpPr>
          <p:cNvPr id="119" name="Google Shape;119;p16"/>
          <p:cNvSpPr txBox="1"/>
          <p:nvPr/>
        </p:nvSpPr>
        <p:spPr>
          <a:xfrm>
            <a:off x="-418800" y="4764000"/>
            <a:ext cx="1956300" cy="291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lt1"/>
                </a:solidFill>
                <a:latin typeface="Cousine"/>
                <a:ea typeface="Cousine"/>
                <a:cs typeface="Cousine"/>
                <a:sym typeface="Cousine"/>
              </a:rPr>
              <a:t>Roger &amp; Haki</a:t>
            </a:r>
            <a:endParaRPr>
              <a:solidFill>
                <a:schemeClr val="lt1"/>
              </a:solidFill>
              <a:latin typeface="Cousine"/>
              <a:ea typeface="Cousine"/>
              <a:cs typeface="Cousine"/>
              <a:sym typeface="Cousin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7"/>
          <p:cNvSpPr txBox="1"/>
          <p:nvPr>
            <p:ph type="title"/>
          </p:nvPr>
        </p:nvSpPr>
        <p:spPr>
          <a:xfrm>
            <a:off x="1085330" y="573832"/>
            <a:ext cx="8229600" cy="41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t>4. Design Metrics</a:t>
            </a:r>
            <a:endParaRPr b="1" u="sng"/>
          </a:p>
        </p:txBody>
      </p:sp>
      <p:sp>
        <p:nvSpPr>
          <p:cNvPr id="125" name="Google Shape;125;p17"/>
          <p:cNvSpPr txBox="1"/>
          <p:nvPr>
            <p:ph idx="1" type="body"/>
          </p:nvPr>
        </p:nvSpPr>
        <p:spPr>
          <a:xfrm>
            <a:off x="343225" y="1125000"/>
            <a:ext cx="8290800" cy="36390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lang="en" sz="1400"/>
              <a:t>Weight: &lt; 100lbs (for each unit)</a:t>
            </a:r>
            <a:endParaRPr sz="1400"/>
          </a:p>
          <a:p>
            <a:pPr indent="-317500" lvl="1" marL="914400" rtl="0" algn="l">
              <a:lnSpc>
                <a:spcPct val="115000"/>
              </a:lnSpc>
              <a:spcBef>
                <a:spcPts val="0"/>
              </a:spcBef>
              <a:spcAft>
                <a:spcPts val="0"/>
              </a:spcAft>
              <a:buSzPts val="1400"/>
              <a:buChar char="○"/>
            </a:pPr>
            <a:r>
              <a:rPr lang="en" sz="1400"/>
              <a:t>Solar Panels: ~12 lbs each</a:t>
            </a:r>
            <a:endParaRPr sz="1400"/>
          </a:p>
          <a:p>
            <a:pPr indent="-317500" lvl="1" marL="914400" rtl="0" algn="l">
              <a:lnSpc>
                <a:spcPct val="115000"/>
              </a:lnSpc>
              <a:spcBef>
                <a:spcPts val="0"/>
              </a:spcBef>
              <a:spcAft>
                <a:spcPts val="0"/>
              </a:spcAft>
              <a:buSzPts val="1400"/>
              <a:buChar char="○"/>
            </a:pPr>
            <a:r>
              <a:rPr lang="en" sz="1400"/>
              <a:t>Battery: ~27 lbs</a:t>
            </a:r>
            <a:endParaRPr sz="1400"/>
          </a:p>
          <a:p>
            <a:pPr indent="-317500" lvl="1" marL="914400" rtl="0" algn="l">
              <a:lnSpc>
                <a:spcPct val="115000"/>
              </a:lnSpc>
              <a:spcBef>
                <a:spcPts val="0"/>
              </a:spcBef>
              <a:spcAft>
                <a:spcPts val="0"/>
              </a:spcAft>
              <a:buSzPts val="1400"/>
              <a:buChar char="○"/>
            </a:pPr>
            <a:r>
              <a:rPr lang="en" sz="1400"/>
              <a:t>Charged Controller: ~4 lbs</a:t>
            </a:r>
            <a:endParaRPr sz="1400"/>
          </a:p>
          <a:p>
            <a:pPr indent="-317500" lvl="1" marL="914400" rtl="0" algn="l">
              <a:lnSpc>
                <a:spcPct val="115000"/>
              </a:lnSpc>
              <a:spcBef>
                <a:spcPts val="0"/>
              </a:spcBef>
              <a:spcAft>
                <a:spcPts val="0"/>
              </a:spcAft>
              <a:buSzPts val="1400"/>
              <a:buChar char="○"/>
            </a:pPr>
            <a:r>
              <a:rPr lang="en" sz="1400"/>
              <a:t>Inverter: ~55 lbs</a:t>
            </a:r>
            <a:endParaRPr sz="1400"/>
          </a:p>
          <a:p>
            <a:pPr indent="-317500" lvl="0" marL="457200" rtl="0" algn="l">
              <a:lnSpc>
                <a:spcPct val="115000"/>
              </a:lnSpc>
              <a:spcBef>
                <a:spcPts val="0"/>
              </a:spcBef>
              <a:spcAft>
                <a:spcPts val="0"/>
              </a:spcAft>
              <a:buSzPts val="1400"/>
              <a:buChar char="➢"/>
            </a:pPr>
            <a:r>
              <a:rPr lang="en" sz="1400"/>
              <a:t>M</a:t>
            </a:r>
            <a:r>
              <a:rPr lang="en" sz="1400"/>
              <a:t>inimise size</a:t>
            </a:r>
            <a:endParaRPr sz="1400"/>
          </a:p>
          <a:p>
            <a:pPr indent="-317500" lvl="1" marL="914400" rtl="0" algn="l">
              <a:lnSpc>
                <a:spcPct val="115000"/>
              </a:lnSpc>
              <a:spcBef>
                <a:spcPts val="0"/>
              </a:spcBef>
              <a:spcAft>
                <a:spcPts val="0"/>
              </a:spcAft>
              <a:buSzPts val="1400"/>
              <a:buChar char="○"/>
            </a:pPr>
            <a:r>
              <a:rPr lang="en" sz="1400"/>
              <a:t>Solar panels: ~40 x 20 in</a:t>
            </a:r>
            <a:endParaRPr sz="1400"/>
          </a:p>
          <a:p>
            <a:pPr indent="-317500" lvl="1" marL="914400" rtl="0" algn="l">
              <a:lnSpc>
                <a:spcPct val="115000"/>
              </a:lnSpc>
              <a:spcBef>
                <a:spcPts val="0"/>
              </a:spcBef>
              <a:spcAft>
                <a:spcPts val="0"/>
              </a:spcAft>
              <a:buSzPts val="1400"/>
              <a:buChar char="○"/>
            </a:pPr>
            <a:r>
              <a:rPr lang="en" sz="1400"/>
              <a:t>Battery: ~13 x 7 in</a:t>
            </a:r>
            <a:endParaRPr sz="1400"/>
          </a:p>
          <a:p>
            <a:pPr indent="-317500" lvl="1" marL="914400" rtl="0" algn="l">
              <a:lnSpc>
                <a:spcPct val="115000"/>
              </a:lnSpc>
              <a:spcBef>
                <a:spcPts val="0"/>
              </a:spcBef>
              <a:spcAft>
                <a:spcPts val="0"/>
              </a:spcAft>
              <a:buSzPts val="1400"/>
              <a:buChar char="○"/>
            </a:pPr>
            <a:r>
              <a:rPr lang="en" sz="1400"/>
              <a:t>Charged Controller: ~9 x 7 in</a:t>
            </a:r>
            <a:endParaRPr sz="1400"/>
          </a:p>
          <a:p>
            <a:pPr indent="-317500" lvl="1" marL="914400" rtl="0" algn="l">
              <a:lnSpc>
                <a:spcPct val="115000"/>
              </a:lnSpc>
              <a:spcBef>
                <a:spcPts val="0"/>
              </a:spcBef>
              <a:spcAft>
                <a:spcPts val="0"/>
              </a:spcAft>
              <a:buSzPts val="1400"/>
              <a:buChar char="○"/>
            </a:pPr>
            <a:r>
              <a:rPr lang="en" sz="1400"/>
              <a:t>Inverter: ~19 x 8 in</a:t>
            </a:r>
            <a:endParaRPr sz="1400"/>
          </a:p>
          <a:p>
            <a:pPr indent="-317500" lvl="0" marL="457200" rtl="0" algn="l">
              <a:lnSpc>
                <a:spcPct val="115000"/>
              </a:lnSpc>
              <a:spcBef>
                <a:spcPts val="0"/>
              </a:spcBef>
              <a:spcAft>
                <a:spcPts val="0"/>
              </a:spcAft>
              <a:buSzPts val="1400"/>
              <a:buChar char="➢"/>
            </a:pPr>
            <a:r>
              <a:rPr lang="en" sz="1400"/>
              <a:t>Minimise co</a:t>
            </a:r>
            <a:r>
              <a:rPr lang="en" sz="1400"/>
              <a:t>st</a:t>
            </a:r>
            <a:endParaRPr sz="1400"/>
          </a:p>
          <a:p>
            <a:pPr indent="-317500" lvl="1" marL="914400" rtl="0" algn="l">
              <a:lnSpc>
                <a:spcPct val="115000"/>
              </a:lnSpc>
              <a:spcBef>
                <a:spcPts val="0"/>
              </a:spcBef>
              <a:spcAft>
                <a:spcPts val="0"/>
              </a:spcAft>
              <a:buSzPts val="1400"/>
              <a:buChar char="○"/>
            </a:pPr>
            <a:r>
              <a:rPr lang="en" sz="1400"/>
              <a:t>Solar Kit: ~$2,000</a:t>
            </a:r>
            <a:r>
              <a:rPr lang="en" sz="1400"/>
              <a:t> </a:t>
            </a:r>
            <a:endParaRPr sz="1400"/>
          </a:p>
          <a:p>
            <a:pPr indent="-317500" lvl="0" marL="457200" rtl="0" algn="l">
              <a:lnSpc>
                <a:spcPct val="115000"/>
              </a:lnSpc>
              <a:spcBef>
                <a:spcPts val="0"/>
              </a:spcBef>
              <a:spcAft>
                <a:spcPts val="0"/>
              </a:spcAft>
              <a:buSzPts val="1400"/>
              <a:buChar char="➢"/>
            </a:pPr>
            <a:r>
              <a:rPr lang="en" sz="1400"/>
              <a:t>Maximise portability </a:t>
            </a:r>
            <a:endParaRPr sz="1400"/>
          </a:p>
        </p:txBody>
      </p:sp>
      <p:sp>
        <p:nvSpPr>
          <p:cNvPr id="126" name="Google Shape;126;p17"/>
          <p:cNvSpPr txBox="1"/>
          <p:nvPr>
            <p:ph idx="12" type="sldNum"/>
          </p:nvPr>
        </p:nvSpPr>
        <p:spPr>
          <a:xfrm>
            <a:off x="8523157" y="4641567"/>
            <a:ext cx="461100" cy="291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27" name="Google Shape;127;p17"/>
          <p:cNvPicPr preferRelativeResize="0"/>
          <p:nvPr/>
        </p:nvPicPr>
        <p:blipFill>
          <a:blip r:embed="rId3">
            <a:alphaModFix/>
          </a:blip>
          <a:stretch>
            <a:fillRect/>
          </a:stretch>
        </p:blipFill>
        <p:spPr>
          <a:xfrm>
            <a:off x="178100" y="326925"/>
            <a:ext cx="907225" cy="907225"/>
          </a:xfrm>
          <a:prstGeom prst="rect">
            <a:avLst/>
          </a:prstGeom>
          <a:noFill/>
          <a:ln>
            <a:noFill/>
          </a:ln>
        </p:spPr>
      </p:pic>
      <p:pic>
        <p:nvPicPr>
          <p:cNvPr id="128" name="Google Shape;128;p17"/>
          <p:cNvPicPr preferRelativeResize="0"/>
          <p:nvPr/>
        </p:nvPicPr>
        <p:blipFill>
          <a:blip r:embed="rId4">
            <a:alphaModFix/>
          </a:blip>
          <a:stretch>
            <a:fillRect/>
          </a:stretch>
        </p:blipFill>
        <p:spPr>
          <a:xfrm>
            <a:off x="5196663" y="1282223"/>
            <a:ext cx="3197387" cy="2969000"/>
          </a:xfrm>
          <a:prstGeom prst="rect">
            <a:avLst/>
          </a:prstGeom>
          <a:noFill/>
          <a:ln>
            <a:noFill/>
          </a:ln>
        </p:spPr>
      </p:pic>
      <p:sp>
        <p:nvSpPr>
          <p:cNvPr id="129" name="Google Shape;129;p17"/>
          <p:cNvSpPr txBox="1"/>
          <p:nvPr/>
        </p:nvSpPr>
        <p:spPr>
          <a:xfrm>
            <a:off x="-418800" y="4764000"/>
            <a:ext cx="1956300" cy="291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lt1"/>
                </a:solidFill>
                <a:latin typeface="Cousine"/>
                <a:ea typeface="Cousine"/>
                <a:cs typeface="Cousine"/>
                <a:sym typeface="Cousine"/>
              </a:rPr>
              <a:t>Roger &amp; Haki</a:t>
            </a:r>
            <a:endParaRPr>
              <a:solidFill>
                <a:schemeClr val="lt1"/>
              </a:solidFill>
              <a:latin typeface="Cousine"/>
              <a:ea typeface="Cousine"/>
              <a:cs typeface="Cousine"/>
              <a:sym typeface="Cousine"/>
            </a:endParaRPr>
          </a:p>
        </p:txBody>
      </p:sp>
      <p:sp>
        <p:nvSpPr>
          <p:cNvPr id="130" name="Google Shape;130;p17"/>
          <p:cNvSpPr txBox="1"/>
          <p:nvPr/>
        </p:nvSpPr>
        <p:spPr>
          <a:xfrm>
            <a:off x="5594125" y="4300775"/>
            <a:ext cx="2560800" cy="34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Cousine"/>
                <a:ea typeface="Cousine"/>
                <a:cs typeface="Cousine"/>
                <a:sym typeface="Cousine"/>
              </a:rPr>
              <a:t>Fig. 2. ExpertPower 2.5KWH 400W Solar Kit</a:t>
            </a:r>
            <a:endParaRPr>
              <a:solidFill>
                <a:schemeClr val="lt1"/>
              </a:solidFill>
              <a:latin typeface="Cousine"/>
              <a:ea typeface="Cousine"/>
              <a:cs typeface="Cousine"/>
              <a:sym typeface="Cousin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8"/>
          <p:cNvSpPr txBox="1"/>
          <p:nvPr>
            <p:ph idx="1" type="body"/>
          </p:nvPr>
        </p:nvSpPr>
        <p:spPr>
          <a:xfrm>
            <a:off x="343225" y="1125000"/>
            <a:ext cx="5415600" cy="3639000"/>
          </a:xfrm>
          <a:prstGeom prst="rect">
            <a:avLst/>
          </a:prstGeom>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SzPts val="1500"/>
              <a:buChar char="➢"/>
            </a:pPr>
            <a:r>
              <a:rPr lang="en" sz="1500"/>
              <a:t>DC/AC Conversion </a:t>
            </a:r>
            <a:endParaRPr sz="1500"/>
          </a:p>
          <a:p>
            <a:pPr indent="-323850" lvl="1" marL="914400" rtl="0" algn="l">
              <a:lnSpc>
                <a:spcPct val="115000"/>
              </a:lnSpc>
              <a:spcBef>
                <a:spcPts val="0"/>
              </a:spcBef>
              <a:spcAft>
                <a:spcPts val="0"/>
              </a:spcAft>
              <a:buSzPts val="1500"/>
              <a:buChar char="○"/>
            </a:pPr>
            <a:r>
              <a:rPr lang="en" sz="1500"/>
              <a:t>Charged controller and inverter circuit </a:t>
            </a:r>
            <a:endParaRPr sz="1500"/>
          </a:p>
          <a:p>
            <a:pPr indent="-323850" lvl="1" marL="914400" rtl="0" algn="l">
              <a:lnSpc>
                <a:spcPct val="115000"/>
              </a:lnSpc>
              <a:spcBef>
                <a:spcPts val="0"/>
              </a:spcBef>
              <a:spcAft>
                <a:spcPts val="0"/>
              </a:spcAft>
              <a:buSzPts val="1500"/>
              <a:buChar char="○"/>
            </a:pPr>
            <a:r>
              <a:rPr lang="en" sz="1500"/>
              <a:t>Using a pure sine wave DC/AC inverter </a:t>
            </a:r>
            <a:endParaRPr sz="1500"/>
          </a:p>
          <a:p>
            <a:pPr indent="-323850" lvl="0" marL="457200" rtl="0" algn="l">
              <a:lnSpc>
                <a:spcPct val="115000"/>
              </a:lnSpc>
              <a:spcBef>
                <a:spcPts val="0"/>
              </a:spcBef>
              <a:spcAft>
                <a:spcPts val="0"/>
              </a:spcAft>
              <a:buSzPts val="1500"/>
              <a:buChar char="➢"/>
            </a:pPr>
            <a:r>
              <a:rPr lang="en" sz="1500"/>
              <a:t>Solar Panel Standards</a:t>
            </a:r>
            <a:endParaRPr sz="1500"/>
          </a:p>
          <a:p>
            <a:pPr indent="-323850" lvl="1" marL="914400" rtl="0" algn="l">
              <a:lnSpc>
                <a:spcPct val="115000"/>
              </a:lnSpc>
              <a:spcBef>
                <a:spcPts val="0"/>
              </a:spcBef>
              <a:spcAft>
                <a:spcPts val="0"/>
              </a:spcAft>
              <a:buSzPts val="1500"/>
              <a:buChar char="○"/>
            </a:pPr>
            <a:r>
              <a:rPr lang="en" sz="1500"/>
              <a:t>International Electrotechnical Commission (IEC)</a:t>
            </a:r>
            <a:endParaRPr sz="1500"/>
          </a:p>
          <a:p>
            <a:pPr indent="-323850" lvl="0" marL="457200" rtl="0" algn="l">
              <a:lnSpc>
                <a:spcPct val="115000"/>
              </a:lnSpc>
              <a:spcBef>
                <a:spcPts val="0"/>
              </a:spcBef>
              <a:spcAft>
                <a:spcPts val="0"/>
              </a:spcAft>
              <a:buSzPts val="1500"/>
              <a:buChar char="➢"/>
            </a:pPr>
            <a:r>
              <a:rPr lang="en" sz="1500"/>
              <a:t>Battery Standards</a:t>
            </a:r>
            <a:endParaRPr sz="1500"/>
          </a:p>
          <a:p>
            <a:pPr indent="-323850" lvl="1" marL="914400" rtl="0" algn="l">
              <a:lnSpc>
                <a:spcPct val="115000"/>
              </a:lnSpc>
              <a:spcBef>
                <a:spcPts val="0"/>
              </a:spcBef>
              <a:spcAft>
                <a:spcPts val="0"/>
              </a:spcAft>
              <a:buSzPts val="1500"/>
              <a:buChar char="○"/>
            </a:pPr>
            <a:r>
              <a:rPr lang="en" sz="1500"/>
              <a:t>Battery Council International (BCI) number </a:t>
            </a:r>
            <a:endParaRPr sz="1500"/>
          </a:p>
          <a:p>
            <a:pPr indent="-323850" lvl="1" marL="914400" rtl="0" algn="l">
              <a:lnSpc>
                <a:spcPct val="115000"/>
              </a:lnSpc>
              <a:spcBef>
                <a:spcPts val="0"/>
              </a:spcBef>
              <a:spcAft>
                <a:spcPts val="0"/>
              </a:spcAft>
              <a:buSzPts val="1500"/>
              <a:buChar char="○"/>
            </a:pPr>
            <a:r>
              <a:rPr lang="en" sz="1500" u="sng">
                <a:hlinkClick r:id="rId3"/>
              </a:rPr>
              <a:t>http://www.exidebatteries.com/bci.cfm</a:t>
            </a:r>
            <a:endParaRPr sz="1500"/>
          </a:p>
          <a:p>
            <a:pPr indent="-323850" lvl="1" marL="914400" rtl="0" algn="l">
              <a:lnSpc>
                <a:spcPct val="115000"/>
              </a:lnSpc>
              <a:spcBef>
                <a:spcPts val="0"/>
              </a:spcBef>
              <a:spcAft>
                <a:spcPts val="0"/>
              </a:spcAft>
              <a:buSzPts val="1500"/>
              <a:buChar char="○"/>
            </a:pPr>
            <a:r>
              <a:rPr lang="en" sz="1500"/>
              <a:t>Consider storage standards</a:t>
            </a:r>
            <a:endParaRPr sz="1500"/>
          </a:p>
          <a:p>
            <a:pPr indent="-323850" lvl="1" marL="914400" rtl="0" algn="l">
              <a:lnSpc>
                <a:spcPct val="115000"/>
              </a:lnSpc>
              <a:spcBef>
                <a:spcPts val="0"/>
              </a:spcBef>
              <a:spcAft>
                <a:spcPts val="0"/>
              </a:spcAft>
              <a:buSzPts val="1500"/>
              <a:buChar char="○"/>
            </a:pPr>
            <a:r>
              <a:rPr lang="en" sz="1500"/>
              <a:t>Warranty</a:t>
            </a:r>
            <a:endParaRPr sz="1500"/>
          </a:p>
        </p:txBody>
      </p:sp>
      <p:sp>
        <p:nvSpPr>
          <p:cNvPr id="136" name="Google Shape;136;p18"/>
          <p:cNvSpPr txBox="1"/>
          <p:nvPr>
            <p:ph idx="12" type="sldNum"/>
          </p:nvPr>
        </p:nvSpPr>
        <p:spPr>
          <a:xfrm>
            <a:off x="8523157" y="4641567"/>
            <a:ext cx="461100" cy="291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37" name="Google Shape;137;p18"/>
          <p:cNvPicPr preferRelativeResize="0"/>
          <p:nvPr/>
        </p:nvPicPr>
        <p:blipFill>
          <a:blip r:embed="rId4">
            <a:alphaModFix/>
          </a:blip>
          <a:stretch>
            <a:fillRect/>
          </a:stretch>
        </p:blipFill>
        <p:spPr>
          <a:xfrm>
            <a:off x="5911225" y="1059625"/>
            <a:ext cx="2949543" cy="1769726"/>
          </a:xfrm>
          <a:prstGeom prst="rect">
            <a:avLst/>
          </a:prstGeom>
          <a:noFill/>
          <a:ln>
            <a:noFill/>
          </a:ln>
        </p:spPr>
      </p:pic>
      <p:sp>
        <p:nvSpPr>
          <p:cNvPr id="138" name="Google Shape;138;p18"/>
          <p:cNvSpPr txBox="1"/>
          <p:nvPr>
            <p:ph type="title"/>
          </p:nvPr>
        </p:nvSpPr>
        <p:spPr>
          <a:xfrm>
            <a:off x="1085325" y="573825"/>
            <a:ext cx="7775400" cy="41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t>5. </a:t>
            </a:r>
            <a:r>
              <a:rPr b="1" lang="en" u="sng"/>
              <a:t>Relevant</a:t>
            </a:r>
            <a:r>
              <a:rPr b="1" lang="en" u="sng"/>
              <a:t> Codes and Standards</a:t>
            </a:r>
            <a:endParaRPr b="1" u="sng"/>
          </a:p>
        </p:txBody>
      </p:sp>
      <p:pic>
        <p:nvPicPr>
          <p:cNvPr id="139" name="Google Shape;139;p18"/>
          <p:cNvPicPr preferRelativeResize="0"/>
          <p:nvPr/>
        </p:nvPicPr>
        <p:blipFill>
          <a:blip r:embed="rId5">
            <a:alphaModFix/>
          </a:blip>
          <a:stretch>
            <a:fillRect/>
          </a:stretch>
        </p:blipFill>
        <p:spPr>
          <a:xfrm>
            <a:off x="178100" y="326925"/>
            <a:ext cx="907225" cy="907225"/>
          </a:xfrm>
          <a:prstGeom prst="rect">
            <a:avLst/>
          </a:prstGeom>
          <a:noFill/>
          <a:ln>
            <a:noFill/>
          </a:ln>
        </p:spPr>
      </p:pic>
      <p:pic>
        <p:nvPicPr>
          <p:cNvPr id="140" name="Google Shape;140;p18"/>
          <p:cNvPicPr preferRelativeResize="0"/>
          <p:nvPr/>
        </p:nvPicPr>
        <p:blipFill>
          <a:blip r:embed="rId6">
            <a:alphaModFix/>
          </a:blip>
          <a:stretch>
            <a:fillRect/>
          </a:stretch>
        </p:blipFill>
        <p:spPr>
          <a:xfrm>
            <a:off x="5911225" y="2888175"/>
            <a:ext cx="2949550" cy="1694564"/>
          </a:xfrm>
          <a:prstGeom prst="rect">
            <a:avLst/>
          </a:prstGeom>
          <a:noFill/>
          <a:ln>
            <a:noFill/>
          </a:ln>
        </p:spPr>
      </p:pic>
      <p:sp>
        <p:nvSpPr>
          <p:cNvPr id="141" name="Google Shape;141;p18"/>
          <p:cNvSpPr txBox="1"/>
          <p:nvPr/>
        </p:nvSpPr>
        <p:spPr>
          <a:xfrm>
            <a:off x="-418800" y="4764000"/>
            <a:ext cx="1956300" cy="291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lt1"/>
                </a:solidFill>
                <a:latin typeface="Cousine"/>
                <a:ea typeface="Cousine"/>
                <a:cs typeface="Cousine"/>
                <a:sym typeface="Cousine"/>
              </a:rPr>
              <a:t>Roger &amp; Haki</a:t>
            </a:r>
            <a:endParaRPr>
              <a:solidFill>
                <a:schemeClr val="lt1"/>
              </a:solidFill>
              <a:latin typeface="Cousine"/>
              <a:ea typeface="Cousine"/>
              <a:cs typeface="Cousine"/>
              <a:sym typeface="Cousin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9"/>
          <p:cNvSpPr txBox="1"/>
          <p:nvPr>
            <p:ph idx="1" type="body"/>
          </p:nvPr>
        </p:nvSpPr>
        <p:spPr>
          <a:xfrm>
            <a:off x="343225" y="1125000"/>
            <a:ext cx="7428300" cy="36390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SzPts val="1600"/>
              <a:buChar char="➢"/>
            </a:pPr>
            <a:r>
              <a:rPr lang="en" sz="1600"/>
              <a:t>Soldering</a:t>
            </a:r>
            <a:endParaRPr sz="1600"/>
          </a:p>
          <a:p>
            <a:pPr indent="-330200" lvl="0" marL="457200" rtl="0" algn="l">
              <a:lnSpc>
                <a:spcPct val="115000"/>
              </a:lnSpc>
              <a:spcBef>
                <a:spcPts val="0"/>
              </a:spcBef>
              <a:spcAft>
                <a:spcPts val="0"/>
              </a:spcAft>
              <a:buSzPts val="1600"/>
              <a:buChar char="➢"/>
            </a:pPr>
            <a:r>
              <a:rPr lang="en" sz="1600"/>
              <a:t>DC-to-DC step-down conversion (circuit design)</a:t>
            </a:r>
            <a:endParaRPr sz="1600"/>
          </a:p>
          <a:p>
            <a:pPr indent="-330200" lvl="0" marL="457200" rtl="0" algn="l">
              <a:lnSpc>
                <a:spcPct val="115000"/>
              </a:lnSpc>
              <a:spcBef>
                <a:spcPts val="0"/>
              </a:spcBef>
              <a:spcAft>
                <a:spcPts val="0"/>
              </a:spcAft>
              <a:buSzPts val="1600"/>
              <a:buChar char="➢"/>
            </a:pPr>
            <a:r>
              <a:rPr lang="en" sz="1600"/>
              <a:t>Power distribution</a:t>
            </a:r>
            <a:endParaRPr sz="1600"/>
          </a:p>
          <a:p>
            <a:pPr indent="-330200" lvl="1" marL="914400" rtl="0" algn="l">
              <a:lnSpc>
                <a:spcPct val="115000"/>
              </a:lnSpc>
              <a:spcBef>
                <a:spcPts val="0"/>
              </a:spcBef>
              <a:spcAft>
                <a:spcPts val="0"/>
              </a:spcAft>
              <a:buSzPts val="1600"/>
              <a:buChar char="○"/>
            </a:pPr>
            <a:r>
              <a:rPr lang="en" sz="1600"/>
              <a:t>Low power design for sensing and transmission circuits </a:t>
            </a:r>
            <a:endParaRPr sz="1600"/>
          </a:p>
          <a:p>
            <a:pPr indent="-330200" lvl="0" marL="457200" rtl="0" algn="l">
              <a:lnSpc>
                <a:spcPct val="115000"/>
              </a:lnSpc>
              <a:spcBef>
                <a:spcPts val="0"/>
              </a:spcBef>
              <a:spcAft>
                <a:spcPts val="0"/>
              </a:spcAft>
              <a:buSzPts val="1600"/>
              <a:buChar char="➢"/>
            </a:pPr>
            <a:r>
              <a:rPr lang="en" sz="1600"/>
              <a:t>Writing skills for project proposals, users’ manual, etc. </a:t>
            </a:r>
            <a:endParaRPr sz="1600"/>
          </a:p>
          <a:p>
            <a:pPr indent="-330200" lvl="0" marL="457200" rtl="0" algn="l">
              <a:lnSpc>
                <a:spcPct val="115000"/>
              </a:lnSpc>
              <a:spcBef>
                <a:spcPts val="0"/>
              </a:spcBef>
              <a:spcAft>
                <a:spcPts val="0"/>
              </a:spcAft>
              <a:buSzPts val="1600"/>
              <a:buChar char="➢"/>
            </a:pPr>
            <a:r>
              <a:rPr lang="en" sz="1600"/>
              <a:t>Group work from various lab classes</a:t>
            </a:r>
            <a:endParaRPr sz="1600"/>
          </a:p>
          <a:p>
            <a:pPr indent="-330200" lvl="0" marL="457200" rtl="0" algn="l">
              <a:lnSpc>
                <a:spcPct val="115000"/>
              </a:lnSpc>
              <a:spcBef>
                <a:spcPts val="0"/>
              </a:spcBef>
              <a:spcAft>
                <a:spcPts val="0"/>
              </a:spcAft>
              <a:buSzPts val="1600"/>
              <a:buChar char="➢"/>
            </a:pPr>
            <a:r>
              <a:rPr lang="en" sz="1600"/>
              <a:t>GUI creation </a:t>
            </a:r>
            <a:endParaRPr sz="1600"/>
          </a:p>
          <a:p>
            <a:pPr indent="-330200" lvl="0" marL="457200" rtl="0" algn="l">
              <a:lnSpc>
                <a:spcPct val="115000"/>
              </a:lnSpc>
              <a:spcBef>
                <a:spcPts val="0"/>
              </a:spcBef>
              <a:spcAft>
                <a:spcPts val="0"/>
              </a:spcAft>
              <a:buSzPts val="1600"/>
              <a:buChar char="➢"/>
            </a:pPr>
            <a:r>
              <a:rPr lang="en" sz="1600"/>
              <a:t>Microcontroller programming</a:t>
            </a:r>
            <a:endParaRPr sz="1900"/>
          </a:p>
        </p:txBody>
      </p:sp>
      <p:sp>
        <p:nvSpPr>
          <p:cNvPr id="147" name="Google Shape;147;p19"/>
          <p:cNvSpPr txBox="1"/>
          <p:nvPr>
            <p:ph idx="12" type="sldNum"/>
          </p:nvPr>
        </p:nvSpPr>
        <p:spPr>
          <a:xfrm>
            <a:off x="8523157" y="4641567"/>
            <a:ext cx="461100" cy="291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48" name="Google Shape;148;p19"/>
          <p:cNvSpPr txBox="1"/>
          <p:nvPr>
            <p:ph type="title"/>
          </p:nvPr>
        </p:nvSpPr>
        <p:spPr>
          <a:xfrm>
            <a:off x="1085325" y="573825"/>
            <a:ext cx="7775400" cy="41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t>6</a:t>
            </a:r>
            <a:r>
              <a:rPr b="1" lang="en" u="sng"/>
              <a:t>. Concepts applied from other classes</a:t>
            </a:r>
            <a:endParaRPr b="1" u="sng"/>
          </a:p>
        </p:txBody>
      </p:sp>
      <p:pic>
        <p:nvPicPr>
          <p:cNvPr id="149" name="Google Shape;149;p19"/>
          <p:cNvPicPr preferRelativeResize="0"/>
          <p:nvPr/>
        </p:nvPicPr>
        <p:blipFill>
          <a:blip r:embed="rId3">
            <a:alphaModFix/>
          </a:blip>
          <a:stretch>
            <a:fillRect/>
          </a:stretch>
        </p:blipFill>
        <p:spPr>
          <a:xfrm>
            <a:off x="178100" y="326925"/>
            <a:ext cx="907225" cy="907225"/>
          </a:xfrm>
          <a:prstGeom prst="rect">
            <a:avLst/>
          </a:prstGeom>
          <a:noFill/>
          <a:ln>
            <a:noFill/>
          </a:ln>
        </p:spPr>
      </p:pic>
      <p:sp>
        <p:nvSpPr>
          <p:cNvPr id="150" name="Google Shape;150;p19"/>
          <p:cNvSpPr txBox="1"/>
          <p:nvPr/>
        </p:nvSpPr>
        <p:spPr>
          <a:xfrm>
            <a:off x="-561525" y="4698375"/>
            <a:ext cx="30000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solidFill>
                  <a:schemeClr val="lt1"/>
                </a:solidFill>
                <a:latin typeface="Cousine"/>
                <a:ea typeface="Cousine"/>
                <a:cs typeface="Cousine"/>
                <a:sym typeface="Cousine"/>
              </a:rPr>
              <a:t>Anna McKay &amp; Zheping</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Valentine template">
  <a:themeElements>
    <a:clrScheme name="Custom 347">
      <a:dk1>
        <a:srgbClr val="000000"/>
      </a:dk1>
      <a:lt1>
        <a:srgbClr val="FFFFFF"/>
      </a:lt1>
      <a:dk2>
        <a:srgbClr val="565F6F"/>
      </a:dk2>
      <a:lt2>
        <a:srgbClr val="DFE3E9"/>
      </a:lt2>
      <a:accent1>
        <a:srgbClr val="3D85C6"/>
      </a:accent1>
      <a:accent2>
        <a:srgbClr val="6FA8DC"/>
      </a:accent2>
      <a:accent3>
        <a:srgbClr val="9FC5E8"/>
      </a:accent3>
      <a:accent4>
        <a:srgbClr val="CFE2F3"/>
      </a:accent4>
      <a:accent5>
        <a:srgbClr val="D9D9D9"/>
      </a:accent5>
      <a:accent6>
        <a:srgbClr val="999999"/>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