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06e3e671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06e3e671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06e3e671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606e3e671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06e3e671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06e3e671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06e3e671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06e3e671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06e3e671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06e3e671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06e3e671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06e3e671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06e3e671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06e3e671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Dusk of the Parent: Rainy Season No. 1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06e3e671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06e3e671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06e3e671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06e3e671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15.jpg"/><Relationship Id="rId5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405854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370700" y="1889400"/>
            <a:ext cx="3487500" cy="19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89898"/>
                </a:solidFill>
                <a:latin typeface="Verdana"/>
                <a:ea typeface="Verdana"/>
                <a:cs typeface="Verdana"/>
                <a:sym typeface="Verdana"/>
              </a:rPr>
              <a:t>Title</a:t>
            </a:r>
            <a:endParaRPr>
              <a:solidFill>
                <a:srgbClr val="98989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Paternalism on High-Backed Chair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89898"/>
                </a:solidFill>
                <a:latin typeface="Verdana"/>
                <a:ea typeface="Verdana"/>
                <a:cs typeface="Verdana"/>
                <a:sym typeface="Verdana"/>
              </a:rPr>
              <a:t>Work Type</a:t>
            </a:r>
            <a:endParaRPr>
              <a:solidFill>
                <a:srgbClr val="98989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Painting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89898"/>
                </a:solidFill>
                <a:latin typeface="Verdana"/>
                <a:ea typeface="Verdana"/>
                <a:cs typeface="Verdana"/>
                <a:sym typeface="Verdana"/>
              </a:rPr>
              <a:t>Date</a:t>
            </a:r>
            <a:endParaRPr>
              <a:solidFill>
                <a:srgbClr val="98989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1989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89898"/>
                </a:solidFill>
                <a:latin typeface="Verdana"/>
                <a:ea typeface="Verdana"/>
                <a:cs typeface="Verdana"/>
                <a:sym typeface="Verdana"/>
              </a:rPr>
              <a:t>Location</a:t>
            </a:r>
            <a:endParaRPr>
              <a:solidFill>
                <a:srgbClr val="98989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Created in: China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89898"/>
                </a:solidFill>
                <a:latin typeface="Verdana"/>
                <a:ea typeface="Verdana"/>
                <a:cs typeface="Verdana"/>
                <a:sym typeface="Verdana"/>
              </a:rPr>
              <a:t>Material</a:t>
            </a:r>
            <a:endParaRPr>
              <a:solidFill>
                <a:srgbClr val="98989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Oil on canv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89898"/>
                </a:solidFill>
                <a:latin typeface="Verdana"/>
                <a:ea typeface="Verdana"/>
                <a:cs typeface="Verdana"/>
                <a:sym typeface="Verdana"/>
              </a:rPr>
              <a:t>Measurements</a:t>
            </a:r>
            <a:endParaRPr>
              <a:solidFill>
                <a:srgbClr val="98989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90 cm x 80 cm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894" y="0"/>
            <a:ext cx="358136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6244" y="0"/>
            <a:ext cx="38877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168375" y="315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1D2327"/>
                </a:solidFill>
              </a:rPr>
              <a:t>Guishan-Backrest Chair Surrouded by Morrning Glories, 2017</a:t>
            </a:r>
            <a:endParaRPr b="1" sz="1200">
              <a:solidFill>
                <a:srgbClr val="1D232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887926"/>
            <a:ext cx="7178078" cy="42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356" y="0"/>
            <a:ext cx="516563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225" y="149375"/>
            <a:ext cx="3572075" cy="484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225" y="74688"/>
            <a:ext cx="4540543" cy="499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4022550" y="4505175"/>
            <a:ext cx="10989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1990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0"/>
            <a:ext cx="38927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484" y="0"/>
            <a:ext cx="390283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628" y="0"/>
            <a:ext cx="387269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9044" y="0"/>
            <a:ext cx="32749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3390" l="1760" r="-1760" t="-3390"/>
          <a:stretch/>
        </p:blipFill>
        <p:spPr>
          <a:xfrm>
            <a:off x="0" y="206350"/>
            <a:ext cx="6669676" cy="49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8701" y="0"/>
            <a:ext cx="7195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Vocabulary of Power</a:t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1993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834" y="0"/>
            <a:ext cx="371698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238000"/>
            <a:ext cx="7297500" cy="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Political Connotation</a:t>
            </a:r>
            <a:endParaRPr sz="1800"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8425"/>
            <a:ext cx="3206801" cy="445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6800" y="733255"/>
            <a:ext cx="3269200" cy="448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7200" y="662478"/>
            <a:ext cx="3206800" cy="439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Later work</a:t>
            </a:r>
            <a:endParaRPr sz="1800"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0"/>
            <a:ext cx="424941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2090" y="0"/>
            <a:ext cx="659192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8134700" y="4703625"/>
            <a:ext cx="14013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5172825" y="1439125"/>
            <a:ext cx="345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444749"/>
                </a:solidFill>
              </a:rPr>
              <a:t>Backrest Chair, 2010</a:t>
            </a:r>
            <a:endParaRPr sz="1400">
              <a:solidFill>
                <a:srgbClr val="44474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444749"/>
                </a:solidFill>
              </a:rPr>
              <a:t>Oil on Canvas</a:t>
            </a:r>
            <a:endParaRPr sz="1400">
              <a:solidFill>
                <a:srgbClr val="44474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444749"/>
                </a:solidFill>
              </a:rPr>
              <a:t>250.0 x 200.0 Size (cm)</a:t>
            </a:r>
            <a:endParaRPr sz="1400">
              <a:solidFill>
                <a:srgbClr val="44474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444749"/>
                </a:solidFill>
              </a:rPr>
              <a:t>98.4 x 78.7 Size (in)</a:t>
            </a:r>
            <a:endParaRPr sz="1400">
              <a:solidFill>
                <a:srgbClr val="44474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44749"/>
                </a:solidFill>
              </a:rPr>
              <a:t>The basic color, straight yet strong brush </a:t>
            </a:r>
            <a:endParaRPr sz="1400">
              <a:solidFill>
                <a:srgbClr val="44474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444749"/>
                </a:solidFill>
              </a:rPr>
              <a:t>the belief of less is more.</a:t>
            </a:r>
            <a:endParaRPr sz="1400">
              <a:solidFill>
                <a:srgbClr val="44474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25" y="41125"/>
            <a:ext cx="41148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1D2327"/>
                </a:solidFill>
              </a:rPr>
              <a:t>Rebirth-Fallen Chair, 2015</a:t>
            </a:r>
            <a:endParaRPr b="1" sz="1700">
              <a:solidFill>
                <a:srgbClr val="1D232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14400"/>
            <a:ext cx="66675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