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5" r:id="rId3"/>
    <p:sldId id="266" r:id="rId4"/>
    <p:sldId id="267" r:id="rId5"/>
    <p:sldId id="268" r:id="rId6"/>
    <p:sldId id="274" r:id="rId7"/>
    <p:sldId id="263" r:id="rId8"/>
    <p:sldId id="264" r:id="rId9"/>
    <p:sldId id="262" r:id="rId10"/>
    <p:sldId id="257" r:id="rId11"/>
    <p:sldId id="258" r:id="rId12"/>
    <p:sldId id="259" r:id="rId13"/>
    <p:sldId id="260" r:id="rId14"/>
    <p:sldId id="261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4D44-B0B1-4AEA-AEA2-1F8D46D6045F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FCB2-50A8-448D-830A-CE27DB474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336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4D44-B0B1-4AEA-AEA2-1F8D46D6045F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FCB2-50A8-448D-830A-CE27DB474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348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4D44-B0B1-4AEA-AEA2-1F8D46D6045F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FCB2-50A8-448D-830A-CE27DB474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40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4D44-B0B1-4AEA-AEA2-1F8D46D6045F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FCB2-50A8-448D-830A-CE27DB474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85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4D44-B0B1-4AEA-AEA2-1F8D46D6045F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FCB2-50A8-448D-830A-CE27DB474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9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4D44-B0B1-4AEA-AEA2-1F8D46D6045F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FCB2-50A8-448D-830A-CE27DB474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37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4D44-B0B1-4AEA-AEA2-1F8D46D6045F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FCB2-50A8-448D-830A-CE27DB474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19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4D44-B0B1-4AEA-AEA2-1F8D46D6045F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FCB2-50A8-448D-830A-CE27DB474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47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4D44-B0B1-4AEA-AEA2-1F8D46D6045F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FCB2-50A8-448D-830A-CE27DB474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82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4D44-B0B1-4AEA-AEA2-1F8D46D6045F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FCB2-50A8-448D-830A-CE27DB474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70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4D44-B0B1-4AEA-AEA2-1F8D46D6045F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FCB2-50A8-448D-830A-CE27DB474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68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A4D44-B0B1-4AEA-AEA2-1F8D46D6045F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BFCB2-50A8-448D-830A-CE27DB474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18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Course Registration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Sophomore Fall 2016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at Lafayette </a:t>
            </a:r>
            <a:endParaRPr lang="en-US" dirty="0"/>
          </a:p>
        </p:txBody>
      </p:sp>
      <p:pic>
        <p:nvPicPr>
          <p:cNvPr id="1026" name="Picture 2" descr="https://directory.lafayette.edu/sites/default/files/building_images/farinon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017" y="2135445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snews.com/img/college-photo_17531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5469" y="1413557"/>
            <a:ext cx="4762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en/3/31/Seal_of_Lafayette_Colle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8969" y="4290654"/>
            <a:ext cx="2095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31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to take Interesting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5501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Alternative </a:t>
            </a:r>
            <a:r>
              <a:rPr lang="en-US" dirty="0" smtClean="0"/>
              <a:t>Energy</a:t>
            </a:r>
          </a:p>
          <a:p>
            <a:r>
              <a:rPr lang="en-US" dirty="0" smtClean="0"/>
              <a:t>Drug Delivery</a:t>
            </a:r>
            <a:endParaRPr lang="en-US" dirty="0"/>
          </a:p>
          <a:p>
            <a:r>
              <a:rPr lang="en-US" dirty="0" smtClean="0"/>
              <a:t>Process Controls</a:t>
            </a:r>
          </a:p>
          <a:p>
            <a:r>
              <a:rPr lang="en-US" dirty="0" smtClean="0"/>
              <a:t>Completed common course sophomore year!</a:t>
            </a:r>
          </a:p>
        </p:txBody>
      </p:sp>
      <p:pic>
        <p:nvPicPr>
          <p:cNvPr id="3074" name="Picture 2" descr="https://www.rsb.org.uk/images/biologist/Features/Biofuels-San-Diego-Lab-Greenh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7387" y="1526706"/>
            <a:ext cx="3051264" cy="20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73410" y="1690688"/>
            <a:ext cx="44550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076" name="Picture 4" descr="https://upload.wikimedia.org/wikipedia/commons/a/aa/Nuclear_Ship_Savannah_-_Reactor_Control_Room_-_Center_and_Left_Pane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697" y="4251845"/>
            <a:ext cx="3677221" cy="240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1.squarespace.com/static/537cad0be4b02cb9fe04985f/t/55c0e439e4b071c15ab3cedd/1438704698454/Wri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668" y="4325268"/>
            <a:ext cx="2784241" cy="20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tatic1.squarespace.com/static/535260c5e4b066e96f70486f/t/53c49359e4b0e10af0dbf6fc/1405391777155/Virus_Cells_Large.jpg?format=2500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77902" y="1856509"/>
            <a:ext cx="2586181" cy="1939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88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in Athletics </a:t>
            </a:r>
            <a:endParaRPr lang="en-US" dirty="0"/>
          </a:p>
        </p:txBody>
      </p:sp>
      <p:pic>
        <p:nvPicPr>
          <p:cNvPr id="2052" name="Picture 4" descr="https://scontent-lga3-1.xx.fbcdn.net/hphotos-xtl1/v/t1.0-9/11018844_785863628148060_2353584961005905335_n.jpg?oh=fd1f77038d3fbedc94eb791fa6fe95d9&amp;oe=57951BB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24476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lga3-1.xx.fbcdn.net/hphotos-xpt1/v/t1.0-9/11705208_1001999216491202_2450735289221118154_n.jpg?oh=96a4142e467e916433903aeb9f08d273&amp;oe=5792F6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379" y="380446"/>
            <a:ext cx="4647880" cy="34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content-lga3-1.xx.fbcdn.net/hphotos-xap1/v/t1.0-9/1012987_929107750473076_404897717946320435_n.jpg?oh=1b0d80ab2462392163ce28273a883303&amp;oe=577FCF9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52" b="22803"/>
          <a:stretch/>
        </p:blipFill>
        <p:spPr bwMode="auto">
          <a:xfrm>
            <a:off x="3972379" y="4005610"/>
            <a:ext cx="6096000" cy="27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hampionshipsubdivision.com/images/teamlogos/lafayet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9998" y="1928611"/>
            <a:ext cx="1838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76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Extracurricular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115"/>
            <a:ext cx="10515600" cy="4351338"/>
          </a:xfrm>
        </p:spPr>
        <p:txBody>
          <a:bodyPr/>
          <a:lstStyle/>
          <a:p>
            <a:r>
              <a:rPr lang="en-US" dirty="0" smtClean="0"/>
              <a:t>AICHE</a:t>
            </a:r>
          </a:p>
          <a:p>
            <a:r>
              <a:rPr lang="en-US" dirty="0" smtClean="0"/>
              <a:t>LETS</a:t>
            </a:r>
          </a:p>
          <a:p>
            <a:r>
              <a:rPr lang="en-US" dirty="0" smtClean="0"/>
              <a:t>SWE</a:t>
            </a:r>
            <a:endParaRPr lang="en-US" dirty="0" smtClean="0"/>
          </a:p>
          <a:p>
            <a:r>
              <a:rPr lang="en-US" dirty="0" smtClean="0"/>
              <a:t>WA (writing associate) </a:t>
            </a:r>
          </a:p>
          <a:p>
            <a:r>
              <a:rPr lang="en-US" dirty="0" smtClean="0"/>
              <a:t>Excel Scholar research</a:t>
            </a:r>
            <a:endParaRPr lang="en-US" dirty="0"/>
          </a:p>
        </p:txBody>
      </p:sp>
      <p:pic>
        <p:nvPicPr>
          <p:cNvPr id="5122" name="Picture 2" descr="https://www.lafayette.edu/wp-content/uploads/2015/04/biofuels-470x2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329" y="1603682"/>
            <a:ext cx="5054179" cy="28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embers of the biodiesel team, Professor Michael Senra, Stephanie McCartney '17, Rachel Elias '17, Rebecca Miller '16 and Professor Lindsay Soh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6003" y="4070566"/>
            <a:ext cx="3901270" cy="260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ites.psu.edu/benjiblog/wp-content/uploads/sites/6857/2013/12/aiche-be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030" y="4806389"/>
            <a:ext cx="3571297" cy="1679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16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6056" y="3355917"/>
            <a:ext cx="4377744" cy="8322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Basketball Patriot League Champs 2015</a:t>
            </a:r>
            <a:endParaRPr lang="en-US" dirty="0"/>
          </a:p>
        </p:txBody>
      </p:sp>
      <p:pic>
        <p:nvPicPr>
          <p:cNvPr id="4098" name="Picture 2" descr="http://image.lehighvalleylive.com/home/lvlive-media/width960/img/express-times/photo/2015/03/11/-8cf7ffad04b54f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645" y="201682"/>
            <a:ext cx="4764155" cy="31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ews.lafayette.edu/wp-content/blogs.dir/2/files/2015/05/SpringConcert_HanaIsihara17-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794" y="1477731"/>
            <a:ext cx="3308126" cy="22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41681" y="3772033"/>
            <a:ext cx="4377744" cy="832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Spring Concert</a:t>
            </a:r>
            <a:endParaRPr lang="en-US" dirty="0"/>
          </a:p>
        </p:txBody>
      </p:sp>
      <p:pic>
        <p:nvPicPr>
          <p:cNvPr id="4104" name="Picture 8" descr="http://www.trbimg.com/img-5470feb4/turbine/mc-lehigh-lafayette-game-on-201411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9566" y="4382332"/>
            <a:ext cx="3000582" cy="19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718256" y="6375775"/>
            <a:ext cx="4377744" cy="832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Football season!</a:t>
            </a:r>
            <a:endParaRPr lang="en-US" dirty="0"/>
          </a:p>
        </p:txBody>
      </p:sp>
      <p:pic>
        <p:nvPicPr>
          <p:cNvPr id="4106" name="Picture 10" descr="http://www.hercampus.com/sites/default/files/2014/03/24/Holi%20Festival%20-%20Auburn%20Univers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036" y="4116572"/>
            <a:ext cx="4596729" cy="19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976056" y="6069790"/>
            <a:ext cx="4377744" cy="832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Holi</a:t>
            </a:r>
            <a:r>
              <a:rPr lang="en-US" dirty="0" smtClean="0"/>
              <a:t> Festival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3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90411"/>
          </a:xfrm>
        </p:spPr>
        <p:txBody>
          <a:bodyPr/>
          <a:lstStyle/>
          <a:p>
            <a:r>
              <a:rPr lang="en-US" dirty="0" smtClean="0"/>
              <a:t>Sign-up for an advising appointment with your advisor </a:t>
            </a:r>
          </a:p>
          <a:p>
            <a:r>
              <a:rPr lang="en-US" dirty="0" smtClean="0"/>
              <a:t>Be prepared!</a:t>
            </a:r>
          </a:p>
          <a:p>
            <a:pPr lvl="1"/>
            <a:r>
              <a:rPr lang="en-US" dirty="0" smtClean="0"/>
              <a:t>Create a sample schedule with back-ups to CCS courses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9128" y="4699107"/>
            <a:ext cx="74398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Course Registration</a:t>
            </a:r>
          </a:p>
          <a:p>
            <a:pPr algn="ctr"/>
            <a:r>
              <a:rPr lang="en-US" sz="4000" dirty="0" smtClean="0"/>
              <a:t>Wednesday, April 13 @ 7:00am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0144" y="858981"/>
            <a:ext cx="87422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First Year – 8 courses</a:t>
            </a:r>
          </a:p>
          <a:p>
            <a:endParaRPr lang="en-US" sz="3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ES 101 – Introduction to Engineering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FYS – First Year Seminar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MATH 161 – Calculus I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MATH  162 – Calculus II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CHEM 121 – General Chemistry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CHEM 122 – General Chemistry II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PHYS 131 – Newtonian Dynamics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CCS</a:t>
            </a:r>
            <a:r>
              <a:rPr lang="en-US" sz="320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0392" y="297873"/>
            <a:ext cx="867103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000" b="1" i="1" u="sng" dirty="0" smtClean="0"/>
              <a:t>The Common Course of Study</a:t>
            </a:r>
          </a:p>
          <a:p>
            <a:pPr marL="342900" indent="-342900" algn="ctr"/>
            <a:endParaRPr lang="en-US" sz="2000" b="1" i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i="1" dirty="0" smtClean="0"/>
              <a:t>First-Year Seminar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i="1" dirty="0" smtClean="0"/>
              <a:t>Distribution Requirements:</a:t>
            </a:r>
            <a:r>
              <a:rPr lang="en-US" sz="2000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  one course in the </a:t>
            </a:r>
            <a:r>
              <a:rPr lang="en-US" sz="2000" b="1" dirty="0" smtClean="0"/>
              <a:t>Humanities (H)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  one course in </a:t>
            </a:r>
            <a:r>
              <a:rPr lang="en-US" sz="2000" b="1" dirty="0" smtClean="0"/>
              <a:t>Natural Science with lab (NS)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  one course in </a:t>
            </a:r>
            <a:r>
              <a:rPr lang="en-US" sz="2000" b="1" dirty="0" smtClean="0"/>
              <a:t>Social Sciences (SS)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  two additional courses in two different divisions outside the student's home division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i="1" dirty="0" smtClean="0"/>
              <a:t>Quantitative Reasoning Requirement </a:t>
            </a:r>
            <a:r>
              <a:rPr lang="en-US" sz="2000" b="1" dirty="0" smtClean="0"/>
              <a:t>(Q)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i="1" dirty="0" smtClean="0"/>
              <a:t>Writing Requirement </a:t>
            </a:r>
            <a:r>
              <a:rPr lang="en-US" sz="2000" b="1" dirty="0" smtClean="0"/>
              <a:t>(W):</a:t>
            </a:r>
          </a:p>
          <a:p>
            <a:pPr lvl="2">
              <a:buFont typeface="Arial" pitchFamily="34" charset="0"/>
              <a:buChar char="•"/>
            </a:pPr>
            <a:r>
              <a:rPr lang="en-US" sz="2000" i="1" dirty="0" smtClean="0"/>
              <a:t>  </a:t>
            </a:r>
            <a:r>
              <a:rPr lang="en-US" sz="2000" dirty="0" smtClean="0"/>
              <a:t>First-Year Seminar 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  three additional W-designated courses, minimum of one course in the major and one outside major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i="1" dirty="0" smtClean="0"/>
              <a:t>Global and Multiculturalism </a:t>
            </a:r>
            <a:r>
              <a:rPr lang="en-US" sz="2000" b="1" dirty="0" smtClean="0"/>
              <a:t>(GM)</a:t>
            </a:r>
            <a:r>
              <a:rPr lang="en-US" sz="2000" b="1" i="1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2000" b="1" i="1" dirty="0" smtClean="0"/>
              <a:t>  </a:t>
            </a:r>
            <a:r>
              <a:rPr lang="en-US" sz="2000" dirty="0" smtClean="0"/>
              <a:t>two courses with domestic and global contexts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i="1" dirty="0" smtClean="0"/>
              <a:t>Values Requirement </a:t>
            </a:r>
            <a:r>
              <a:rPr lang="en-US" sz="2000" b="1" dirty="0" smtClean="0"/>
              <a:t>(V)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i="1" dirty="0" smtClean="0"/>
              <a:t>Elementary Proficiency in a second language</a:t>
            </a:r>
            <a:endParaRPr lang="en-US" sz="2000" i="1" dirty="0" smtClean="0"/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  one year of study of a language</a:t>
            </a:r>
          </a:p>
          <a:p>
            <a:pPr lvl="2"/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65018" y="5534891"/>
            <a:ext cx="5486400" cy="7620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9454" y="5624946"/>
            <a:ext cx="2438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First Priority for CCS in Spring </a:t>
            </a:r>
            <a:r>
              <a:rPr lang="en-US" b="1" dirty="0" smtClean="0"/>
              <a:t>2016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0036" y="748145"/>
            <a:ext cx="6629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Second Year – 10 courses</a:t>
            </a:r>
          </a:p>
          <a:p>
            <a:endParaRPr lang="en-US" sz="2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ES elective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MATH 263 – Calculus III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MATH 264 – Differential Equations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CHEM 221 – Organic Chemistry I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Chemistry elective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 211 – Material and Energy Balances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 222 – Thermodynamics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CCS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CCS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Free elective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at Lafayette?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3836" y="1995055"/>
            <a:ext cx="64770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MATH 263 – Calculus III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CHEM 221 – Organic Chemistry I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 211 – Material and Energy Balances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ES elective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CCS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MATH 264 – Differential Equations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Chemistry elective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 222 – Thermodynamics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CCS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Free elective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5527" y="2216727"/>
            <a:ext cx="217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FALL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9378" y="4682836"/>
            <a:ext cx="217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SPRING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Abroad in Spring?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55527" y="2216727"/>
            <a:ext cx="217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FALL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9378" y="4682836"/>
            <a:ext cx="217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SPRING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1752600"/>
            <a:ext cx="64770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MATH 263 – Calculus III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CHEM 221 – Organic Chemistry I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 211 – Material and Energy Balances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 222 – Thermodynamics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CCS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MATH 264 – Differential Equations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ES elective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Chemistry elective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CCS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Free elective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in Germany!!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Renewable Energy</a:t>
            </a:r>
          </a:p>
          <a:p>
            <a:pPr lvl="1"/>
            <a:r>
              <a:rPr lang="en-US" dirty="0" smtClean="0"/>
              <a:t>CHE 370 </a:t>
            </a:r>
          </a:p>
          <a:p>
            <a:pPr lvl="1"/>
            <a:r>
              <a:rPr lang="en-US" dirty="0" smtClean="0"/>
              <a:t>Chemical Engineering Elective</a:t>
            </a:r>
          </a:p>
          <a:p>
            <a:r>
              <a:rPr lang="en-US" dirty="0" smtClean="0"/>
              <a:t>Bioprocess Engineering</a:t>
            </a:r>
          </a:p>
          <a:p>
            <a:pPr lvl="1"/>
            <a:r>
              <a:rPr lang="en-US" dirty="0" smtClean="0"/>
              <a:t>CHE 337 </a:t>
            </a:r>
          </a:p>
          <a:p>
            <a:pPr lvl="1"/>
            <a:r>
              <a:rPr lang="en-US" dirty="0" smtClean="0"/>
              <a:t>Chemical </a:t>
            </a:r>
            <a:r>
              <a:rPr lang="en-US" dirty="0"/>
              <a:t>Engineering </a:t>
            </a:r>
            <a:r>
              <a:rPr lang="en-US" dirty="0" smtClean="0"/>
              <a:t>Elective</a:t>
            </a:r>
          </a:p>
          <a:p>
            <a:r>
              <a:rPr lang="en-US" dirty="0" smtClean="0"/>
              <a:t>Circuits </a:t>
            </a:r>
          </a:p>
          <a:p>
            <a:pPr lvl="1"/>
            <a:r>
              <a:rPr lang="en-US" dirty="0" smtClean="0"/>
              <a:t>ES 241 </a:t>
            </a:r>
          </a:p>
          <a:p>
            <a:pPr lvl="1"/>
            <a:r>
              <a:rPr lang="en-US" dirty="0" smtClean="0"/>
              <a:t>Engineering Elective</a:t>
            </a:r>
          </a:p>
          <a:p>
            <a:r>
              <a:rPr lang="en-US" dirty="0" smtClean="0"/>
              <a:t>German Culture and Politics </a:t>
            </a:r>
          </a:p>
          <a:p>
            <a:pPr lvl="1"/>
            <a:r>
              <a:rPr lang="en-US" dirty="0" smtClean="0"/>
              <a:t>INDS 225</a:t>
            </a:r>
          </a:p>
          <a:p>
            <a:pPr lvl="1"/>
            <a:r>
              <a:rPr lang="en-US" dirty="0" smtClean="0"/>
              <a:t>GM 2</a:t>
            </a:r>
          </a:p>
          <a:p>
            <a:pPr lvl="1"/>
            <a:endParaRPr lang="en-US" dirty="0" smtClean="0"/>
          </a:p>
        </p:txBody>
      </p:sp>
      <p:pic>
        <p:nvPicPr>
          <p:cNvPr id="1028" name="Picture 4" descr="https://scontent.xx.fbcdn.net/hphotos-xta1/v/t1.0-9/11071132_804463222984772_541345055556548745_n.jpg?oh=c4f0ef450f8d274842f54413f3bea685&amp;oe=57721ED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9108"/>
            <a:ext cx="5680760" cy="4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371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Classes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Equations</a:t>
            </a:r>
          </a:p>
          <a:p>
            <a:r>
              <a:rPr lang="en-US" dirty="0" smtClean="0"/>
              <a:t>Linear Algebra </a:t>
            </a:r>
          </a:p>
          <a:p>
            <a:r>
              <a:rPr lang="en-US" dirty="0" smtClean="0"/>
              <a:t>Social Inequalities </a:t>
            </a:r>
          </a:p>
          <a:p>
            <a:r>
              <a:rPr lang="en-US" dirty="0" smtClean="0"/>
              <a:t>German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Junior/ Senior Year: Analytical Chemistry or Inorganic Chemistry  </a:t>
            </a:r>
            <a:endParaRPr lang="en-US" dirty="0"/>
          </a:p>
        </p:txBody>
      </p:sp>
      <p:pic>
        <p:nvPicPr>
          <p:cNvPr id="2050" name="Picture 2" descr="https://scontent.xx.fbcdn.net/hphotos-xal1/v/t1.0-9/11043046_10206631091442188_181566594684028316_n.jpg?oh=1ea9bbdd7c4d9924ecd8c81ee13c0182&amp;oe=578492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294" y="750920"/>
            <a:ext cx="6321424" cy="436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968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in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Sustainability of Water Systems</a:t>
            </a:r>
          </a:p>
          <a:p>
            <a:pPr lvl="1"/>
            <a:r>
              <a:rPr lang="en-US" dirty="0" smtClean="0"/>
              <a:t>EGRS 222</a:t>
            </a:r>
          </a:p>
          <a:p>
            <a:pPr lvl="1"/>
            <a:r>
              <a:rPr lang="en-US" dirty="0" smtClean="0"/>
              <a:t>Values, Writing</a:t>
            </a:r>
          </a:p>
          <a:p>
            <a:r>
              <a:rPr lang="en-US" dirty="0" smtClean="0"/>
              <a:t>International Terrorism</a:t>
            </a:r>
          </a:p>
          <a:p>
            <a:pPr lvl="1"/>
            <a:r>
              <a:rPr lang="en-US" dirty="0" smtClean="0"/>
              <a:t>GOV 299</a:t>
            </a:r>
          </a:p>
          <a:p>
            <a:pPr lvl="1"/>
            <a:r>
              <a:rPr lang="en-US" dirty="0" smtClean="0"/>
              <a:t>Social Science Elective</a:t>
            </a:r>
          </a:p>
          <a:p>
            <a:pPr lvl="1"/>
            <a:r>
              <a:rPr lang="en-US" dirty="0" smtClean="0"/>
              <a:t>0.75 Credits</a:t>
            </a:r>
          </a:p>
          <a:p>
            <a:r>
              <a:rPr lang="en-US" dirty="0" smtClean="0"/>
              <a:t>Organic Chemistry II</a:t>
            </a:r>
          </a:p>
          <a:p>
            <a:pPr lvl="1"/>
            <a:r>
              <a:rPr lang="en-US" dirty="0" smtClean="0"/>
              <a:t>CHEM 222</a:t>
            </a:r>
          </a:p>
          <a:p>
            <a:pPr lvl="1"/>
            <a:r>
              <a:rPr lang="en-US" dirty="0" smtClean="0"/>
              <a:t>Chemistry Elective</a:t>
            </a:r>
          </a:p>
          <a:p>
            <a:r>
              <a:rPr lang="en-US" dirty="0" smtClean="0"/>
              <a:t>Art History</a:t>
            </a:r>
          </a:p>
        </p:txBody>
      </p:sp>
      <p:pic>
        <p:nvPicPr>
          <p:cNvPr id="1026" name="Picture 2" descr="https://lh5.googleusercontent.com/I5rUQImLw5vsiUPSwZQsoVRzCr4irkpdZ6Q19-q8V9tXEY07Vg0Ks9MGEZqbPQ-fTpJ5k56NAMXXq831Sazgdjoxw4kRksdtYaTBP9fJaWnopbxqyLkm86zSo6b8HRfmMDC5HwGdHL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5660" y="2001077"/>
            <a:ext cx="6250609" cy="468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30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457</Words>
  <Application>Microsoft Office PowerPoint</Application>
  <PresentationFormat>Custom</PresentationFormat>
  <Paragraphs>129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Course Registration</vt:lpstr>
      <vt:lpstr>Slide 2</vt:lpstr>
      <vt:lpstr>Slide 3</vt:lpstr>
      <vt:lpstr>Slide 4</vt:lpstr>
      <vt:lpstr>Staying at Lafayette? </vt:lpstr>
      <vt:lpstr>Studying Abroad in Spring? </vt:lpstr>
      <vt:lpstr>Classes in Germany!!</vt:lpstr>
      <vt:lpstr>Other Classes </vt:lpstr>
      <vt:lpstr>Classes in Spain</vt:lpstr>
      <vt:lpstr>Staying at Lafayette </vt:lpstr>
      <vt:lpstr>Opportunity to take Interesting Courses</vt:lpstr>
      <vt:lpstr>Participation in Athletics </vt:lpstr>
      <vt:lpstr>Other Extracurricular Activities</vt:lpstr>
      <vt:lpstr>Other Experiences</vt:lpstr>
      <vt:lpstr>Next Steps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</dc:creator>
  <cp:lastModifiedBy>Lauren Anderson</cp:lastModifiedBy>
  <cp:revision>13</cp:revision>
  <dcterms:created xsi:type="dcterms:W3CDTF">2016-03-29T01:29:12Z</dcterms:created>
  <dcterms:modified xsi:type="dcterms:W3CDTF">2016-04-01T15:36:21Z</dcterms:modified>
</cp:coreProperties>
</file>