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Wingdings 3" panose="05040102010807070707" pitchFamily="18" charset="2"/>
      <p:regular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0770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/>
              <a:t>Hayden</a:t>
            </a:r>
          </a:p>
        </p:txBody>
      </p:sp>
    </p:spTree>
    <p:extLst>
      <p:ext uri="{BB962C8B-B14F-4D97-AF65-F5344CB8AC3E}">
        <p14:creationId xmlns:p14="http://schemas.microsoft.com/office/powerpoint/2010/main" val="3854905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06831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/>
              <a:t>Sean</a:t>
            </a:r>
          </a:p>
        </p:txBody>
      </p:sp>
    </p:spTree>
    <p:extLst>
      <p:ext uri="{BB962C8B-B14F-4D97-AF65-F5344CB8AC3E}">
        <p14:creationId xmlns:p14="http://schemas.microsoft.com/office/powerpoint/2010/main" val="1388966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/>
              <a:t>Sean</a:t>
            </a:r>
          </a:p>
        </p:txBody>
      </p:sp>
    </p:spTree>
    <p:extLst>
      <p:ext uri="{BB962C8B-B14F-4D97-AF65-F5344CB8AC3E}">
        <p14:creationId xmlns:p14="http://schemas.microsoft.com/office/powerpoint/2010/main" val="541953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/>
              <a:t>Michael</a:t>
            </a:r>
          </a:p>
        </p:txBody>
      </p:sp>
    </p:spTree>
    <p:extLst>
      <p:ext uri="{BB962C8B-B14F-4D97-AF65-F5344CB8AC3E}">
        <p14:creationId xmlns:p14="http://schemas.microsoft.com/office/powerpoint/2010/main" val="3138950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/>
              <a:t>Sara</a:t>
            </a:r>
          </a:p>
        </p:txBody>
      </p:sp>
    </p:spTree>
    <p:extLst>
      <p:ext uri="{BB962C8B-B14F-4D97-AF65-F5344CB8AC3E}">
        <p14:creationId xmlns:p14="http://schemas.microsoft.com/office/powerpoint/2010/main" val="3868286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/>
              <a:t>Danielle</a:t>
            </a:r>
          </a:p>
        </p:txBody>
      </p:sp>
    </p:spTree>
    <p:extLst>
      <p:ext uri="{BB962C8B-B14F-4D97-AF65-F5344CB8AC3E}">
        <p14:creationId xmlns:p14="http://schemas.microsoft.com/office/powerpoint/2010/main" val="3114946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/>
              <a:t>Danielle</a:t>
            </a:r>
          </a:p>
        </p:txBody>
      </p:sp>
    </p:spTree>
    <p:extLst>
      <p:ext uri="{BB962C8B-B14F-4D97-AF65-F5344CB8AC3E}">
        <p14:creationId xmlns:p14="http://schemas.microsoft.com/office/powerpoint/2010/main" val="605290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Michael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19901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063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112510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951234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97740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710037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3916410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661609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226748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3714738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0014830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84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78732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4787542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335293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165416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1414826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30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8119674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045468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10060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senram@lafayette.edu" TargetMode="External"/><Relationship Id="rId3" Type="http://schemas.openxmlformats.org/officeDocument/2006/relationships/hyperlink" Target="mailto:lavellec@lafayette.edu" TargetMode="External"/><Relationship Id="rId7" Type="http://schemas.openxmlformats.org/officeDocument/2006/relationships/hyperlink" Target="mailto:parks@lafayette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borda@lafayette.edu" TargetMode="External"/><Relationship Id="rId5" Type="http://schemas.openxmlformats.org/officeDocument/2006/relationships/hyperlink" Target="mailto:eastmant@lafayette.edu" TargetMode="External"/><Relationship Id="rId4" Type="http://schemas.openxmlformats.org/officeDocument/2006/relationships/hyperlink" Target="mailto:mikovics@lafayette.edu" TargetMode="External"/><Relationship Id="rId9" Type="http://schemas.openxmlformats.org/officeDocument/2006/relationships/hyperlink" Target="mailto:andersol@lafayette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lafayette.edu/aiche/" TargetMode="External"/><Relationship Id="rId7" Type="http://schemas.openxmlformats.org/officeDocument/2006/relationships/hyperlink" Target="http://www.aiche.org/community/membershi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aiche.org/" TargetMode="External"/><Relationship Id="rId5" Type="http://schemas.openxmlformats.org/officeDocument/2006/relationships/hyperlink" Target="https://princetonaiche.wordpress.com/registration/" TargetMode="External"/><Relationship Id="rId4" Type="http://schemas.openxmlformats.org/officeDocument/2006/relationships/hyperlink" Target="https://www.facebook.com/lafayette.aich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1082040" y="2639534"/>
            <a:ext cx="70509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4400" b="0" i="0" u="none" strike="noStrike" cap="none" dirty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</a:rPr>
              <a:t>AIChE Spring </a:t>
            </a:r>
            <a:r>
              <a:rPr lang="en" sz="4400" b="0" i="0" u="none" strike="noStrike" cap="none" dirty="0" smtClean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</a:rPr>
              <a:t>2018 </a:t>
            </a:r>
            <a:r>
              <a:rPr lang="en" sz="4400" b="0" i="0" u="none" strike="noStrike" cap="none" dirty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</a:rPr>
              <a:t>General Body Meeting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1089541" y="3862260"/>
            <a:ext cx="7035899" cy="69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" sz="3200" b="0" i="0" u="none" strike="noStrike" cap="none" dirty="0">
                <a:solidFill>
                  <a:schemeClr val="accent1"/>
                </a:solidFill>
                <a:latin typeface="+mj-lt"/>
                <a:ea typeface="Times New Roman"/>
                <a:cs typeface="Times New Roman"/>
                <a:sym typeface="Times New Roman"/>
              </a:rPr>
              <a:t>February </a:t>
            </a:r>
            <a:r>
              <a:rPr lang="en" sz="3200" dirty="0">
                <a:solidFill>
                  <a:schemeClr val="accent1"/>
                </a:solidFill>
                <a:latin typeface="+mj-lt"/>
                <a:ea typeface="Times New Roman"/>
                <a:cs typeface="Times New Roman"/>
                <a:sym typeface="Times New Roman"/>
              </a:rPr>
              <a:t>5</a:t>
            </a:r>
            <a:r>
              <a:rPr lang="en" sz="3200" dirty="0" smtClean="0">
                <a:solidFill>
                  <a:schemeClr val="accent1"/>
                </a:solidFill>
                <a:latin typeface="+mj-lt"/>
                <a:ea typeface="Times New Roman"/>
                <a:cs typeface="Times New Roman"/>
                <a:sym typeface="Times New Roman"/>
              </a:rPr>
              <a:t>, 2018</a:t>
            </a:r>
            <a:endParaRPr lang="en" sz="3200" dirty="0">
              <a:solidFill>
                <a:schemeClr val="accent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0" y="2895600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4400" b="0" i="0" u="none" strike="noStrike" cap="none" dirty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</a:rPr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400" dirty="0">
                <a:solidFill>
                  <a:schemeClr val="accent1"/>
                </a:solidFill>
                <a:latin typeface="+mn-lt"/>
                <a:ea typeface="Times New Roman"/>
                <a:cs typeface="Times New Roman"/>
                <a:sym typeface="Times New Roman"/>
              </a:rPr>
              <a:t>Contact Us! 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0" y="1717300"/>
            <a:ext cx="9144000" cy="410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2000" dirty="0" smtClean="0">
                <a:latin typeface="+mj-lt"/>
                <a:ea typeface="Times New Roman"/>
                <a:cs typeface="Times New Roman"/>
                <a:sym typeface="Times New Roman"/>
              </a:rPr>
              <a:t>PRESIDENTS</a:t>
            </a:r>
          </a:p>
          <a:p>
            <a:pPr marL="914400" lvl="1" indent="-355600">
              <a:spcAft>
                <a:spcPts val="0"/>
              </a:spcAft>
              <a:buSzPct val="100000"/>
              <a:buFont typeface="Times New Roman"/>
            </a:pPr>
            <a:r>
              <a:rPr lang="en" dirty="0" smtClean="0">
                <a:solidFill>
                  <a:schemeClr val="tx1"/>
                </a:solidFill>
                <a:latin typeface="+mj-lt"/>
                <a:ea typeface="Times New Roman"/>
                <a:cs typeface="Times New Roman"/>
                <a:sym typeface="Times New Roman"/>
              </a:rPr>
              <a:t>Colleen Lavelle </a:t>
            </a:r>
            <a:r>
              <a:rPr lang="en" dirty="0" smtClean="0">
                <a:latin typeface="+mj-lt"/>
                <a:ea typeface="Times New Roman"/>
                <a:cs typeface="Times New Roman"/>
                <a:sym typeface="Times New Roman"/>
                <a:hlinkClick r:id="rId3"/>
              </a:rPr>
              <a:t>lavellec@lafayette.edu</a:t>
            </a:r>
            <a:endParaRPr lang="en" dirty="0" smtClean="0">
              <a:latin typeface="+mj-lt"/>
              <a:ea typeface="Times New Roman"/>
              <a:cs typeface="Times New Roman"/>
              <a:sym typeface="Times New Roman"/>
            </a:endParaRPr>
          </a:p>
          <a:p>
            <a:pPr marL="914400" lvl="1" indent="-355600">
              <a:spcAft>
                <a:spcPts val="0"/>
              </a:spcAft>
              <a:buSzPct val="100000"/>
              <a:buFont typeface="Times New Roman"/>
              <a:buChar char=""/>
            </a:pPr>
            <a:r>
              <a:rPr lang="en" dirty="0">
                <a:solidFill>
                  <a:srgbClr val="FFFFFF"/>
                </a:solidFill>
                <a:latin typeface="+mj-lt"/>
                <a:ea typeface="Times New Roman"/>
                <a:cs typeface="Times New Roman"/>
                <a:sym typeface="Times New Roman"/>
              </a:rPr>
              <a:t>Sara Mikovic - </a:t>
            </a:r>
            <a:r>
              <a:rPr lang="en" u="sng" dirty="0">
                <a:latin typeface="+mj-lt"/>
                <a:ea typeface="Times New Roman"/>
                <a:cs typeface="Times New Roman"/>
                <a:sym typeface="Times New Roman"/>
                <a:hlinkClick r:id="rId4"/>
              </a:rPr>
              <a:t>mikovics@lafayette.edu</a:t>
            </a:r>
            <a:r>
              <a:rPr lang="en" dirty="0"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endParaRPr lang="en" dirty="0" smtClean="0">
              <a:latin typeface="+mj-lt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mes New Roman"/>
            </a:pPr>
            <a:r>
              <a:rPr lang="en" sz="2000" dirty="0">
                <a:solidFill>
                  <a:schemeClr val="accent1"/>
                </a:solidFill>
                <a:latin typeface="+mj-lt"/>
                <a:ea typeface="Times New Roman"/>
                <a:cs typeface="Times New Roman"/>
                <a:sym typeface="Times New Roman"/>
              </a:rPr>
              <a:t>VICE PRESIDENTS</a:t>
            </a:r>
          </a:p>
          <a:p>
            <a:pPr marL="914400" lvl="1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2000" dirty="0" smtClean="0">
                <a:solidFill>
                  <a:srgbClr val="FFFFFF"/>
                </a:solidFill>
                <a:latin typeface="+mj-lt"/>
                <a:ea typeface="Times New Roman"/>
                <a:cs typeface="Times New Roman"/>
                <a:sym typeface="Times New Roman"/>
              </a:rPr>
              <a:t>Trent Eastman </a:t>
            </a:r>
            <a:r>
              <a:rPr lang="en" sz="2000" dirty="0" smtClean="0">
                <a:solidFill>
                  <a:srgbClr val="FFFFFF"/>
                </a:solidFill>
                <a:latin typeface="+mj-lt"/>
                <a:ea typeface="Times New Roman"/>
                <a:cs typeface="Times New Roman"/>
                <a:sym typeface="Times New Roman"/>
                <a:hlinkClick r:id="rId5"/>
              </a:rPr>
              <a:t>eastmant@lafayette.edu</a:t>
            </a:r>
            <a:endParaRPr lang="en" sz="2000" dirty="0" smtClean="0">
              <a:solidFill>
                <a:srgbClr val="FFFFFF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914400" lvl="1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2000" dirty="0" smtClean="0">
                <a:solidFill>
                  <a:srgbClr val="FFFFFF"/>
                </a:solidFill>
                <a:latin typeface="+mj-lt"/>
                <a:ea typeface="Times New Roman"/>
                <a:cs typeface="Times New Roman"/>
                <a:sym typeface="Times New Roman"/>
              </a:rPr>
              <a:t>Ali Bord </a:t>
            </a:r>
            <a:r>
              <a:rPr lang="en" sz="2000" dirty="0" smtClean="0">
                <a:solidFill>
                  <a:srgbClr val="FFFFFF"/>
                </a:solidFill>
                <a:latin typeface="+mj-lt"/>
                <a:ea typeface="Times New Roman"/>
                <a:cs typeface="Times New Roman"/>
                <a:sym typeface="Times New Roman"/>
                <a:hlinkClick r:id="rId6"/>
              </a:rPr>
              <a:t>borda@lafayette.edu</a:t>
            </a:r>
            <a:endParaRPr lang="en" sz="2000" dirty="0" smtClean="0">
              <a:solidFill>
                <a:srgbClr val="FFFFFF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914400" lvl="1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endParaRPr lang="en" sz="2000" dirty="0">
              <a:solidFill>
                <a:srgbClr val="FFFFFF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457200" indent="-355600">
              <a:spcAft>
                <a:spcPts val="0"/>
              </a:spcAft>
              <a:buSzPct val="100000"/>
              <a:buFont typeface="Times New Roman"/>
            </a:pPr>
            <a:r>
              <a:rPr lang="en" sz="2200" dirty="0" smtClean="0">
                <a:solidFill>
                  <a:schemeClr val="accent1"/>
                </a:solidFill>
                <a:latin typeface="+mj-lt"/>
                <a:ea typeface="Times New Roman"/>
                <a:cs typeface="Times New Roman"/>
                <a:sym typeface="Times New Roman"/>
              </a:rPr>
              <a:t>SOPHOMORE </a:t>
            </a:r>
            <a:r>
              <a:rPr lang="en" sz="2200" dirty="0" smtClean="0">
                <a:solidFill>
                  <a:schemeClr val="accent1"/>
                </a:solidFill>
                <a:latin typeface="+mj-lt"/>
                <a:ea typeface="Times New Roman"/>
                <a:cs typeface="Times New Roman"/>
                <a:sym typeface="Times New Roman"/>
              </a:rPr>
              <a:t>REPRESENTATIVE</a:t>
            </a:r>
          </a:p>
          <a:p>
            <a:pPr marL="914400" lvl="1" indent="-355600">
              <a:spcAft>
                <a:spcPts val="0"/>
              </a:spcAft>
              <a:buSzPct val="100000"/>
              <a:buFont typeface="Times New Roman"/>
            </a:pPr>
            <a:r>
              <a:rPr lang="en" sz="2000" dirty="0" smtClean="0">
                <a:solidFill>
                  <a:srgbClr val="FFFFFF"/>
                </a:solidFill>
                <a:latin typeface="+mj-lt"/>
                <a:ea typeface="Times New Roman"/>
                <a:cs typeface="Times New Roman"/>
                <a:sym typeface="Times New Roman"/>
              </a:rPr>
              <a:t>Sarah Park </a:t>
            </a:r>
            <a:r>
              <a:rPr lang="en" sz="2000" dirty="0" smtClean="0">
                <a:solidFill>
                  <a:srgbClr val="FFFFFF"/>
                </a:solidFill>
                <a:latin typeface="+mj-lt"/>
                <a:ea typeface="Times New Roman"/>
                <a:cs typeface="Times New Roman"/>
                <a:sym typeface="Times New Roman"/>
                <a:hlinkClick r:id="rId7"/>
              </a:rPr>
              <a:t>parks@lafayette.edu</a:t>
            </a:r>
            <a:endParaRPr lang="en" sz="2000" dirty="0" smtClean="0">
              <a:solidFill>
                <a:srgbClr val="FFFFFF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mes New Roman"/>
            </a:pPr>
            <a:r>
              <a:rPr lang="en" sz="2000" dirty="0">
                <a:solidFill>
                  <a:schemeClr val="accent1"/>
                </a:solidFill>
                <a:latin typeface="+mj-lt"/>
                <a:ea typeface="Times New Roman"/>
                <a:cs typeface="Times New Roman"/>
                <a:sym typeface="Times New Roman"/>
              </a:rPr>
              <a:t>FACULTY ADVISOR</a:t>
            </a:r>
          </a:p>
          <a:p>
            <a:pPr marL="914400" lvl="1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2000" dirty="0">
                <a:solidFill>
                  <a:srgbClr val="FFFFFF"/>
                </a:solidFill>
                <a:latin typeface="+mj-lt"/>
                <a:ea typeface="Times New Roman"/>
                <a:cs typeface="Times New Roman"/>
                <a:sym typeface="Times New Roman"/>
              </a:rPr>
              <a:t>Professor Senra - </a:t>
            </a:r>
            <a:r>
              <a:rPr lang="en" sz="2000" u="sng" dirty="0">
                <a:latin typeface="+mj-lt"/>
                <a:ea typeface="Times New Roman"/>
                <a:cs typeface="Times New Roman"/>
                <a:sym typeface="Times New Roman"/>
                <a:hlinkClick r:id="rId8"/>
              </a:rPr>
              <a:t>senram@lafayette.edu</a:t>
            </a:r>
            <a:r>
              <a:rPr lang="en" sz="2000" dirty="0"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mes New Roman"/>
            </a:pPr>
            <a:r>
              <a:rPr lang="en" sz="2000" dirty="0">
                <a:solidFill>
                  <a:schemeClr val="accent1"/>
                </a:solidFill>
                <a:latin typeface="+mj-lt"/>
                <a:ea typeface="Times New Roman"/>
                <a:cs typeface="Times New Roman"/>
                <a:sym typeface="Times New Roman"/>
              </a:rPr>
              <a:t>DEPARTMENT HEAD</a:t>
            </a:r>
          </a:p>
          <a:p>
            <a:pPr marL="914400" lvl="1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2000" dirty="0">
                <a:solidFill>
                  <a:srgbClr val="FFFFFF"/>
                </a:solidFill>
                <a:latin typeface="+mj-lt"/>
                <a:ea typeface="Times New Roman"/>
                <a:cs typeface="Times New Roman"/>
                <a:sym typeface="Times New Roman"/>
              </a:rPr>
              <a:t>Professor L. Anderson - </a:t>
            </a:r>
            <a:r>
              <a:rPr lang="en" sz="2000" u="sng" dirty="0">
                <a:latin typeface="+mj-lt"/>
                <a:ea typeface="Times New Roman"/>
                <a:cs typeface="Times New Roman"/>
                <a:sym typeface="Times New Roman"/>
                <a:hlinkClick r:id="rId9"/>
              </a:rPr>
              <a:t>andersol@lafayette.edu</a:t>
            </a:r>
            <a:r>
              <a:rPr lang="en" sz="2000" dirty="0"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463900" y="1262962"/>
            <a:ext cx="3804300" cy="19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algn="ctr" rtl="0">
              <a:spcBef>
                <a:spcPts val="800"/>
              </a:spcBef>
              <a:buNone/>
            </a:pPr>
            <a:r>
              <a:rPr lang="en" sz="4400" dirty="0">
                <a:solidFill>
                  <a:schemeClr val="accent1"/>
                </a:solidFill>
                <a:latin typeface="+mn-lt"/>
                <a:ea typeface="Times New Roman"/>
                <a:cs typeface="Times New Roman"/>
                <a:sym typeface="Times New Roman"/>
              </a:rPr>
              <a:t>Pub Night!</a:t>
            </a:r>
          </a:p>
          <a:p>
            <a:pPr marL="342900" lvl="0" algn="ctr" rtl="0">
              <a:spcBef>
                <a:spcPts val="640"/>
              </a:spcBef>
              <a:buNone/>
            </a:pPr>
            <a:r>
              <a:rPr lang="en" sz="2800" dirty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Friday, </a:t>
            </a:r>
            <a:r>
              <a:rPr lang="en" sz="2800" dirty="0" smtClean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2/16</a:t>
            </a:r>
          </a:p>
          <a:p>
            <a:pPr marL="342900" lvl="0" algn="ctr" rtl="0">
              <a:spcBef>
                <a:spcPts val="640"/>
              </a:spcBef>
              <a:buNone/>
            </a:pPr>
            <a:r>
              <a:rPr lang="en" sz="2800" dirty="0" smtClean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 4:30-6:30</a:t>
            </a:r>
            <a:endParaRPr lang="en" sz="2800" dirty="0">
              <a:solidFill>
                <a:schemeClr val="accent2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342900" lvl="0" algn="ctr" rtl="0">
              <a:spcBef>
                <a:spcPts val="640"/>
              </a:spcBef>
              <a:buNone/>
            </a:pPr>
            <a:r>
              <a:rPr lang="en" sz="2800" dirty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Campus Pizza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463900" y="4630875"/>
            <a:ext cx="3917999" cy="175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400" dirty="0">
                <a:solidFill>
                  <a:schemeClr val="accent1"/>
                </a:solidFill>
                <a:latin typeface="+mj-lt"/>
                <a:ea typeface="Times New Roman"/>
                <a:cs typeface="Times New Roman"/>
                <a:sym typeface="Times New Roman"/>
              </a:rPr>
              <a:t>Field</a:t>
            </a:r>
            <a:r>
              <a:rPr lang="en" sz="4400" dirty="0">
                <a:solidFill>
                  <a:srgbClr val="00FF00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4400" dirty="0">
                <a:solidFill>
                  <a:schemeClr val="accent1"/>
                </a:solidFill>
                <a:latin typeface="+mj-lt"/>
                <a:ea typeface="Times New Roman"/>
                <a:cs typeface="Times New Roman"/>
                <a:sym typeface="Times New Roman"/>
              </a:rPr>
              <a:t>Trip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200" dirty="0">
                <a:solidFill>
                  <a:schemeClr val="accent2"/>
                </a:solidFill>
                <a:latin typeface="+mj-lt"/>
                <a:ea typeface="Times New Roman"/>
                <a:cs typeface="Times New Roman"/>
                <a:sym typeface="Times New Roman"/>
              </a:rPr>
              <a:t>Air Products Plant </a:t>
            </a:r>
            <a:r>
              <a:rPr lang="en" sz="3200" dirty="0" smtClean="0">
                <a:solidFill>
                  <a:schemeClr val="accent2"/>
                </a:solidFill>
                <a:latin typeface="+mj-lt"/>
                <a:ea typeface="Times New Roman"/>
                <a:cs typeface="Times New Roman"/>
                <a:sym typeface="Times New Roman"/>
              </a:rPr>
              <a:t>tour? (April)</a:t>
            </a:r>
            <a:endParaRPr lang="en" sz="3200" dirty="0">
              <a:solidFill>
                <a:schemeClr val="accent2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3996911" y="3314650"/>
            <a:ext cx="4879199" cy="117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400" dirty="0">
                <a:solidFill>
                  <a:schemeClr val="accent1"/>
                </a:solidFill>
                <a:latin typeface="+mn-lt"/>
                <a:ea typeface="Times New Roman"/>
                <a:cs typeface="Times New Roman"/>
                <a:sym typeface="Times New Roman"/>
              </a:rPr>
              <a:t>National Engineers Week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800" dirty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Monday, </a:t>
            </a:r>
            <a:r>
              <a:rPr lang="en" sz="2800" dirty="0" smtClean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2/19 </a:t>
            </a:r>
            <a:r>
              <a:rPr lang="en" sz="2800" dirty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- Friday, </a:t>
            </a:r>
            <a:r>
              <a:rPr lang="en" sz="2800" dirty="0" smtClean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2/23</a:t>
            </a:r>
            <a:endParaRPr lang="en" sz="2800" dirty="0">
              <a:solidFill>
                <a:schemeClr val="accent2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0" y="304775"/>
            <a:ext cx="9144000" cy="83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400" dirty="0">
                <a:solidFill>
                  <a:schemeClr val="accent1"/>
                </a:solidFill>
                <a:latin typeface="+mj-lt"/>
                <a:ea typeface="Times New Roman"/>
                <a:cs typeface="Times New Roman"/>
                <a:sym typeface="Times New Roman"/>
              </a:rPr>
              <a:t>Save the Date!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839" y="468659"/>
            <a:ext cx="1811111" cy="241481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3729075" y="1348700"/>
            <a:ext cx="4572000" cy="2865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800"/>
              </a:spcBef>
              <a:buNone/>
            </a:pPr>
            <a:r>
              <a:rPr lang="en" sz="3600" dirty="0">
                <a:solidFill>
                  <a:schemeClr val="accent1"/>
                </a:solidFill>
                <a:latin typeface="+mj-lt"/>
                <a:ea typeface="Times New Roman"/>
                <a:cs typeface="Times New Roman"/>
                <a:sym typeface="Times New Roman"/>
              </a:rPr>
              <a:t>AIChE Regional Student Conference</a:t>
            </a:r>
          </a:p>
          <a:p>
            <a:pPr marL="342900" lvl="0" algn="ctr" rtl="0">
              <a:spcBef>
                <a:spcPts val="640"/>
              </a:spcBef>
              <a:buNone/>
            </a:pPr>
            <a:r>
              <a:rPr lang="en" sz="3200" dirty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April </a:t>
            </a:r>
            <a:r>
              <a:rPr lang="en" sz="3200" dirty="0" smtClean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6-7</a:t>
            </a:r>
          </a:p>
          <a:p>
            <a:pPr marL="342900" lvl="0" algn="ctr" rtl="0">
              <a:spcBef>
                <a:spcPts val="640"/>
              </a:spcBef>
              <a:buNone/>
            </a:pPr>
            <a:r>
              <a:rPr lang="en" sz="3200" dirty="0" smtClean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Princeton University</a:t>
            </a:r>
            <a:endParaRPr lang="en" sz="3200" dirty="0">
              <a:solidFill>
                <a:schemeClr val="accent2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3741900" y="4931789"/>
            <a:ext cx="5402100" cy="1777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3200" dirty="0">
              <a:solidFill>
                <a:schemeClr val="accent2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-64008" y="215336"/>
            <a:ext cx="9144000" cy="83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400" dirty="0">
                <a:solidFill>
                  <a:schemeClr val="accent1"/>
                </a:solidFill>
                <a:latin typeface="+mj-lt"/>
                <a:ea typeface="Times New Roman"/>
                <a:cs typeface="Times New Roman"/>
                <a:sym typeface="Times New Roman"/>
              </a:rPr>
              <a:t>Save the Date!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01828" y="5112181"/>
            <a:ext cx="3743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" sz="3200" dirty="0" smtClean="0">
                <a:solidFill>
                  <a:srgbClr val="052F61"/>
                </a:solidFill>
                <a:latin typeface="Century Gothic" panose="020B0502020202020204"/>
                <a:ea typeface="Times New Roman"/>
                <a:cs typeface="Times New Roman"/>
                <a:sym typeface="Times New Roman"/>
              </a:rPr>
              <a:t>Literacy Day</a:t>
            </a:r>
          </a:p>
          <a:p>
            <a:pPr lvl="0" algn="ctr"/>
            <a:r>
              <a:rPr lang="en" sz="3200" dirty="0" smtClean="0">
                <a:solidFill>
                  <a:schemeClr val="accent2"/>
                </a:solidFill>
                <a:latin typeface="Century Gothic" panose="020B0502020202020204"/>
                <a:ea typeface="Times New Roman"/>
                <a:cs typeface="Times New Roman"/>
                <a:sym typeface="Times New Roman"/>
              </a:rPr>
              <a:t>3/3 10am-2pm</a:t>
            </a:r>
            <a:endParaRPr lang="en" sz="3200" dirty="0">
              <a:solidFill>
                <a:schemeClr val="accent2"/>
              </a:solidFill>
              <a:latin typeface="Century Gothic" panose="020B0502020202020204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28" y="1221759"/>
            <a:ext cx="1948117" cy="336215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1"/>
                </a:solidFill>
              </a:rPr>
              <a:t>Brownbags</a:t>
            </a:r>
            <a:endParaRPr lang="en-US" sz="3600" dirty="0" smtClean="0">
              <a:solidFill>
                <a:schemeClr val="accent1"/>
              </a:solidFill>
            </a:endParaRPr>
          </a:p>
          <a:p>
            <a:r>
              <a:rPr lang="en-US" sz="3600" dirty="0" smtClean="0">
                <a:solidFill>
                  <a:schemeClr val="accent1"/>
                </a:solidFill>
              </a:rPr>
              <a:t>Service Opportunities</a:t>
            </a:r>
          </a:p>
          <a:p>
            <a:r>
              <a:rPr lang="en-US" sz="3600" dirty="0" smtClean="0">
                <a:solidFill>
                  <a:schemeClr val="accent1"/>
                </a:solidFill>
              </a:rPr>
              <a:t>Bonding Events</a:t>
            </a:r>
          </a:p>
          <a:p>
            <a:pPr marL="0" indent="0">
              <a:buNone/>
            </a:pPr>
            <a:endParaRPr lang="en-US" sz="3600" dirty="0"/>
          </a:p>
          <a:p>
            <a:pPr lvl="0" algn="ctr">
              <a:buNone/>
            </a:pPr>
            <a:r>
              <a:rPr lang="en" sz="3600" dirty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</a:rPr>
              <a:t>Any Suggestions?</a:t>
            </a:r>
          </a:p>
          <a:p>
            <a:pPr lvl="0" algn="ctr">
              <a:buNone/>
            </a:pPr>
            <a:r>
              <a:rPr lang="en" sz="3600" dirty="0">
                <a:solidFill>
                  <a:schemeClr val="accent2"/>
                </a:solidFill>
                <a:ea typeface="Times New Roman"/>
                <a:cs typeface="Times New Roman"/>
                <a:sym typeface="Times New Roman"/>
              </a:rPr>
              <a:t>Let us know! 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hape 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400" dirty="0" smtClean="0">
                <a:solidFill>
                  <a:schemeClr val="accent1"/>
                </a:solidFill>
                <a:latin typeface="+mn-lt"/>
                <a:ea typeface="Times New Roman"/>
                <a:cs typeface="Times New Roman"/>
                <a:sym typeface="Times New Roman"/>
              </a:rPr>
              <a:t>Watch your Email</a:t>
            </a:r>
            <a:endParaRPr lang="en" sz="4400" dirty="0">
              <a:solidFill>
                <a:schemeClr val="accent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1323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594600" y="62802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4400" b="0" i="0" u="none" strike="noStrike" cap="none" dirty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</a:rPr>
              <a:t>Ch</a:t>
            </a:r>
            <a:r>
              <a:rPr lang="en" sz="4400" dirty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</a:rPr>
              <a:t>BE </a:t>
            </a:r>
            <a:r>
              <a:rPr lang="en" sz="4400" b="0" i="0" u="none" strike="noStrike" cap="none" dirty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</a:rPr>
              <a:t>Symposium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62000" y="2133600"/>
            <a:ext cx="8229600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 dirty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</a:rPr>
              <a:t>Mission Statement: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" sz="2500" b="0" i="0" u="none" strike="noStrike" cap="none" dirty="0">
                <a:solidFill>
                  <a:schemeClr val="tx1"/>
                </a:solidFill>
                <a:ea typeface="Times New Roman"/>
                <a:cs typeface="Times New Roman"/>
                <a:sym typeface="Times New Roman"/>
              </a:rPr>
              <a:t>1) To expose underclassmen students to the chemical engineering professional community of which they will become a part after graduation.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lang="en" sz="2500" b="0" i="0" u="none" strike="noStrike" cap="none" dirty="0" smtClean="0">
              <a:solidFill>
                <a:schemeClr val="tx1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" sz="2500" b="0" i="0" u="none" strike="noStrike" cap="none" dirty="0" smtClean="0">
                <a:solidFill>
                  <a:schemeClr val="tx1"/>
                </a:solidFill>
                <a:ea typeface="Times New Roman"/>
                <a:cs typeface="Times New Roman"/>
                <a:sym typeface="Times New Roman"/>
              </a:rPr>
              <a:t>2</a:t>
            </a:r>
            <a:r>
              <a:rPr lang="en" sz="2500" b="0" i="0" u="none" strike="noStrike" cap="none" dirty="0">
                <a:solidFill>
                  <a:schemeClr val="tx1"/>
                </a:solidFill>
                <a:ea typeface="Times New Roman"/>
                <a:cs typeface="Times New Roman"/>
                <a:sym typeface="Times New Roman"/>
              </a:rPr>
              <a:t>) To provide a platform to enhance the communication, connectivity, and participation among the Lafayette Chemical Engineering Department: faculty, students, and alumni.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4250" y="316525"/>
            <a:ext cx="3819750" cy="212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609600" y="523003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4400" dirty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</a:rPr>
              <a:t>ChBE Symposium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2101491"/>
            <a:ext cx="8229600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000" b="1" i="0" u="none" strike="noStrike" cap="none" dirty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</a:rPr>
              <a:t>When:</a:t>
            </a:r>
            <a:r>
              <a:rPr lang="en" sz="3000" b="1" i="0" u="none" strike="noStrike" cap="none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" sz="3000" b="1" dirty="0" smtClean="0">
                <a:solidFill>
                  <a:schemeClr val="accent2"/>
                </a:solidFill>
                <a:ea typeface="Times New Roman"/>
                <a:cs typeface="Times New Roman"/>
                <a:sym typeface="Times New Roman"/>
              </a:rPr>
              <a:t>March 23, 2018</a:t>
            </a:r>
            <a:endParaRPr lang="en" sz="3000" b="1" dirty="0">
              <a:solidFill>
                <a:schemeClr val="accent2"/>
              </a:solidFill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000" b="1" i="0" u="none" strike="noStrike" cap="none" dirty="0" smtClean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</a:rPr>
              <a:t>Where</a:t>
            </a:r>
            <a:r>
              <a:rPr lang="en" sz="3000" b="1" i="0" u="none" strike="noStrike" cap="none" dirty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</a:rPr>
              <a:t>:</a:t>
            </a:r>
            <a:r>
              <a:rPr lang="en" sz="3000" b="1" i="0" u="none" strike="noStrike" cap="none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" sz="3000" b="1" dirty="0">
                <a:solidFill>
                  <a:schemeClr val="accent2"/>
                </a:solidFill>
                <a:ea typeface="Times New Roman"/>
                <a:cs typeface="Times New Roman"/>
                <a:sym typeface="Times New Roman"/>
              </a:rPr>
              <a:t>Kirby Hall of Civil Rights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000" b="1" i="0" u="none" strike="noStrike" cap="none" dirty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</a:rPr>
              <a:t>What: </a:t>
            </a:r>
            <a:r>
              <a:rPr lang="en" sz="3000" b="1" i="0" u="none" strike="noStrike" cap="none" dirty="0">
                <a:solidFill>
                  <a:schemeClr val="accent2"/>
                </a:solidFill>
                <a:ea typeface="Times New Roman"/>
                <a:cs typeface="Times New Roman"/>
                <a:sym typeface="Times New Roman"/>
              </a:rPr>
              <a:t>Presentations, </a:t>
            </a:r>
            <a:r>
              <a:rPr lang="en" sz="3000" b="1" i="0" u="none" strike="noStrike" cap="none" dirty="0" smtClean="0">
                <a:solidFill>
                  <a:schemeClr val="accent2"/>
                </a:solidFill>
                <a:ea typeface="Times New Roman"/>
                <a:cs typeface="Times New Roman"/>
                <a:sym typeface="Times New Roman"/>
              </a:rPr>
              <a:t>Group </a:t>
            </a:r>
            <a:r>
              <a:rPr lang="en" sz="3000" b="1" dirty="0">
                <a:solidFill>
                  <a:schemeClr val="accent2"/>
                </a:solidFill>
                <a:ea typeface="Times New Roman"/>
                <a:cs typeface="Times New Roman"/>
                <a:sym typeface="Times New Roman"/>
              </a:rPr>
              <a:t>P</a:t>
            </a:r>
            <a:r>
              <a:rPr lang="en" sz="3000" b="1" i="0" u="none" strike="noStrike" cap="none" dirty="0" smtClean="0">
                <a:solidFill>
                  <a:schemeClr val="accent2"/>
                </a:solidFill>
                <a:ea typeface="Times New Roman"/>
                <a:cs typeface="Times New Roman"/>
                <a:sym typeface="Times New Roman"/>
              </a:rPr>
              <a:t>anels, Breakout Sessions, </a:t>
            </a:r>
            <a:r>
              <a:rPr lang="en" sz="3000" b="1" dirty="0">
                <a:solidFill>
                  <a:schemeClr val="accent2"/>
                </a:solidFill>
                <a:ea typeface="Times New Roman"/>
                <a:cs typeface="Times New Roman"/>
                <a:sym typeface="Times New Roman"/>
              </a:rPr>
              <a:t>L</a:t>
            </a:r>
            <a:r>
              <a:rPr lang="en" sz="3000" b="1" i="0" u="none" strike="noStrike" cap="none" dirty="0" smtClean="0">
                <a:solidFill>
                  <a:schemeClr val="accent2"/>
                </a:solidFill>
                <a:ea typeface="Times New Roman"/>
                <a:cs typeface="Times New Roman"/>
                <a:sym typeface="Times New Roman"/>
              </a:rPr>
              <a:t>ab </a:t>
            </a:r>
            <a:r>
              <a:rPr lang="en" sz="3000" b="1" dirty="0">
                <a:solidFill>
                  <a:schemeClr val="accent2"/>
                </a:solidFill>
                <a:ea typeface="Times New Roman"/>
                <a:cs typeface="Times New Roman"/>
                <a:sym typeface="Times New Roman"/>
              </a:rPr>
              <a:t>T</a:t>
            </a:r>
            <a:r>
              <a:rPr lang="en" sz="3000" b="1" i="0" u="none" strike="noStrike" cap="none" dirty="0" smtClean="0">
                <a:solidFill>
                  <a:schemeClr val="accent2"/>
                </a:solidFill>
                <a:ea typeface="Times New Roman"/>
                <a:cs typeface="Times New Roman"/>
                <a:sym typeface="Times New Roman"/>
              </a:rPr>
              <a:t>ours</a:t>
            </a:r>
            <a:r>
              <a:rPr lang="en" sz="3000" b="1" i="0" u="none" strike="noStrike" cap="none" dirty="0">
                <a:solidFill>
                  <a:schemeClr val="accent2"/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" sz="3000" b="1" i="0" u="none" strike="noStrike" cap="none" dirty="0" smtClean="0">
                <a:solidFill>
                  <a:schemeClr val="accent2"/>
                </a:solidFill>
                <a:ea typeface="Times New Roman"/>
                <a:cs typeface="Times New Roman"/>
                <a:sym typeface="Times New Roman"/>
              </a:rPr>
              <a:t>Poster </a:t>
            </a:r>
            <a:r>
              <a:rPr lang="en" sz="3000" b="1" dirty="0">
                <a:solidFill>
                  <a:schemeClr val="accent2"/>
                </a:solidFill>
                <a:ea typeface="Times New Roman"/>
                <a:cs typeface="Times New Roman"/>
                <a:sym typeface="Times New Roman"/>
              </a:rPr>
              <a:t>S</a:t>
            </a:r>
            <a:r>
              <a:rPr lang="en" sz="3000" b="1" i="0" u="none" strike="noStrike" cap="none" dirty="0" smtClean="0">
                <a:solidFill>
                  <a:schemeClr val="accent2"/>
                </a:solidFill>
                <a:ea typeface="Times New Roman"/>
                <a:cs typeface="Times New Roman"/>
                <a:sym typeface="Times New Roman"/>
              </a:rPr>
              <a:t>ession</a:t>
            </a:r>
            <a:endParaRPr lang="en" sz="3000" b="1" i="0" u="none" strike="noStrike" cap="none" dirty="0">
              <a:solidFill>
                <a:schemeClr val="accent2"/>
              </a:solidFill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609600" y="523003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4400" dirty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</a:rPr>
              <a:t>ChBE Symposium Volunteering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2101491"/>
            <a:ext cx="8229600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</a:pPr>
            <a:r>
              <a:rPr lang="en" sz="3200" dirty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</a:rPr>
              <a:t>Folders</a:t>
            </a:r>
          </a:p>
          <a:p>
            <a:pPr marL="457200" marR="0" lvl="0" indent="-431800" algn="l" rtl="0">
              <a:spcBef>
                <a:spcPts val="64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3200" dirty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</a:rPr>
              <a:t>Set up/Clean up</a:t>
            </a:r>
          </a:p>
          <a:p>
            <a:pPr marL="457200" marR="0" lvl="0" indent="-431800" algn="l" rtl="0">
              <a:spcBef>
                <a:spcPts val="64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3200" dirty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</a:rPr>
              <a:t>Registration</a:t>
            </a:r>
          </a:p>
          <a:p>
            <a:pPr marL="457200" marR="0" lvl="0" indent="-431800" algn="l" rtl="0">
              <a:spcBef>
                <a:spcPts val="64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3200" dirty="0" smtClean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</a:rPr>
              <a:t>Photographers?</a:t>
            </a:r>
            <a:endParaRPr lang="en" sz="3200" dirty="0">
              <a:solidFill>
                <a:schemeClr val="accent1"/>
              </a:solidFill>
              <a:ea typeface="Times New Roman"/>
              <a:cs typeface="Times New Roman"/>
              <a:sym typeface="Times New Roman"/>
            </a:endParaRPr>
          </a:p>
          <a:p>
            <a:pPr marL="457200" marR="0" lvl="0" indent="-431800" algn="l" rtl="0">
              <a:spcBef>
                <a:spcPts val="64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3200" dirty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</a:rPr>
              <a:t>Greeters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6550" y="1874075"/>
            <a:ext cx="2438400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 l="-6698" t="10339" r="12350" b="6076"/>
          <a:stretch/>
        </p:blipFill>
        <p:spPr>
          <a:xfrm>
            <a:off x="5498075" y="3931475"/>
            <a:ext cx="2856874" cy="18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777000" y="537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4400" b="0" i="0" u="none" strike="noStrike" cap="none" dirty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</a:rPr>
              <a:t>National AIChE involvement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2101491"/>
            <a:ext cx="8229600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3000" dirty="0">
                <a:solidFill>
                  <a:schemeClr val="accent1"/>
                </a:solidFill>
                <a:latin typeface="+mj-lt"/>
                <a:ea typeface="Times New Roman"/>
                <a:cs typeface="Times New Roman"/>
                <a:sym typeface="Times New Roman"/>
              </a:rPr>
              <a:t>Become an Official Member....it’s FREE</a:t>
            </a:r>
            <a:r>
              <a:rPr lang="en" sz="3000" dirty="0" smtClean="0">
                <a:solidFill>
                  <a:schemeClr val="accent1"/>
                </a:solidFill>
                <a:latin typeface="+mj-lt"/>
                <a:ea typeface="Times New Roman"/>
                <a:cs typeface="Times New Roman"/>
                <a:sym typeface="Times New Roman"/>
              </a:rPr>
              <a:t>!</a:t>
            </a:r>
          </a:p>
          <a:p>
            <a:pPr marL="914400" lvl="1" indent="-419100">
              <a:spcAft>
                <a:spcPts val="0"/>
              </a:spcAft>
              <a:buSzPct val="100000"/>
              <a:buFont typeface="Times New Roman"/>
            </a:pPr>
            <a:r>
              <a:rPr lang="en" sz="2800" b="0" i="0" u="none" strike="noStrike" cap="none" dirty="0" smtClean="0">
                <a:solidFill>
                  <a:schemeClr val="accent1"/>
                </a:solidFill>
                <a:latin typeface="+mj-lt"/>
                <a:ea typeface="Times New Roman"/>
                <a:cs typeface="Times New Roman"/>
                <a:sym typeface="Times New Roman"/>
              </a:rPr>
              <a:t>Online Courses</a:t>
            </a:r>
          </a:p>
          <a:p>
            <a:pPr marL="914400" lvl="1" indent="-419100">
              <a:spcAft>
                <a:spcPts val="0"/>
              </a:spcAft>
              <a:buSzPct val="100000"/>
              <a:buFont typeface="Times New Roman"/>
            </a:pPr>
            <a:r>
              <a:rPr lang="en" sz="2800" dirty="0" smtClean="0">
                <a:solidFill>
                  <a:schemeClr val="accent1"/>
                </a:solidFill>
                <a:latin typeface="+mj-lt"/>
                <a:ea typeface="Times New Roman"/>
                <a:cs typeface="Times New Roman"/>
                <a:sym typeface="Times New Roman"/>
              </a:rPr>
              <a:t>Job and Internship Board</a:t>
            </a:r>
          </a:p>
          <a:p>
            <a:pPr marL="914400" lvl="1" indent="-419100">
              <a:spcAft>
                <a:spcPts val="0"/>
              </a:spcAft>
              <a:buSzPct val="100000"/>
              <a:buFont typeface="Times New Roman"/>
            </a:pPr>
            <a:r>
              <a:rPr lang="en" sz="2800" dirty="0" smtClean="0">
                <a:solidFill>
                  <a:schemeClr val="accent1"/>
                </a:solidFill>
                <a:latin typeface="+mj-lt"/>
                <a:ea typeface="Times New Roman"/>
                <a:cs typeface="Times New Roman"/>
                <a:sym typeface="Times New Roman"/>
              </a:rPr>
              <a:t>Online library/Reference Resources</a:t>
            </a:r>
          </a:p>
          <a:p>
            <a:pPr marL="495300" lvl="1" indent="0">
              <a:spcAft>
                <a:spcPts val="0"/>
              </a:spcAft>
              <a:buSzPct val="100000"/>
              <a:buNone/>
            </a:pPr>
            <a:endParaRPr lang="en" sz="2800" dirty="0" smtClean="0">
              <a:solidFill>
                <a:schemeClr val="accent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495300" lvl="1" indent="0">
              <a:spcAft>
                <a:spcPts val="0"/>
              </a:spcAft>
              <a:buSzPct val="100000"/>
              <a:buNone/>
            </a:pPr>
            <a:endParaRPr lang="en" sz="2400" dirty="0" smtClean="0">
              <a:solidFill>
                <a:schemeClr val="accent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495300" lvl="1" indent="0">
              <a:spcAft>
                <a:spcPts val="0"/>
              </a:spcAft>
              <a:buSzPct val="100000"/>
              <a:buNone/>
            </a:pPr>
            <a:endParaRPr lang="en" sz="2400" dirty="0">
              <a:solidFill>
                <a:schemeClr val="accent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495300" lvl="1" indent="0">
              <a:spcAft>
                <a:spcPts val="0"/>
              </a:spcAft>
              <a:buSzPct val="100000"/>
              <a:buNone/>
            </a:pPr>
            <a:r>
              <a:rPr lang="en" sz="2400" dirty="0" smtClean="0">
                <a:solidFill>
                  <a:schemeClr val="accent1"/>
                </a:solidFill>
                <a:latin typeface="+mj-lt"/>
                <a:ea typeface="Times New Roman"/>
                <a:cs typeface="Times New Roman"/>
                <a:sym typeface="Times New Roman"/>
              </a:rPr>
              <a:t>You will have to do this anyway senior year!!!</a:t>
            </a:r>
          </a:p>
          <a:p>
            <a:pPr marL="914400" lvl="1" indent="-419100">
              <a:spcAft>
                <a:spcPts val="0"/>
              </a:spcAft>
              <a:buSzPct val="100000"/>
              <a:buFont typeface="Times New Roman"/>
            </a:pPr>
            <a:endParaRPr sz="2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8224" y="5731799"/>
            <a:ext cx="2868574" cy="8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400" dirty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</a:rPr>
              <a:t>Helpful Websites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0" y="1744725"/>
            <a:ext cx="9144000" cy="410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2000" dirty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</a:rPr>
              <a:t>Lafayette AIChE Sites Page</a:t>
            </a:r>
          </a:p>
          <a:p>
            <a:pPr marL="914400" lvl="1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2000" u="sng" dirty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  <a:hlinkClick r:id="rId3"/>
              </a:rPr>
              <a:t>http://sites.lafayette.edu/aiche/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/>
              </a:solidFill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2000" dirty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</a:rPr>
              <a:t>Lafayette AIChE Facebook Page</a:t>
            </a:r>
          </a:p>
          <a:p>
            <a:pPr marL="914400" lvl="1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2000" u="sng" dirty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  <a:hlinkClick r:id="rId4"/>
              </a:rPr>
              <a:t>https://www.facebook.com/lafayette.aiche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/>
              </a:solidFill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mes New Roman"/>
            </a:pPr>
            <a:r>
              <a:rPr lang="en" sz="2000" dirty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</a:rPr>
              <a:t>AIChE Mid Atlantic Conference Page</a:t>
            </a:r>
          </a:p>
          <a:p>
            <a:pPr marL="914400" lvl="1" indent="-355600" algn="just">
              <a:spcAft>
                <a:spcPts val="0"/>
              </a:spcAft>
              <a:buClr>
                <a:srgbClr val="FFFFFF"/>
              </a:buClr>
              <a:buSzPct val="100000"/>
              <a:buFont typeface="Times New Roman"/>
            </a:pPr>
            <a:r>
              <a:rPr lang="en-US" sz="2000" u="sng" dirty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  <a:hlinkClick r:id="rId5"/>
              </a:rPr>
              <a:t>https://princetonaiche.wordpress.com/registration</a:t>
            </a:r>
            <a:r>
              <a:rPr lang="en-US" sz="2000" u="sng" dirty="0" smtClean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  <a:hlinkClick r:id="rId5"/>
              </a:rPr>
              <a:t>/</a:t>
            </a:r>
            <a:endParaRPr lang="en-US" sz="2000" u="sng" dirty="0" smtClean="0">
              <a:solidFill>
                <a:schemeClr val="accent1"/>
              </a:solidFill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/>
              </a:solidFill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mes New Roman"/>
            </a:pPr>
            <a:r>
              <a:rPr lang="en" sz="2000" dirty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</a:rPr>
              <a:t>National AIChE Website</a:t>
            </a:r>
          </a:p>
          <a:p>
            <a:pPr marL="914400" lvl="1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mes New Roman"/>
            </a:pPr>
            <a:r>
              <a:rPr lang="en" sz="2000" u="sng" dirty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  <a:hlinkClick r:id="rId6"/>
              </a:rPr>
              <a:t>http://www.aiche.org/</a:t>
            </a:r>
          </a:p>
          <a:p>
            <a:pPr marL="914400" lvl="1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mes New Roman"/>
            </a:pPr>
            <a:r>
              <a:rPr lang="en" sz="2000" u="sng" dirty="0">
                <a:solidFill>
                  <a:schemeClr val="accent1"/>
                </a:solidFill>
                <a:ea typeface="Times New Roman"/>
                <a:cs typeface="Times New Roman"/>
                <a:sym typeface="Times New Roman"/>
                <a:hlinkClick r:id="rId7"/>
              </a:rPr>
              <a:t>http://www.aiche.org/community/membership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</TotalTime>
  <Words>288</Words>
  <Application>Microsoft Office PowerPoint</Application>
  <PresentationFormat>On-screen Show (4:3)</PresentationFormat>
  <Paragraphs>91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Wingdings 3</vt:lpstr>
      <vt:lpstr>Century Gothic</vt:lpstr>
      <vt:lpstr>Arial</vt:lpstr>
      <vt:lpstr>Times New Roman</vt:lpstr>
      <vt:lpstr>Roboto</vt:lpstr>
      <vt:lpstr>Slice</vt:lpstr>
      <vt:lpstr>AIChE Spring 2018 General Body Meeting</vt:lpstr>
      <vt:lpstr>PowerPoint Presentation</vt:lpstr>
      <vt:lpstr>PowerPoint Presentation</vt:lpstr>
      <vt:lpstr>Watch your Email</vt:lpstr>
      <vt:lpstr>ChBE Symposium</vt:lpstr>
      <vt:lpstr>ChBE Symposium</vt:lpstr>
      <vt:lpstr>ChBE Symposium Volunteering</vt:lpstr>
      <vt:lpstr>National AIChE involvement</vt:lpstr>
      <vt:lpstr>Helpful Websites</vt:lpstr>
      <vt:lpstr>Questions?</vt:lpstr>
      <vt:lpstr>Contact Us!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AIChE Spring 2016 General Body Meeting</dc:title>
  <dc:creator>meshberm</dc:creator>
  <cp:lastModifiedBy>lavellec</cp:lastModifiedBy>
  <cp:revision>10</cp:revision>
  <dcterms:modified xsi:type="dcterms:W3CDTF">2018-02-05T15:57:18Z</dcterms:modified>
</cp:coreProperties>
</file>