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6"/>
  </p:notesMasterIdLst>
  <p:handoutMasterIdLst>
    <p:handoutMasterId r:id="rId57"/>
  </p:handoutMasterIdLst>
  <p:sldIdLst>
    <p:sldId id="256" r:id="rId3"/>
    <p:sldId id="268" r:id="rId4"/>
    <p:sldId id="269" r:id="rId5"/>
    <p:sldId id="257" r:id="rId6"/>
    <p:sldId id="267" r:id="rId7"/>
    <p:sldId id="258" r:id="rId8"/>
    <p:sldId id="270" r:id="rId9"/>
    <p:sldId id="259" r:id="rId10"/>
    <p:sldId id="271" r:id="rId11"/>
    <p:sldId id="260" r:id="rId12"/>
    <p:sldId id="272" r:id="rId13"/>
    <p:sldId id="261" r:id="rId14"/>
    <p:sldId id="273" r:id="rId15"/>
    <p:sldId id="262" r:id="rId16"/>
    <p:sldId id="274" r:id="rId17"/>
    <p:sldId id="263" r:id="rId18"/>
    <p:sldId id="275" r:id="rId19"/>
    <p:sldId id="279" r:id="rId20"/>
    <p:sldId id="264" r:id="rId21"/>
    <p:sldId id="276" r:id="rId22"/>
    <p:sldId id="265" r:id="rId23"/>
    <p:sldId id="277" r:id="rId24"/>
    <p:sldId id="266" r:id="rId25"/>
    <p:sldId id="278" r:id="rId26"/>
    <p:sldId id="280" r:id="rId27"/>
    <p:sldId id="281" r:id="rId28"/>
    <p:sldId id="282" r:id="rId29"/>
    <p:sldId id="283" r:id="rId30"/>
    <p:sldId id="292" r:id="rId31"/>
    <p:sldId id="293" r:id="rId32"/>
    <p:sldId id="286" r:id="rId33"/>
    <p:sldId id="287" r:id="rId34"/>
    <p:sldId id="284" r:id="rId35"/>
    <p:sldId id="285" r:id="rId36"/>
    <p:sldId id="290" r:id="rId37"/>
    <p:sldId id="291" r:id="rId38"/>
    <p:sldId id="288" r:id="rId39"/>
    <p:sldId id="289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1" autoAdjust="0"/>
    <p:restoredTop sz="94717" autoAdjust="0"/>
  </p:normalViewPr>
  <p:slideViewPr>
    <p:cSldViewPr>
      <p:cViewPr varScale="1">
        <p:scale>
          <a:sx n="69" d="100"/>
          <a:sy n="69" d="100"/>
        </p:scale>
        <p:origin x="-13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B87C6-4474-45C1-9001-C59677ECB330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4C4E0-AA80-4EBC-8F2B-91DA87E3C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1AC99-75DD-442C-B793-7DD3C9BDE03B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0AB802-9C64-45D9-B0C9-12AAAB224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AB802-9C64-45D9-B0C9-12AAAB22497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8704B-88A3-4061-B4A3-57E438D2F1A5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3C406F-A7E7-47DA-9FE1-6771CEBB572B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27.xml"/><Relationship Id="rId18" Type="http://schemas.openxmlformats.org/officeDocument/2006/relationships/slide" Target="slide46.xml"/><Relationship Id="rId26" Type="http://schemas.openxmlformats.org/officeDocument/2006/relationships/slide" Target="slide41.xml"/><Relationship Id="rId3" Type="http://schemas.openxmlformats.org/officeDocument/2006/relationships/slide" Target="slide2.xml"/><Relationship Id="rId21" Type="http://schemas.openxmlformats.org/officeDocument/2006/relationships/slide" Target="slide39.xml"/><Relationship Id="rId7" Type="http://schemas.openxmlformats.org/officeDocument/2006/relationships/slide" Target="slide10.xml"/><Relationship Id="rId12" Type="http://schemas.openxmlformats.org/officeDocument/2006/relationships/slide" Target="slide21.xml"/><Relationship Id="rId17" Type="http://schemas.openxmlformats.org/officeDocument/2006/relationships/slide" Target="slide31.xml"/><Relationship Id="rId25" Type="http://schemas.openxmlformats.org/officeDocument/2006/relationships/slide" Target="slide18.xml"/><Relationship Id="rId2" Type="http://schemas.openxmlformats.org/officeDocument/2006/relationships/notesSlide" Target="../notesSlides/notesSlide1.xml"/><Relationship Id="rId16" Type="http://schemas.openxmlformats.org/officeDocument/2006/relationships/slide" Target="slide37.xml"/><Relationship Id="rId20" Type="http://schemas.openxmlformats.org/officeDocument/2006/relationships/slide" Target="slide16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3.xml"/><Relationship Id="rId11" Type="http://schemas.openxmlformats.org/officeDocument/2006/relationships/slide" Target="slide35.xml"/><Relationship Id="rId24" Type="http://schemas.openxmlformats.org/officeDocument/2006/relationships/slide" Target="slide50.xml"/><Relationship Id="rId5" Type="http://schemas.openxmlformats.org/officeDocument/2006/relationships/slide" Target="slide8.xml"/><Relationship Id="rId15" Type="http://schemas.openxmlformats.org/officeDocument/2006/relationships/slide" Target="slide14.xml"/><Relationship Id="rId23" Type="http://schemas.openxmlformats.org/officeDocument/2006/relationships/slide" Target="slide48.xml"/><Relationship Id="rId10" Type="http://schemas.openxmlformats.org/officeDocument/2006/relationships/slide" Target="slide12.xml"/><Relationship Id="rId19" Type="http://schemas.openxmlformats.org/officeDocument/2006/relationships/slide" Target="slide23.xml"/><Relationship Id="rId4" Type="http://schemas.openxmlformats.org/officeDocument/2006/relationships/slide" Target="slide29.xml"/><Relationship Id="rId9" Type="http://schemas.openxmlformats.org/officeDocument/2006/relationships/slide" Target="slide6.xml"/><Relationship Id="rId14" Type="http://schemas.openxmlformats.org/officeDocument/2006/relationships/slide" Target="slide4.xml"/><Relationship Id="rId22" Type="http://schemas.openxmlformats.org/officeDocument/2006/relationships/slide" Target="slide43.xml"/><Relationship Id="rId27" Type="http://schemas.openxmlformats.org/officeDocument/2006/relationships/slide" Target="slide5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52402"/>
          <a:ext cx="8686800" cy="655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1092200"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Caroline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Polymerization Process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Facts &amp;</a:t>
                      </a:r>
                      <a:r>
                        <a:rPr lang="en-US" sz="2400" baseline="0" dirty="0" smtClean="0"/>
                        <a:t> Figures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Caroline’s Research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Research</a:t>
                      </a:r>
                      <a:r>
                        <a:rPr lang="en-US" sz="2000" baseline="0" dirty="0" smtClean="0"/>
                        <a:t> Techniques </a:t>
                      </a:r>
                      <a:endParaRPr lang="en-US" sz="2000" dirty="0"/>
                    </a:p>
                  </a:txBody>
                  <a:tcPr/>
                </a:tc>
              </a:tr>
              <a:tr h="1092200"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>
                          <a:hlinkClick r:id="rId3" action="ppaction://hlinksldjump"/>
                        </a:rPr>
                        <a:t>$100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4" action="ppaction://hlinksldjump"/>
                        </a:rPr>
                        <a:t>$100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5" action="ppaction://hlinksldjump"/>
                        </a:rPr>
                        <a:t>$100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6" action="ppaction://hlinksldjump"/>
                        </a:rPr>
                        <a:t>$100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7" action="ppaction://hlinksldjump"/>
                        </a:rPr>
                        <a:t>$100</a:t>
                      </a:r>
                      <a:endParaRPr lang="en-US" sz="2400" dirty="0"/>
                    </a:p>
                  </a:txBody>
                  <a:tcPr/>
                </a:tc>
              </a:tr>
              <a:tr h="1092200"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>
                          <a:hlinkClick r:id="rId8" action="ppaction://hlinksldjump"/>
                        </a:rPr>
                        <a:t>$200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9" action="ppaction://hlinksldjump"/>
                        </a:rPr>
                        <a:t>$200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10" action="ppaction://hlinksldjump"/>
                        </a:rPr>
                        <a:t>$200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i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dirty="0" smtClean="0">
                          <a:hlinkClick r:id="rId11" action="ppaction://hlinksldjump"/>
                        </a:rPr>
                        <a:t>$200</a:t>
                      </a:r>
                      <a:endParaRPr lang="en-US" sz="240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12" action="ppaction://hlinksldjump"/>
                        </a:rPr>
                        <a:t>$200</a:t>
                      </a:r>
                      <a:endParaRPr lang="en-US" sz="2400" dirty="0" smtClean="0"/>
                    </a:p>
                  </a:txBody>
                  <a:tcPr/>
                </a:tc>
              </a:tr>
              <a:tr h="1092200"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>
                          <a:hlinkClick r:id="rId13" action="ppaction://hlinksldjump"/>
                        </a:rPr>
                        <a:t>$300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14" action="ppaction://hlinksldjump"/>
                        </a:rPr>
                        <a:t>$300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15" action="ppaction://hlinksldjump"/>
                        </a:rPr>
                        <a:t>$300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16" action="ppaction://hlinksldjump"/>
                        </a:rPr>
                        <a:t>$300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17" action="ppaction://hlinksldjump"/>
                        </a:rPr>
                        <a:t>$300</a:t>
                      </a:r>
                      <a:endParaRPr lang="en-US" sz="2400" dirty="0" smtClean="0"/>
                    </a:p>
                  </a:txBody>
                  <a:tcPr/>
                </a:tc>
              </a:tr>
              <a:tr h="1092200"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>
                          <a:hlinkClick r:id="rId18" action="ppaction://hlinksldjump"/>
                        </a:rPr>
                        <a:t>$400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19" action="ppaction://hlinksldjump"/>
                        </a:rPr>
                        <a:t>$400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20" action="ppaction://hlinksldjump"/>
                        </a:rPr>
                        <a:t>$400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21" action="ppaction://hlinksldjump"/>
                        </a:rPr>
                        <a:t>$400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22" action="ppaction://hlinksldjump"/>
                        </a:rPr>
                        <a:t>$400</a:t>
                      </a:r>
                      <a:endParaRPr lang="en-US" sz="2400" dirty="0" smtClean="0"/>
                    </a:p>
                  </a:txBody>
                  <a:tcPr/>
                </a:tc>
              </a:tr>
              <a:tr h="1092200"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>
                          <a:hlinkClick r:id="rId23" action="ppaction://hlinksldjump"/>
                        </a:rPr>
                        <a:t>$500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24" action="ppaction://hlinksldjump"/>
                        </a:rPr>
                        <a:t>$500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25" action="ppaction://hlinksldjump"/>
                        </a:rPr>
                        <a:t>$500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26" action="ppaction://hlinksldjump"/>
                        </a:rPr>
                        <a:t>$500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27" action="ppaction://hlinksldjump"/>
                        </a:rPr>
                        <a:t>$500</a:t>
                      </a:r>
                      <a:endParaRPr lang="en-US" sz="2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As the density of the polymer changes, the polymer experiences this physical change. 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477000" y="51054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volumetric shrinkage?</a:t>
            </a:r>
          </a:p>
          <a:p>
            <a:pPr algn="ctr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As the light intensity increases, this increases as well. 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477000" y="51054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rate of reaction?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is an indication that the phases are separating. 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477000" y="51054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</a:t>
            </a:r>
            <a:r>
              <a:rPr lang="en-US" dirty="0" smtClean="0"/>
              <a:t>haziness?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expected weight reduction of the process was 20%, but after adding the PIPS the actual what reduction was this. 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477000" y="51054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40%?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/>
              <a:t>MYLON’s MYSTERY!!</a:t>
            </a:r>
            <a:endParaRPr lang="en-US" sz="6600" dirty="0"/>
          </a:p>
        </p:txBody>
      </p:sp>
      <p:sp>
        <p:nvSpPr>
          <p:cNvPr id="4" name="Oval 3"/>
          <p:cNvSpPr/>
          <p:nvPr/>
        </p:nvSpPr>
        <p:spPr>
          <a:xfrm>
            <a:off x="6705600" y="5486400"/>
            <a:ext cx="18288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ENGAGE!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acronym PIPS stands for this.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477000" y="51054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Caroline graduated from Lafayette College in this year.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Polymerization Induced Phase Separation?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mixture used in experiments consists of these two types of molecules. 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477000" y="51054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are monomers and polymers? </a:t>
            </a:r>
          </a:p>
          <a:p>
            <a:pPr algn="ctr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measurement increases as the polymer chains form.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477000" y="51054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viscosity?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Caroline lived in this residence hall during her freshman year at Lafayette.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</a:t>
            </a:r>
            <a:r>
              <a:rPr lang="en-US" dirty="0" err="1" smtClean="0"/>
              <a:t>Ruef</a:t>
            </a:r>
            <a:r>
              <a:rPr lang="en-US" dirty="0" smtClean="0"/>
              <a:t> Hall?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Caroline played this sport while at Lafayette.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rugby?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This class of organic compounds are readily used in polymerization studies with biological applications due to their high reactivity and biocompatibility.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2009?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are </a:t>
            </a:r>
            <a:r>
              <a:rPr lang="en-US" dirty="0" err="1" smtClean="0"/>
              <a:t>methacrylates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formula is used to quantify the volumetric shrinkage percentage of the resulting polymer.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 is   </a:t>
            </a:r>
            <a:r>
              <a:rPr lang="en-US" u="sng" dirty="0" smtClean="0"/>
              <a:t>(density of poly – density of monomer) </a:t>
            </a:r>
            <a:r>
              <a:rPr lang="en-US" dirty="0" smtClean="0"/>
              <a:t>*100 ?</a:t>
            </a:r>
          </a:p>
          <a:p>
            <a:pPr lvl="7">
              <a:buNone/>
            </a:pPr>
            <a:r>
              <a:rPr lang="en-US" sz="2400" dirty="0" smtClean="0"/>
              <a:t>       density of polymer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This physical property was used by Caroline to provide additional proof of the phase separation and monitor the phase separation process.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refractive index?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polymer’s name is shortened to TEGDMA.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triethylene</a:t>
            </a:r>
            <a:r>
              <a:rPr lang="en-US" dirty="0" smtClean="0"/>
              <a:t> glycol </a:t>
            </a:r>
            <a:r>
              <a:rPr lang="en-US" dirty="0" err="1" smtClean="0"/>
              <a:t>dimethacrylate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polymer was the model polymer for Caroline’s polymerization studies.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What is TEGDMA?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physical quantity was found to be below </a:t>
            </a:r>
            <a:r>
              <a:rPr lang="en-US" sz="4400" dirty="0" smtClean="0"/>
              <a:t>0</a:t>
            </a:r>
            <a:r>
              <a:rPr lang="en-US" dirty="0" smtClean="0"/>
              <a:t> °C for all samples studied by Caroline which meant that they could be stored at room temperature on shelves.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Pn</a:t>
            </a:r>
            <a:r>
              <a:rPr lang="en-US" dirty="0" smtClean="0"/>
              <a:t>* </a:t>
            </a:r>
            <a:r>
              <a:rPr lang="en-US" dirty="0" smtClean="0"/>
              <a:t>+ CT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Pn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smtClean="0">
                <a:sym typeface="Wingdings" pitchFamily="2" charset="2"/>
              </a:rPr>
              <a:t>CT* </a:t>
            </a:r>
            <a:r>
              <a:rPr lang="en-US" dirty="0" smtClean="0">
                <a:sym typeface="Wingdings" pitchFamily="2" charset="2"/>
              </a:rPr>
              <a:t>i</a:t>
            </a:r>
            <a:r>
              <a:rPr lang="en-US" dirty="0" smtClean="0"/>
              <a:t>s the equation for this step in the polymerization sequence. </a:t>
            </a:r>
          </a:p>
          <a:p>
            <a:endParaRPr lang="en-US" dirty="0" smtClean="0"/>
          </a:p>
          <a:p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77000" y="51054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 is UCST (Upper Critical Solution Temperature : temperature below which de-mixing happens)?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These three pre-polymers were used in Caroline’s studies with TEGDMA.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are PBMA, PMMA, PEMA?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800" dirty="0" smtClean="0"/>
              <a:t>FERRI’s FORTUNE!!!!!!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705600" y="5486400"/>
            <a:ext cx="18288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ENGAGE!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At this point, the molecular weight has reached an infinite value.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gel point?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In this month and year Caroline started her research at CU Boulder.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January 2010?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This gentleman oversees Caroline’s thesis.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Who is Dr. </a:t>
            </a:r>
            <a:r>
              <a:rPr lang="en-US" dirty="0" err="1" smtClean="0"/>
              <a:t>Stansbury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chain transfer?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molecular weight of a polymerization reaction with rapid initiation, slow propagation, and rapid termination can be measured as this.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low MW?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apparatus was used to measure viscosity of the pre-polymer and polymer mixture.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48400" y="48006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</a:t>
            </a:r>
            <a:r>
              <a:rPr lang="en-US" dirty="0" err="1" smtClean="0"/>
              <a:t>rheometer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Too much of these will hinder the kinetics of a polymer chain. 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477000" y="51054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are pre-polymers?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 is the smallest free radical that is produced in the initiation step of the Photo-initiated polymerization reaction performed by Caroline? 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477000" y="5105400"/>
            <a:ext cx="2133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nextslide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CH3</a:t>
            </a:r>
            <a:r>
              <a:rPr lang="en-US" sz="9600" dirty="0" smtClean="0"/>
              <a:t>.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91400" y="56388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" action="ppaction://hlinkshowjump?jump=firstslide"/>
              </a:rPr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279</TotalTime>
  <Words>608</Words>
  <Application>Microsoft Office PowerPoint</Application>
  <PresentationFormat>On-screen Show (4:3)</PresentationFormat>
  <Paragraphs>164</Paragraphs>
  <Slides>53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Custom Design</vt:lpstr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</vt:vector>
  </TitlesOfParts>
  <Company>Lafayette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Seth Kyler</cp:lastModifiedBy>
  <cp:revision>24</cp:revision>
  <dcterms:created xsi:type="dcterms:W3CDTF">2013-03-01T21:24:20Z</dcterms:created>
  <dcterms:modified xsi:type="dcterms:W3CDTF">2013-05-17T14:47:56Z</dcterms:modified>
</cp:coreProperties>
</file>