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73" r:id="rId3"/>
    <p:sldId id="259" r:id="rId4"/>
    <p:sldId id="258" r:id="rId5"/>
    <p:sldId id="260" r:id="rId6"/>
    <p:sldId id="267" r:id="rId7"/>
    <p:sldId id="269" r:id="rId8"/>
    <p:sldId id="268" r:id="rId9"/>
    <p:sldId id="275" r:id="rId10"/>
    <p:sldId id="266" r:id="rId11"/>
    <p:sldId id="261" r:id="rId12"/>
    <p:sldId id="262" r:id="rId13"/>
    <p:sldId id="264" r:id="rId14"/>
    <p:sldId id="263" r:id="rId15"/>
    <p:sldId id="277" r:id="rId16"/>
    <p:sldId id="278" r:id="rId17"/>
    <p:sldId id="279" r:id="rId18"/>
    <p:sldId id="282" r:id="rId19"/>
    <p:sldId id="276" r:id="rId20"/>
    <p:sldId id="284" r:id="rId21"/>
    <p:sldId id="280" r:id="rId22"/>
    <p:sldId id="285" r:id="rId23"/>
    <p:sldId id="286" r:id="rId24"/>
    <p:sldId id="288" r:id="rId25"/>
    <p:sldId id="287" r:id="rId26"/>
    <p:sldId id="290" r:id="rId27"/>
    <p:sldId id="289" r:id="rId28"/>
    <p:sldId id="291" r:id="rId29"/>
    <p:sldId id="292" r:id="rId30"/>
    <p:sldId id="293" r:id="rId31"/>
    <p:sldId id="294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236" y="258"/>
      </p:cViewPr>
      <p:guideLst>
        <p:guide orient="horz" pos="428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2F7A-96DC-9C42-BFB4-2DCFE54C828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98CEE-CA07-6241-B74F-5212254C8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44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Emphasize why these are inappropriate!</a:t>
            </a:r>
          </a:p>
          <a:p>
            <a:r>
              <a:rPr lang="en-US" dirty="0" smtClean="0"/>
              <a:t>High</a:t>
            </a:r>
            <a:r>
              <a:rPr lang="en-US" baseline="0" dirty="0" smtClean="0"/>
              <a:t> Temp</a:t>
            </a:r>
          </a:p>
          <a:p>
            <a:r>
              <a:rPr lang="en-US" baseline="0" dirty="0" smtClean="0"/>
              <a:t>Long Polymerization times</a:t>
            </a:r>
          </a:p>
          <a:p>
            <a:r>
              <a:rPr lang="en-US" baseline="0" dirty="0" smtClean="0"/>
              <a:t>Types of monomers used!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5FE4-671A-D046-9706-A8B8062331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468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: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Investigated effect of light intensity in the materials.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Investigating (currently) the partial cure samples, how does this happen in real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98CEE-CA07-6241-B74F-5212254C88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62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Change slow and fast????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Phase separation is a balance between the thermodynamic miscibility, and the kinetic development which effects how those incompatible phases can move.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RHS -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LHS – Gelation precedes phase separation. Macromolecular diffusion can not occur after cross-linking.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3EA111-3660-C443-B968-3421A54E576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867B04-A21C-DB41-AEF7-09EF9E139F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867B04-A21C-DB41-AEF7-09EF9E139F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F3ACF9-DDF9-C34E-8F63-8BFF485CF5E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Change slow and fast????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Phase separation is a balance between the thermodynamic miscibility, and the kinetic development which effects how those incompatible phases can move.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RHS -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LHS – Gelation precedes phase separation. Macromolecular diffusion can not occur after cross-linking.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3EA111-3660-C443-B968-3421A54E576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D0EF18-58A5-3041-83C5-BDCF727BE4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F3ADA-6564-C743-BC06-56987800A9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43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8820-802B-0041-95DF-E113069018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this picture is the SIMPLEST representation.</a:t>
            </a:r>
          </a:p>
          <a:p>
            <a:r>
              <a:rPr lang="en-US" dirty="0" smtClean="0"/>
              <a:t>Entanglements or covalent bonds with other network.</a:t>
            </a:r>
          </a:p>
          <a:p>
            <a:r>
              <a:rPr lang="en-US" dirty="0" smtClean="0"/>
              <a:t>LPA – traditionally in the form of non-reactive</a:t>
            </a:r>
            <a:r>
              <a:rPr lang="en-US" baseline="0" dirty="0" smtClean="0"/>
              <a:t> pre-polymer.  This way – we can take a pre-polymer with fixed properties – and see how that can affect the development of homo-polymer network.</a:t>
            </a:r>
          </a:p>
          <a:p>
            <a:r>
              <a:rPr lang="en-US" baseline="0" dirty="0" err="1" smtClean="0"/>
              <a:t>Segway</a:t>
            </a:r>
            <a:r>
              <a:rPr lang="en-US" baseline="0" dirty="0" smtClean="0"/>
              <a:t> into </a:t>
            </a:r>
            <a:r>
              <a:rPr lang="en-US" baseline="0" dirty="0" err="1" smtClean="0"/>
              <a:t>velazquez</a:t>
            </a:r>
            <a:r>
              <a:rPr lang="en-US" baseline="0" dirty="0" smtClean="0"/>
              <a:t>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8820-802B-0041-95DF-E113069018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C4D149-F13E-154A-AD03-0033E353534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C4D149-F13E-154A-AD03-0033E353534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2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62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0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5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69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34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81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7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08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6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54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B446-C152-EB4F-821C-52FA0B722472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37D0-828C-9D48-98A7-6012A4ABE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3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09" y="837659"/>
            <a:ext cx="8390230" cy="192254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Utilizing polymerization-induced phase separation to improve dental restorative materials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9144001" cy="8376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-36512" y="3148105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Caroline R. </a:t>
            </a:r>
            <a:r>
              <a:rPr lang="en-US" sz="2800" dirty="0" smtClean="0">
                <a:solidFill>
                  <a:schemeClr val="tx1"/>
                </a:solidFill>
              </a:rPr>
              <a:t>Szczepanski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Jeffrey W. </a:t>
            </a:r>
            <a:r>
              <a:rPr lang="en-US" sz="2800" dirty="0" smtClean="0">
                <a:solidFill>
                  <a:schemeClr val="tx1"/>
                </a:solidFill>
              </a:rPr>
              <a:t>Stansbury</a:t>
            </a:r>
            <a:r>
              <a:rPr lang="en-US" sz="2800" baseline="30000" dirty="0" smtClean="0">
                <a:solidFill>
                  <a:schemeClr val="tx1"/>
                </a:solidFill>
              </a:rPr>
              <a:t>1,2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3509" y="4024405"/>
            <a:ext cx="49214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March 1, 2013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Lafayette College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253999" y="4512420"/>
            <a:ext cx="2311967" cy="2166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3649" y="5478284"/>
            <a:ext cx="6190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Department of Chemical &amp; Biological Engineering, University of Colorado, </a:t>
            </a:r>
            <a:r>
              <a:rPr lang="en-US" dirty="0" err="1"/>
              <a:t>Boulder,CO</a:t>
            </a:r>
            <a:r>
              <a:rPr lang="en-US" dirty="0"/>
              <a:t>, USA</a:t>
            </a:r>
          </a:p>
          <a:p>
            <a:r>
              <a:rPr lang="en-US" baseline="30000" dirty="0"/>
              <a:t>2</a:t>
            </a:r>
            <a:r>
              <a:rPr lang="en-US" dirty="0"/>
              <a:t>Biomaterial Research Center, School of Dental Medicine, University of Colorado, Aurora, CO, USA</a:t>
            </a:r>
          </a:p>
        </p:txBody>
      </p:sp>
    </p:spTree>
    <p:extLst>
      <p:ext uri="{BB962C8B-B14F-4D97-AF65-F5344CB8AC3E}">
        <p14:creationId xmlns="" xmlns:p14="http://schemas.microsoft.com/office/powerpoint/2010/main" val="39162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372291" y="1008170"/>
            <a:ext cx="8400097" cy="58498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47" y="-306692"/>
            <a:ext cx="88707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Kinetics of Polymerization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6" name="TextBox 58"/>
          <p:cNvSpPr txBox="1">
            <a:spLocks noChangeArrowheads="1"/>
          </p:cNvSpPr>
          <p:nvPr/>
        </p:nvSpPr>
        <p:spPr bwMode="auto">
          <a:xfrm>
            <a:off x="5699125" y="727075"/>
            <a:ext cx="344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2000" b="1" dirty="0">
                <a:latin typeface="Myriad Web Pro" charset="0"/>
              </a:rPr>
              <a:t>I</a:t>
            </a:r>
            <a:r>
              <a:rPr lang="en-US" sz="2000" b="1" baseline="-25000" dirty="0">
                <a:latin typeface="Myriad Web Pro" charset="0"/>
              </a:rPr>
              <a:t>o</a:t>
            </a:r>
            <a:r>
              <a:rPr lang="en-US" sz="2000" b="1" dirty="0" smtClean="0">
                <a:latin typeface="Myriad Web Pro" charset="0"/>
              </a:rPr>
              <a:t>=5m</a:t>
            </a:r>
            <a:r>
              <a:rPr lang="en-US" sz="2000" b="1" dirty="0" smtClean="0">
                <a:latin typeface="Lucida Grande" charset="0"/>
                <a:cs typeface="Lucida Grande" charset="0"/>
              </a:rPr>
              <a:t>W</a:t>
            </a:r>
            <a:r>
              <a:rPr lang="en-US" sz="2000" b="1" dirty="0">
                <a:latin typeface="Lucida Grande" charset="0"/>
                <a:cs typeface="Lucida Grande" charset="0"/>
              </a:rPr>
              <a:t>/cm</a:t>
            </a:r>
            <a:r>
              <a:rPr lang="en-US" sz="2000" b="1" baseline="30000" dirty="0">
                <a:latin typeface="Lucida Grande" charset="0"/>
                <a:cs typeface="Lucida Grande" charset="0"/>
              </a:rPr>
              <a:t>2</a:t>
            </a:r>
            <a:endParaRPr lang="en-US" sz="2000" b="1" dirty="0">
              <a:latin typeface="Lucida Grande" charset="0"/>
              <a:cs typeface="Lucida Grande" charset="0"/>
            </a:endParaRPr>
          </a:p>
          <a:p>
            <a:pPr algn="r"/>
            <a:r>
              <a:rPr lang="el-GR" sz="2000" b="1" dirty="0">
                <a:latin typeface="Myriad Web Pro" charset="0"/>
                <a:ea typeface="Lucida Grande" charset="0"/>
                <a:cs typeface="Lucida Grande" charset="0"/>
              </a:rPr>
              <a:t>λ</a:t>
            </a:r>
            <a:r>
              <a:rPr lang="en-US" sz="2000" b="1" dirty="0">
                <a:latin typeface="Myriad Web Pro" charset="0"/>
                <a:ea typeface="Lucida Grande" charset="0"/>
                <a:cs typeface="Lucida Grande" charset="0"/>
              </a:rPr>
              <a:t>=365nm</a:t>
            </a:r>
          </a:p>
        </p:txBody>
      </p:sp>
    </p:spTree>
    <p:extLst>
      <p:ext uri="{BB962C8B-B14F-4D97-AF65-F5344CB8AC3E}">
        <p14:creationId xmlns="" xmlns:p14="http://schemas.microsoft.com/office/powerpoint/2010/main" val="31404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385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6" idx="2"/>
          </p:cNvCxnSpPr>
          <p:nvPr/>
        </p:nvCxnSpPr>
        <p:spPr>
          <a:xfrm rot="5400000">
            <a:off x="4018756" y="2633409"/>
            <a:ext cx="682625" cy="7350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729163" y="2659602"/>
            <a:ext cx="736600" cy="6826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4" name="TextBox 119"/>
          <p:cNvSpPr txBox="1">
            <a:spLocks noChangeArrowheads="1"/>
          </p:cNvSpPr>
          <p:nvPr/>
        </p:nvSpPr>
        <p:spPr bwMode="auto">
          <a:xfrm>
            <a:off x="5505450" y="2856452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Late Gelation</a:t>
            </a:r>
          </a:p>
        </p:txBody>
      </p:sp>
      <p:sp>
        <p:nvSpPr>
          <p:cNvPr id="20485" name="TextBox 120"/>
          <p:cNvSpPr txBox="1">
            <a:spLocks noChangeArrowheads="1"/>
          </p:cNvSpPr>
          <p:nvPr/>
        </p:nvSpPr>
        <p:spPr bwMode="auto">
          <a:xfrm>
            <a:off x="2260600" y="2856452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Early Gelation</a:t>
            </a:r>
          </a:p>
        </p:txBody>
      </p:sp>
      <p:sp>
        <p:nvSpPr>
          <p:cNvPr id="20486" name="TextBox 201"/>
          <p:cNvSpPr txBox="1">
            <a:spLocks noChangeArrowheads="1"/>
          </p:cNvSpPr>
          <p:nvPr/>
        </p:nvSpPr>
        <p:spPr bwMode="auto">
          <a:xfrm>
            <a:off x="225425" y="3637502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Pre-Gel</a:t>
            </a:r>
          </a:p>
        </p:txBody>
      </p:sp>
      <p:sp>
        <p:nvSpPr>
          <p:cNvPr id="20487" name="TextBox 202"/>
          <p:cNvSpPr txBox="1">
            <a:spLocks noChangeArrowheads="1"/>
          </p:cNvSpPr>
          <p:nvPr/>
        </p:nvSpPr>
        <p:spPr bwMode="auto">
          <a:xfrm>
            <a:off x="225425" y="5361527"/>
            <a:ext cx="168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Post-Gel</a:t>
            </a:r>
          </a:p>
        </p:txBody>
      </p:sp>
      <p:graphicFrame>
        <p:nvGraphicFramePr>
          <p:cNvPr id="204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5755910"/>
              </p:ext>
            </p:extLst>
          </p:nvPr>
        </p:nvGraphicFramePr>
        <p:xfrm>
          <a:off x="4511675" y="2964402"/>
          <a:ext cx="377825" cy="222250"/>
        </p:xfrm>
        <a:graphic>
          <a:graphicData uri="http://schemas.openxmlformats.org/presentationml/2006/ole">
            <p:oleObj spid="_x0000_s3165" name="Equation" r:id="rId4" imgW="200880" imgH="118800" progId="Equation.3">
              <p:embed/>
            </p:oleObj>
          </a:graphicData>
        </a:graphic>
      </p:graphicFrame>
      <p:grpSp>
        <p:nvGrpSpPr>
          <p:cNvPr id="20489" name="Group 331"/>
          <p:cNvGrpSpPr>
            <a:grpSpLocks/>
          </p:cNvGrpSpPr>
          <p:nvPr/>
        </p:nvGrpSpPr>
        <p:grpSpPr bwMode="auto">
          <a:xfrm>
            <a:off x="803275" y="1659477"/>
            <a:ext cx="333375" cy="236538"/>
            <a:chOff x="4051301" y="1706425"/>
            <a:chExt cx="127000" cy="115828"/>
          </a:xfrm>
        </p:grpSpPr>
        <p:cxnSp>
          <p:nvCxnSpPr>
            <p:cNvPr id="333" name="Straight Connector 332"/>
            <p:cNvCxnSpPr/>
            <p:nvPr/>
          </p:nvCxnSpPr>
          <p:spPr>
            <a:xfrm>
              <a:off x="4059768" y="1706425"/>
              <a:ext cx="118533" cy="71518"/>
            </a:xfrm>
            <a:prstGeom prst="line">
              <a:avLst/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4051301" y="1750735"/>
              <a:ext cx="118533" cy="71518"/>
            </a:xfrm>
            <a:prstGeom prst="line">
              <a:avLst/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6" name="Curved Connector 335"/>
          <p:cNvCxnSpPr/>
          <p:nvPr/>
        </p:nvCxnSpPr>
        <p:spPr>
          <a:xfrm>
            <a:off x="781050" y="1988090"/>
            <a:ext cx="333375" cy="141287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1" name="TextBox 344"/>
          <p:cNvSpPr txBox="1">
            <a:spLocks noChangeArrowheads="1"/>
          </p:cNvSpPr>
          <p:nvPr/>
        </p:nvSpPr>
        <p:spPr bwMode="auto">
          <a:xfrm>
            <a:off x="1179513" y="1619790"/>
            <a:ext cx="163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Reactive monomer</a:t>
            </a:r>
          </a:p>
        </p:txBody>
      </p:sp>
      <p:sp>
        <p:nvSpPr>
          <p:cNvPr id="20492" name="TextBox 345"/>
          <p:cNvSpPr txBox="1">
            <a:spLocks noChangeArrowheads="1"/>
          </p:cNvSpPr>
          <p:nvPr/>
        </p:nvSpPr>
        <p:spPr bwMode="auto">
          <a:xfrm>
            <a:off x="1179513" y="2005552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Non-Reactive pre-polymer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708025" y="1576927"/>
            <a:ext cx="2239963" cy="758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00" name="Curved Connector 399"/>
          <p:cNvCxnSpPr/>
          <p:nvPr/>
        </p:nvCxnSpPr>
        <p:spPr>
          <a:xfrm>
            <a:off x="5237163" y="2005552"/>
            <a:ext cx="317500" cy="192088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5" name="Group 7"/>
          <p:cNvGrpSpPr>
            <a:grpSpLocks/>
          </p:cNvGrpSpPr>
          <p:nvPr/>
        </p:nvGrpSpPr>
        <p:grpSpPr bwMode="auto">
          <a:xfrm>
            <a:off x="3886200" y="1589627"/>
            <a:ext cx="1684338" cy="1069975"/>
            <a:chOff x="3885563" y="1327679"/>
            <a:chExt cx="1685557" cy="1068779"/>
          </a:xfrm>
        </p:grpSpPr>
        <p:sp>
          <p:nvSpPr>
            <p:cNvPr id="6" name="Rectangle 5"/>
            <p:cNvSpPr/>
            <p:nvPr/>
          </p:nvSpPr>
          <p:spPr>
            <a:xfrm>
              <a:off x="3885563" y="1327679"/>
              <a:ext cx="1685557" cy="106877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20736" name="Group 29"/>
            <p:cNvGrpSpPr>
              <a:grpSpLocks/>
            </p:cNvGrpSpPr>
            <p:nvPr/>
          </p:nvGrpSpPr>
          <p:grpSpPr bwMode="auto">
            <a:xfrm>
              <a:off x="4051301" y="1490525"/>
              <a:ext cx="127000" cy="115828"/>
              <a:chOff x="4051301" y="1706425"/>
              <a:chExt cx="127000" cy="1158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058726" y="1706909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50783" y="1751310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7" name="Group 30"/>
            <p:cNvGrpSpPr>
              <a:grpSpLocks/>
            </p:cNvGrpSpPr>
            <p:nvPr/>
          </p:nvGrpSpPr>
          <p:grpSpPr bwMode="auto">
            <a:xfrm>
              <a:off x="3992034" y="2086464"/>
              <a:ext cx="127000" cy="115828"/>
              <a:chOff x="4051301" y="1706425"/>
              <a:chExt cx="127000" cy="11582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059213" y="1707203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51270" y="1751603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8" name="Group 33"/>
            <p:cNvGrpSpPr>
              <a:grpSpLocks/>
            </p:cNvGrpSpPr>
            <p:nvPr/>
          </p:nvGrpSpPr>
          <p:grpSpPr bwMode="auto">
            <a:xfrm>
              <a:off x="4419601" y="1633675"/>
              <a:ext cx="127000" cy="115828"/>
              <a:chOff x="4051301" y="1706425"/>
              <a:chExt cx="127000" cy="11582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058993" y="1706475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051049" y="1750875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9" name="Group 36"/>
            <p:cNvGrpSpPr>
              <a:grpSpLocks/>
            </p:cNvGrpSpPr>
            <p:nvPr/>
          </p:nvGrpSpPr>
          <p:grpSpPr bwMode="auto">
            <a:xfrm>
              <a:off x="4453467" y="2028550"/>
              <a:ext cx="127000" cy="115828"/>
              <a:chOff x="4051301" y="1706425"/>
              <a:chExt cx="127000" cy="11582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058488" y="1706445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050545" y="1750845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0" name="Group 39"/>
            <p:cNvGrpSpPr>
              <a:grpSpLocks/>
            </p:cNvGrpSpPr>
            <p:nvPr/>
          </p:nvGrpSpPr>
          <p:grpSpPr bwMode="auto">
            <a:xfrm>
              <a:off x="4889500" y="2158039"/>
              <a:ext cx="127000" cy="115828"/>
              <a:chOff x="4051301" y="1706425"/>
              <a:chExt cx="127000" cy="11582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059334" y="1706985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051390" y="1751386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1" name="Group 42"/>
            <p:cNvGrpSpPr>
              <a:grpSpLocks/>
            </p:cNvGrpSpPr>
            <p:nvPr/>
          </p:nvGrpSpPr>
          <p:grpSpPr bwMode="auto">
            <a:xfrm>
              <a:off x="4635501" y="1446272"/>
              <a:ext cx="127000" cy="115828"/>
              <a:chOff x="4051301" y="1706425"/>
              <a:chExt cx="127000" cy="11582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059149" y="1706762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051205" y="1751162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2" name="Group 45"/>
            <p:cNvGrpSpPr>
              <a:grpSpLocks/>
            </p:cNvGrpSpPr>
            <p:nvPr/>
          </p:nvGrpSpPr>
          <p:grpSpPr bwMode="auto">
            <a:xfrm>
              <a:off x="5236635" y="1984297"/>
              <a:ext cx="127000" cy="115828"/>
              <a:chOff x="4051301" y="1706425"/>
              <a:chExt cx="127000" cy="11582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4058524" y="1706297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050580" y="1750697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3" name="Group 48"/>
            <p:cNvGrpSpPr>
              <a:grpSpLocks/>
            </p:cNvGrpSpPr>
            <p:nvPr/>
          </p:nvGrpSpPr>
          <p:grpSpPr bwMode="auto">
            <a:xfrm>
              <a:off x="4881034" y="1737411"/>
              <a:ext cx="127000" cy="115828"/>
              <a:chOff x="4051301" y="1706425"/>
              <a:chExt cx="127000" cy="11582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059856" y="1705810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051913" y="1750210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4" name="Group 51"/>
            <p:cNvGrpSpPr>
              <a:grpSpLocks/>
            </p:cNvGrpSpPr>
            <p:nvPr/>
          </p:nvGrpSpPr>
          <p:grpSpPr bwMode="auto">
            <a:xfrm>
              <a:off x="4106335" y="1808986"/>
              <a:ext cx="127000" cy="115828"/>
              <a:chOff x="4051301" y="1706425"/>
              <a:chExt cx="127000" cy="11582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059295" y="17071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051352" y="17515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5" name="Group 54"/>
            <p:cNvGrpSpPr>
              <a:grpSpLocks/>
            </p:cNvGrpSpPr>
            <p:nvPr/>
          </p:nvGrpSpPr>
          <p:grpSpPr bwMode="auto">
            <a:xfrm>
              <a:off x="5181598" y="1562100"/>
              <a:ext cx="127000" cy="115828"/>
              <a:chOff x="4051301" y="1706425"/>
              <a:chExt cx="127000" cy="11582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4059547" y="1706692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051603" y="1751092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6" name="Group 57"/>
            <p:cNvGrpSpPr>
              <a:grpSpLocks/>
            </p:cNvGrpSpPr>
            <p:nvPr/>
          </p:nvGrpSpPr>
          <p:grpSpPr bwMode="auto">
            <a:xfrm>
              <a:off x="4914900" y="1947725"/>
              <a:ext cx="127000" cy="115828"/>
              <a:chOff x="4051301" y="1706425"/>
              <a:chExt cx="127000" cy="11582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059352" y="1706398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051408" y="1750798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7" name="Group 60"/>
            <p:cNvGrpSpPr>
              <a:grpSpLocks/>
            </p:cNvGrpSpPr>
            <p:nvPr/>
          </p:nvGrpSpPr>
          <p:grpSpPr bwMode="auto">
            <a:xfrm>
              <a:off x="5202768" y="1795325"/>
              <a:ext cx="127000" cy="115828"/>
              <a:chOff x="4051301" y="1706425"/>
              <a:chExt cx="127000" cy="11582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4059030" y="1706569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051087" y="1750969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8" name="Group 63"/>
            <p:cNvGrpSpPr>
              <a:grpSpLocks/>
            </p:cNvGrpSpPr>
            <p:nvPr/>
          </p:nvGrpSpPr>
          <p:grpSpPr bwMode="auto">
            <a:xfrm>
              <a:off x="5338234" y="2194611"/>
              <a:ext cx="127000" cy="115828"/>
              <a:chOff x="4051301" y="1706425"/>
              <a:chExt cx="127000" cy="11582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058599" y="1706885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050656" y="1751286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9" name="Group 66"/>
            <p:cNvGrpSpPr>
              <a:grpSpLocks/>
            </p:cNvGrpSpPr>
            <p:nvPr/>
          </p:nvGrpSpPr>
          <p:grpSpPr bwMode="auto">
            <a:xfrm>
              <a:off x="4635501" y="1808986"/>
              <a:ext cx="127000" cy="115828"/>
              <a:chOff x="4051301" y="1706425"/>
              <a:chExt cx="127000" cy="11582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4059149" y="17071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051205" y="17515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0" name="Group 69"/>
            <p:cNvGrpSpPr>
              <a:grpSpLocks/>
            </p:cNvGrpSpPr>
            <p:nvPr/>
          </p:nvGrpSpPr>
          <p:grpSpPr bwMode="auto">
            <a:xfrm>
              <a:off x="5372100" y="1374697"/>
              <a:ext cx="127000" cy="115828"/>
              <a:chOff x="4051301" y="1706425"/>
              <a:chExt cx="127000" cy="11582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059683" y="17069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051739" y="1751379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1" name="Group 72"/>
            <p:cNvGrpSpPr>
              <a:grpSpLocks/>
            </p:cNvGrpSpPr>
            <p:nvPr/>
          </p:nvGrpSpPr>
          <p:grpSpPr bwMode="auto">
            <a:xfrm>
              <a:off x="4296834" y="1374697"/>
              <a:ext cx="127000" cy="115828"/>
              <a:chOff x="4051301" y="1706425"/>
              <a:chExt cx="127000" cy="11582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059433" y="17069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051490" y="1751379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2" name="Group 75"/>
            <p:cNvGrpSpPr>
              <a:grpSpLocks/>
            </p:cNvGrpSpPr>
            <p:nvPr/>
          </p:nvGrpSpPr>
          <p:grpSpPr bwMode="auto">
            <a:xfrm>
              <a:off x="4241800" y="2229614"/>
              <a:ext cx="127000" cy="115828"/>
              <a:chOff x="4051301" y="1706425"/>
              <a:chExt cx="127000" cy="11582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058865" y="1706769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050922" y="1751169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3" name="Group 78"/>
            <p:cNvGrpSpPr>
              <a:grpSpLocks/>
            </p:cNvGrpSpPr>
            <p:nvPr/>
          </p:nvGrpSpPr>
          <p:grpSpPr bwMode="auto">
            <a:xfrm>
              <a:off x="4999568" y="1446272"/>
              <a:ext cx="127000" cy="115828"/>
              <a:chOff x="4051301" y="1706425"/>
              <a:chExt cx="127000" cy="11582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4058882" y="1706762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050940" y="1751162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4" name="Group 81"/>
            <p:cNvGrpSpPr>
              <a:grpSpLocks/>
            </p:cNvGrpSpPr>
            <p:nvPr/>
          </p:nvGrpSpPr>
          <p:grpSpPr bwMode="auto">
            <a:xfrm>
              <a:off x="4326467" y="1795325"/>
              <a:ext cx="127000" cy="115828"/>
              <a:chOff x="4051301" y="1706425"/>
              <a:chExt cx="127000" cy="11582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059985" y="1706569"/>
                <a:ext cx="117560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052042" y="1750969"/>
                <a:ext cx="117560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5" name="Group 84"/>
            <p:cNvGrpSpPr>
              <a:grpSpLocks/>
            </p:cNvGrpSpPr>
            <p:nvPr/>
          </p:nvGrpSpPr>
          <p:grpSpPr bwMode="auto">
            <a:xfrm>
              <a:off x="4627035" y="2185361"/>
              <a:ext cx="127000" cy="115828"/>
              <a:chOff x="4051301" y="1706425"/>
              <a:chExt cx="127000" cy="11582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059671" y="1706621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051728" y="1751021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Curved Connector 91"/>
            <p:cNvCxnSpPr/>
            <p:nvPr/>
          </p:nvCxnSpPr>
          <p:spPr>
            <a:xfrm>
              <a:off x="3903039" y="1700325"/>
              <a:ext cx="177929" cy="9831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urved Connector 360"/>
            <p:cNvCxnSpPr/>
            <p:nvPr/>
          </p:nvCxnSpPr>
          <p:spPr>
            <a:xfrm>
              <a:off x="4722781" y="1413308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urved Connector 397"/>
            <p:cNvCxnSpPr/>
            <p:nvPr/>
          </p:nvCxnSpPr>
          <p:spPr>
            <a:xfrm>
              <a:off x="5146950" y="1391108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urved Connector 400"/>
            <p:cNvCxnSpPr/>
            <p:nvPr/>
          </p:nvCxnSpPr>
          <p:spPr>
            <a:xfrm>
              <a:off x="4060314" y="1375251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urved Connector 402"/>
            <p:cNvCxnSpPr/>
            <p:nvPr/>
          </p:nvCxnSpPr>
          <p:spPr>
            <a:xfrm>
              <a:off x="4360570" y="1354637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urved Connector 403"/>
            <p:cNvCxnSpPr/>
            <p:nvPr/>
          </p:nvCxnSpPr>
          <p:spPr>
            <a:xfrm>
              <a:off x="4773618" y="1582981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urved Connector 404"/>
            <p:cNvCxnSpPr/>
            <p:nvPr/>
          </p:nvCxnSpPr>
          <p:spPr>
            <a:xfrm>
              <a:off x="4613164" y="1660681"/>
              <a:ext cx="319319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urved Connector 405"/>
            <p:cNvCxnSpPr/>
            <p:nvPr/>
          </p:nvCxnSpPr>
          <p:spPr>
            <a:xfrm>
              <a:off x="3947521" y="1589324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urved Connector 406"/>
            <p:cNvCxnSpPr/>
            <p:nvPr/>
          </p:nvCxnSpPr>
          <p:spPr>
            <a:xfrm>
              <a:off x="4201705" y="1616281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urved Connector 407"/>
            <p:cNvCxnSpPr/>
            <p:nvPr/>
          </p:nvCxnSpPr>
          <p:spPr>
            <a:xfrm>
              <a:off x="4387576" y="151796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urved Connector 411"/>
            <p:cNvCxnSpPr/>
            <p:nvPr/>
          </p:nvCxnSpPr>
          <p:spPr>
            <a:xfrm>
              <a:off x="4219179" y="1947698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urved Connector 414"/>
            <p:cNvCxnSpPr/>
            <p:nvPr/>
          </p:nvCxnSpPr>
          <p:spPr>
            <a:xfrm>
              <a:off x="3931634" y="1863654"/>
              <a:ext cx="319318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Curved Connector 415"/>
            <p:cNvCxnSpPr/>
            <p:nvPr/>
          </p:nvCxnSpPr>
          <p:spPr>
            <a:xfrm>
              <a:off x="4981731" y="191122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urved Connector 417"/>
            <p:cNvCxnSpPr/>
            <p:nvPr/>
          </p:nvCxnSpPr>
          <p:spPr>
            <a:xfrm>
              <a:off x="4476540" y="1922327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urved Connector 419"/>
            <p:cNvCxnSpPr/>
            <p:nvPr/>
          </p:nvCxnSpPr>
          <p:spPr>
            <a:xfrm>
              <a:off x="4262073" y="2107856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urved Connector 420"/>
            <p:cNvCxnSpPr/>
            <p:nvPr/>
          </p:nvCxnSpPr>
          <p:spPr>
            <a:xfrm>
              <a:off x="5003972" y="2106271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urved Connector 421"/>
            <p:cNvCxnSpPr/>
            <p:nvPr/>
          </p:nvCxnSpPr>
          <p:spPr>
            <a:xfrm>
              <a:off x="4714838" y="1966727"/>
              <a:ext cx="319319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urved Connector 423"/>
            <p:cNvCxnSpPr/>
            <p:nvPr/>
          </p:nvCxnSpPr>
          <p:spPr>
            <a:xfrm>
              <a:off x="3923691" y="2169700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71713" y="3342227"/>
            <a:ext cx="1685925" cy="1069975"/>
            <a:chOff x="2272040" y="3080408"/>
            <a:chExt cx="1685557" cy="1068779"/>
          </a:xfrm>
        </p:grpSpPr>
        <p:sp>
          <p:nvSpPr>
            <p:cNvPr id="4" name="Rectangle 3"/>
            <p:cNvSpPr/>
            <p:nvPr/>
          </p:nvSpPr>
          <p:spPr>
            <a:xfrm>
              <a:off x="2272040" y="3080408"/>
              <a:ext cx="1685557" cy="106877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20682" name="Group 300"/>
            <p:cNvGrpSpPr>
              <a:grpSpLocks/>
            </p:cNvGrpSpPr>
            <p:nvPr/>
          </p:nvGrpSpPr>
          <p:grpSpPr bwMode="auto">
            <a:xfrm>
              <a:off x="2984882" y="3331419"/>
              <a:ext cx="127000" cy="115828"/>
              <a:chOff x="4051301" y="1706425"/>
              <a:chExt cx="127000" cy="115828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>
                <a:off x="4059026" y="1705959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051090" y="1750359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3" name="Group 309"/>
            <p:cNvGrpSpPr>
              <a:grpSpLocks/>
            </p:cNvGrpSpPr>
            <p:nvPr/>
          </p:nvGrpSpPr>
          <p:grpSpPr bwMode="auto">
            <a:xfrm>
              <a:off x="3442082" y="3788619"/>
              <a:ext cx="127000" cy="115828"/>
              <a:chOff x="4051301" y="1706425"/>
              <a:chExt cx="127000" cy="115828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>
                <a:off x="4058927" y="1707033"/>
                <a:ext cx="119036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4050991" y="1751433"/>
                <a:ext cx="119037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4" name="Group 312"/>
            <p:cNvGrpSpPr>
              <a:grpSpLocks/>
            </p:cNvGrpSpPr>
            <p:nvPr/>
          </p:nvGrpSpPr>
          <p:grpSpPr bwMode="auto">
            <a:xfrm>
              <a:off x="3457957" y="3375315"/>
              <a:ext cx="127000" cy="115828"/>
              <a:chOff x="4051301" y="1706425"/>
              <a:chExt cx="127000" cy="115828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>
                <a:off x="4058923" y="1706463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4050987" y="1750863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5" name="Group 315"/>
            <p:cNvGrpSpPr>
              <a:grpSpLocks/>
            </p:cNvGrpSpPr>
            <p:nvPr/>
          </p:nvGrpSpPr>
          <p:grpSpPr bwMode="auto">
            <a:xfrm>
              <a:off x="2314957" y="3232521"/>
              <a:ext cx="127000" cy="115828"/>
              <a:chOff x="4051301" y="1706425"/>
              <a:chExt cx="127000" cy="11582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>
                <a:off x="4059173" y="1706542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4051237" y="1750942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6" name="Group 318"/>
            <p:cNvGrpSpPr>
              <a:grpSpLocks/>
            </p:cNvGrpSpPr>
            <p:nvPr/>
          </p:nvGrpSpPr>
          <p:grpSpPr bwMode="auto">
            <a:xfrm>
              <a:off x="2553082" y="3759875"/>
              <a:ext cx="127000" cy="115828"/>
              <a:chOff x="4051301" y="1706425"/>
              <a:chExt cx="127000" cy="115828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4059121" y="1705649"/>
                <a:ext cx="119036" cy="72943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4051185" y="1750049"/>
                <a:ext cx="119037" cy="72943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7" name="Group 321"/>
            <p:cNvGrpSpPr>
              <a:grpSpLocks/>
            </p:cNvGrpSpPr>
            <p:nvPr/>
          </p:nvGrpSpPr>
          <p:grpSpPr bwMode="auto">
            <a:xfrm>
              <a:off x="2323423" y="3968340"/>
              <a:ext cx="127000" cy="115828"/>
              <a:chOff x="4051301" y="1706425"/>
              <a:chExt cx="127000" cy="115828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>
                <a:off x="4058642" y="1706499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4050707" y="1750899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8" name="Group 327"/>
            <p:cNvGrpSpPr>
              <a:grpSpLocks/>
            </p:cNvGrpSpPr>
            <p:nvPr/>
          </p:nvGrpSpPr>
          <p:grpSpPr bwMode="auto">
            <a:xfrm>
              <a:off x="2699132" y="3118508"/>
              <a:ext cx="127000" cy="115828"/>
              <a:chOff x="4051301" y="1706425"/>
              <a:chExt cx="127000" cy="115828"/>
            </a:xfrm>
          </p:grpSpPr>
          <p:cxnSp>
            <p:nvCxnSpPr>
              <p:cNvPr id="329" name="Straight Connector 328"/>
              <p:cNvCxnSpPr/>
              <p:nvPr/>
            </p:nvCxnSpPr>
            <p:spPr>
              <a:xfrm>
                <a:off x="4059089" y="1706382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4051153" y="1750782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1" name="Curved Connector 340"/>
            <p:cNvCxnSpPr/>
            <p:nvPr/>
          </p:nvCxnSpPr>
          <p:spPr>
            <a:xfrm flipV="1">
              <a:off x="2611691" y="3514897"/>
              <a:ext cx="177761" cy="9355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urved Connector 341"/>
            <p:cNvCxnSpPr/>
            <p:nvPr/>
          </p:nvCxnSpPr>
          <p:spPr>
            <a:xfrm>
              <a:off x="2683112" y="3587840"/>
              <a:ext cx="152367" cy="4122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urved Connector 342"/>
            <p:cNvCxnSpPr/>
            <p:nvPr/>
          </p:nvCxnSpPr>
          <p:spPr>
            <a:xfrm flipV="1">
              <a:off x="3657624" y="3795571"/>
              <a:ext cx="177761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urved Connector 343"/>
            <p:cNvCxnSpPr/>
            <p:nvPr/>
          </p:nvCxnSpPr>
          <p:spPr>
            <a:xfrm>
              <a:off x="3760790" y="3825699"/>
              <a:ext cx="152367" cy="41229"/>
            </a:xfrm>
            <a:prstGeom prst="curvedConnector3">
              <a:avLst>
                <a:gd name="adj1" fmla="val 83374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urved Connector 347"/>
            <p:cNvCxnSpPr/>
            <p:nvPr/>
          </p:nvCxnSpPr>
          <p:spPr>
            <a:xfrm flipV="1">
              <a:off x="2284737" y="3694084"/>
              <a:ext cx="177761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urved Connector 348"/>
            <p:cNvCxnSpPr/>
            <p:nvPr/>
          </p:nvCxnSpPr>
          <p:spPr>
            <a:xfrm rot="10800000">
              <a:off x="2373618" y="3744827"/>
              <a:ext cx="120624" cy="11258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urved Connector 349"/>
            <p:cNvCxnSpPr/>
            <p:nvPr/>
          </p:nvCxnSpPr>
          <p:spPr>
            <a:xfrm flipV="1">
              <a:off x="3352891" y="3532340"/>
              <a:ext cx="177761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urved Connector 350"/>
            <p:cNvCxnSpPr/>
            <p:nvPr/>
          </p:nvCxnSpPr>
          <p:spPr>
            <a:xfrm flipV="1">
              <a:off x="3152910" y="3121637"/>
              <a:ext cx="177761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urved Connector 351"/>
            <p:cNvCxnSpPr/>
            <p:nvPr/>
          </p:nvCxnSpPr>
          <p:spPr>
            <a:xfrm flipV="1">
              <a:off x="3160846" y="3857414"/>
              <a:ext cx="179348" cy="9355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urved Connector 352"/>
            <p:cNvCxnSpPr/>
            <p:nvPr/>
          </p:nvCxnSpPr>
          <p:spPr>
            <a:xfrm flipV="1">
              <a:off x="3678258" y="3126395"/>
              <a:ext cx="177761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urved Connector 353"/>
            <p:cNvCxnSpPr/>
            <p:nvPr/>
          </p:nvCxnSpPr>
          <p:spPr>
            <a:xfrm>
              <a:off x="3749679" y="3200923"/>
              <a:ext cx="152367" cy="396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urved Connector 354"/>
            <p:cNvCxnSpPr/>
            <p:nvPr/>
          </p:nvCxnSpPr>
          <p:spPr>
            <a:xfrm flipV="1">
              <a:off x="2975148" y="3576741"/>
              <a:ext cx="177761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urved Connector 452"/>
            <p:cNvCxnSpPr/>
            <p:nvPr/>
          </p:nvCxnSpPr>
          <p:spPr>
            <a:xfrm>
              <a:off x="2362507" y="3116880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urved Connector 453"/>
            <p:cNvCxnSpPr/>
            <p:nvPr/>
          </p:nvCxnSpPr>
          <p:spPr>
            <a:xfrm flipV="1">
              <a:off x="2459324" y="3327781"/>
              <a:ext cx="414247" cy="13478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urved Connector 454"/>
            <p:cNvCxnSpPr/>
            <p:nvPr/>
          </p:nvCxnSpPr>
          <p:spPr>
            <a:xfrm>
              <a:off x="2303783" y="3478426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urved Connector 457"/>
            <p:cNvCxnSpPr/>
            <p:nvPr/>
          </p:nvCxnSpPr>
          <p:spPr>
            <a:xfrm>
              <a:off x="3324322" y="3916086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urved Connector 459"/>
            <p:cNvCxnSpPr/>
            <p:nvPr/>
          </p:nvCxnSpPr>
          <p:spPr>
            <a:xfrm>
              <a:off x="2340287" y="3890714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urved Connector 464"/>
            <p:cNvCxnSpPr/>
            <p:nvPr/>
          </p:nvCxnSpPr>
          <p:spPr>
            <a:xfrm>
              <a:off x="2740250" y="3866928"/>
              <a:ext cx="317431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urved Connector 465"/>
            <p:cNvCxnSpPr/>
            <p:nvPr/>
          </p:nvCxnSpPr>
          <p:spPr>
            <a:xfrm>
              <a:off x="2683112" y="3673469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urved Connector 466"/>
            <p:cNvCxnSpPr/>
            <p:nvPr/>
          </p:nvCxnSpPr>
          <p:spPr>
            <a:xfrm>
              <a:off x="2805324" y="3392796"/>
              <a:ext cx="398375" cy="15698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urved Connector 469"/>
            <p:cNvCxnSpPr/>
            <p:nvPr/>
          </p:nvCxnSpPr>
          <p:spPr>
            <a:xfrm>
              <a:off x="2992608" y="3950972"/>
              <a:ext cx="401549" cy="1585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urved Connector 470"/>
            <p:cNvCxnSpPr/>
            <p:nvPr/>
          </p:nvCxnSpPr>
          <p:spPr>
            <a:xfrm>
              <a:off x="2937057" y="3709942"/>
              <a:ext cx="355522" cy="12210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urved Connector 473"/>
            <p:cNvCxnSpPr/>
            <p:nvPr/>
          </p:nvCxnSpPr>
          <p:spPr>
            <a:xfrm>
              <a:off x="2791039" y="3116880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urved Connector 474"/>
            <p:cNvCxnSpPr/>
            <p:nvPr/>
          </p:nvCxnSpPr>
          <p:spPr>
            <a:xfrm>
              <a:off x="3584615" y="3920843"/>
              <a:ext cx="319018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urved Connector 475"/>
            <p:cNvCxnSpPr/>
            <p:nvPr/>
          </p:nvCxnSpPr>
          <p:spPr>
            <a:xfrm>
              <a:off x="3203699" y="3644926"/>
              <a:ext cx="263467" cy="25688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urved Connector 477"/>
            <p:cNvCxnSpPr/>
            <p:nvPr/>
          </p:nvCxnSpPr>
          <p:spPr>
            <a:xfrm>
              <a:off x="3375111" y="3665541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Curved Connector 478"/>
            <p:cNvCxnSpPr/>
            <p:nvPr/>
          </p:nvCxnSpPr>
          <p:spPr>
            <a:xfrm>
              <a:off x="3479863" y="3586255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Curved Connector 479"/>
            <p:cNvCxnSpPr/>
            <p:nvPr/>
          </p:nvCxnSpPr>
          <p:spPr>
            <a:xfrm>
              <a:off x="3624295" y="3518068"/>
              <a:ext cx="319017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Curved Connector 480"/>
            <p:cNvCxnSpPr/>
            <p:nvPr/>
          </p:nvCxnSpPr>
          <p:spPr>
            <a:xfrm>
              <a:off x="3568744" y="3342053"/>
              <a:ext cx="319018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Curved Connector 481"/>
            <p:cNvCxnSpPr/>
            <p:nvPr/>
          </p:nvCxnSpPr>
          <p:spPr>
            <a:xfrm>
              <a:off x="3432249" y="3139080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Curved Connector 482"/>
            <p:cNvCxnSpPr/>
            <p:nvPr/>
          </p:nvCxnSpPr>
          <p:spPr>
            <a:xfrm flipV="1">
              <a:off x="3140212" y="3169209"/>
              <a:ext cx="311082" cy="15698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urved Connector 487"/>
            <p:cNvCxnSpPr/>
            <p:nvPr/>
          </p:nvCxnSpPr>
          <p:spPr>
            <a:xfrm rot="5400000">
              <a:off x="3254612" y="3308705"/>
              <a:ext cx="275916" cy="10475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71713" y="4420669"/>
            <a:ext cx="1685925" cy="1663170"/>
            <a:chOff x="2272040" y="4158451"/>
            <a:chExt cx="1685557" cy="1663607"/>
          </a:xfrm>
        </p:grpSpPr>
        <p:cxnSp>
          <p:nvCxnSpPr>
            <p:cNvPr id="292" name="Curved Connector 291"/>
            <p:cNvCxnSpPr/>
            <p:nvPr/>
          </p:nvCxnSpPr>
          <p:spPr>
            <a:xfrm>
              <a:off x="3041809" y="5653739"/>
              <a:ext cx="177761" cy="10003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urved Connector 357"/>
            <p:cNvCxnSpPr/>
            <p:nvPr/>
          </p:nvCxnSpPr>
          <p:spPr>
            <a:xfrm rot="5400000" flipH="1" flipV="1">
              <a:off x="2841776" y="4845496"/>
              <a:ext cx="214369" cy="3015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urved Connector 358"/>
            <p:cNvCxnSpPr/>
            <p:nvPr/>
          </p:nvCxnSpPr>
          <p:spPr>
            <a:xfrm rot="10800000">
              <a:off x="2933883" y="4855016"/>
              <a:ext cx="120624" cy="11274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15" name="Group 363"/>
            <p:cNvGrpSpPr>
              <a:grpSpLocks/>
            </p:cNvGrpSpPr>
            <p:nvPr/>
          </p:nvGrpSpPr>
          <p:grpSpPr bwMode="auto">
            <a:xfrm rot="2294262">
              <a:off x="3134105" y="5032464"/>
              <a:ext cx="298452" cy="199645"/>
              <a:chOff x="6433185" y="5032464"/>
              <a:chExt cx="298452" cy="199645"/>
            </a:xfrm>
          </p:grpSpPr>
          <p:cxnSp>
            <p:nvCxnSpPr>
              <p:cNvPr id="356" name="Curved Connector 355"/>
              <p:cNvCxnSpPr/>
              <p:nvPr/>
            </p:nvCxnSpPr>
            <p:spPr>
              <a:xfrm flipV="1">
                <a:off x="6429393" y="5032674"/>
                <a:ext cx="177761" cy="93687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Curved Connector 356"/>
              <p:cNvCxnSpPr/>
              <p:nvPr/>
            </p:nvCxnSpPr>
            <p:spPr>
              <a:xfrm rot="10800000">
                <a:off x="6519734" y="5083618"/>
                <a:ext cx="120624" cy="112742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urved Connector 359"/>
              <p:cNvCxnSpPr/>
              <p:nvPr/>
            </p:nvCxnSpPr>
            <p:spPr>
              <a:xfrm flipV="1">
                <a:off x="6549838" y="5137648"/>
                <a:ext cx="177761" cy="92099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5" name="Curved Connector 364"/>
            <p:cNvCxnSpPr/>
            <p:nvPr/>
          </p:nvCxnSpPr>
          <p:spPr>
            <a:xfrm flipV="1">
              <a:off x="3578267" y="5394908"/>
              <a:ext cx="177761" cy="9368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urved Connector 365"/>
            <p:cNvCxnSpPr/>
            <p:nvPr/>
          </p:nvCxnSpPr>
          <p:spPr>
            <a:xfrm>
              <a:off x="3683019" y="5425079"/>
              <a:ext cx="219027" cy="11591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urved Connector 366"/>
            <p:cNvCxnSpPr/>
            <p:nvPr/>
          </p:nvCxnSpPr>
          <p:spPr>
            <a:xfrm rot="5400000" flipH="1" flipV="1">
              <a:off x="3717869" y="5629941"/>
              <a:ext cx="279473" cy="8888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urved Connector 367"/>
            <p:cNvCxnSpPr/>
            <p:nvPr/>
          </p:nvCxnSpPr>
          <p:spPr>
            <a:xfrm rot="5400000" flipH="1" flipV="1">
              <a:off x="2713213" y="5115458"/>
              <a:ext cx="225484" cy="9522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urved Connector 370"/>
            <p:cNvCxnSpPr/>
            <p:nvPr/>
          </p:nvCxnSpPr>
          <p:spPr>
            <a:xfrm rot="16200000" flipV="1">
              <a:off x="2651304" y="5580708"/>
              <a:ext cx="273122" cy="5713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urved Connector 371"/>
            <p:cNvCxnSpPr/>
            <p:nvPr/>
          </p:nvCxnSpPr>
          <p:spPr>
            <a:xfrm rot="5400000" flipH="1" flipV="1">
              <a:off x="2885420" y="5429072"/>
              <a:ext cx="225484" cy="9681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urved Connector 372"/>
            <p:cNvCxnSpPr/>
            <p:nvPr/>
          </p:nvCxnSpPr>
          <p:spPr>
            <a:xfrm flipV="1">
              <a:off x="3319561" y="5544172"/>
              <a:ext cx="211091" cy="20166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urved Connector 373"/>
            <p:cNvCxnSpPr/>
            <p:nvPr/>
          </p:nvCxnSpPr>
          <p:spPr>
            <a:xfrm rot="16200000" flipV="1">
              <a:off x="3246511" y="5480693"/>
              <a:ext cx="171495" cy="15554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urved Connector 374"/>
            <p:cNvCxnSpPr/>
            <p:nvPr/>
          </p:nvCxnSpPr>
          <p:spPr>
            <a:xfrm rot="5400000" flipH="1" flipV="1">
              <a:off x="2655283" y="5581512"/>
              <a:ext cx="225484" cy="9681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urved Connector 375"/>
            <p:cNvCxnSpPr/>
            <p:nvPr/>
          </p:nvCxnSpPr>
          <p:spPr>
            <a:xfrm rot="5400000" flipH="1" flipV="1">
              <a:off x="2229126" y="5312371"/>
              <a:ext cx="254067" cy="1428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urved Connector 380"/>
            <p:cNvCxnSpPr/>
            <p:nvPr/>
          </p:nvCxnSpPr>
          <p:spPr>
            <a:xfrm flipV="1">
              <a:off x="3703652" y="4805791"/>
              <a:ext cx="177761" cy="9527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urved Connector 381"/>
            <p:cNvCxnSpPr/>
            <p:nvPr/>
          </p:nvCxnSpPr>
          <p:spPr>
            <a:xfrm>
              <a:off x="3784597" y="4880423"/>
              <a:ext cx="150780" cy="3969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urved Connector 382"/>
            <p:cNvCxnSpPr/>
            <p:nvPr/>
          </p:nvCxnSpPr>
          <p:spPr>
            <a:xfrm>
              <a:off x="2598994" y="5005869"/>
              <a:ext cx="179348" cy="3493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29" name="Group 385"/>
            <p:cNvGrpSpPr>
              <a:grpSpLocks/>
            </p:cNvGrpSpPr>
            <p:nvPr/>
          </p:nvGrpSpPr>
          <p:grpSpPr bwMode="auto">
            <a:xfrm>
              <a:off x="3339423" y="4834306"/>
              <a:ext cx="127000" cy="115828"/>
              <a:chOff x="4051301" y="1706425"/>
              <a:chExt cx="127000" cy="115828"/>
            </a:xfrm>
          </p:grpSpPr>
          <p:cxnSp>
            <p:nvCxnSpPr>
              <p:cNvPr id="387" name="Straight Connector 386"/>
              <p:cNvCxnSpPr/>
              <p:nvPr/>
            </p:nvCxnSpPr>
            <p:spPr>
              <a:xfrm>
                <a:off x="4060008" y="1706493"/>
                <a:ext cx="119036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4052072" y="1750955"/>
                <a:ext cx="119037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30" name="Group 388"/>
            <p:cNvGrpSpPr>
              <a:grpSpLocks/>
            </p:cNvGrpSpPr>
            <p:nvPr/>
          </p:nvGrpSpPr>
          <p:grpSpPr bwMode="auto">
            <a:xfrm>
              <a:off x="3701556" y="5182683"/>
              <a:ext cx="127000" cy="115828"/>
              <a:chOff x="4051301" y="1706425"/>
              <a:chExt cx="127000" cy="115828"/>
            </a:xfrm>
          </p:grpSpPr>
          <p:cxnSp>
            <p:nvCxnSpPr>
              <p:cNvPr id="390" name="Straight Connector 389"/>
              <p:cNvCxnSpPr/>
              <p:nvPr/>
            </p:nvCxnSpPr>
            <p:spPr>
              <a:xfrm>
                <a:off x="4059746" y="1705869"/>
                <a:ext cx="119036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4051810" y="1750330"/>
                <a:ext cx="119037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31" name="Group 391"/>
            <p:cNvGrpSpPr>
              <a:grpSpLocks/>
            </p:cNvGrpSpPr>
            <p:nvPr/>
          </p:nvGrpSpPr>
          <p:grpSpPr bwMode="auto">
            <a:xfrm>
              <a:off x="2323423" y="4954189"/>
              <a:ext cx="127000" cy="115828"/>
              <a:chOff x="4051301" y="1706425"/>
              <a:chExt cx="127000" cy="115828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>
                <a:off x="4058642" y="1705703"/>
                <a:ext cx="119037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4050707" y="1750164"/>
                <a:ext cx="119036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32" name="Group 394"/>
            <p:cNvGrpSpPr>
              <a:grpSpLocks/>
            </p:cNvGrpSpPr>
            <p:nvPr/>
          </p:nvGrpSpPr>
          <p:grpSpPr bwMode="auto">
            <a:xfrm>
              <a:off x="2331889" y="5643765"/>
              <a:ext cx="127000" cy="115828"/>
              <a:chOff x="4051301" y="1706425"/>
              <a:chExt cx="127000" cy="115828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>
                <a:off x="4059699" y="1706871"/>
                <a:ext cx="119037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>
                <a:off x="4051764" y="1751333"/>
                <a:ext cx="119036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4" name="Curved Connector 413"/>
            <p:cNvCxnSpPr/>
            <p:nvPr/>
          </p:nvCxnSpPr>
          <p:spPr>
            <a:xfrm rot="16200000" flipV="1">
              <a:off x="2706843" y="5347313"/>
              <a:ext cx="314408" cy="171413"/>
            </a:xfrm>
            <a:prstGeom prst="curvedConnector3">
              <a:avLst>
                <a:gd name="adj1" fmla="val 75252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Curved Connector 416"/>
            <p:cNvCxnSpPr/>
            <p:nvPr/>
          </p:nvCxnSpPr>
          <p:spPr>
            <a:xfrm rot="10800000">
              <a:off x="3354479" y="5061445"/>
              <a:ext cx="306320" cy="2048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urved Connector 418"/>
            <p:cNvCxnSpPr/>
            <p:nvPr/>
          </p:nvCxnSpPr>
          <p:spPr>
            <a:xfrm rot="5400000" flipH="1" flipV="1">
              <a:off x="3499649" y="5351253"/>
              <a:ext cx="223896" cy="5396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urved Connector 426"/>
            <p:cNvCxnSpPr/>
            <p:nvPr/>
          </p:nvCxnSpPr>
          <p:spPr>
            <a:xfrm rot="10800000" flipV="1">
              <a:off x="3529066" y="5477480"/>
              <a:ext cx="68247" cy="6828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urved Connector 430"/>
            <p:cNvCxnSpPr/>
            <p:nvPr/>
          </p:nvCxnSpPr>
          <p:spPr>
            <a:xfrm rot="16200000" flipV="1">
              <a:off x="2427521" y="4820110"/>
              <a:ext cx="250891" cy="117449"/>
            </a:xfrm>
            <a:prstGeom prst="curvedConnector3">
              <a:avLst>
                <a:gd name="adj1" fmla="val 66487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urved Connector 434"/>
            <p:cNvCxnSpPr/>
            <p:nvPr/>
          </p:nvCxnSpPr>
          <p:spPr>
            <a:xfrm rot="10800000">
              <a:off x="2767232" y="5036039"/>
              <a:ext cx="106339" cy="2540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urved Connector 339"/>
            <p:cNvCxnSpPr/>
            <p:nvPr/>
          </p:nvCxnSpPr>
          <p:spPr>
            <a:xfrm rot="10800000">
              <a:off x="3041809" y="4966170"/>
              <a:ext cx="161890" cy="8416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urved Connector 361"/>
            <p:cNvCxnSpPr/>
            <p:nvPr/>
          </p:nvCxnSpPr>
          <p:spPr>
            <a:xfrm rot="10800000">
              <a:off x="2964039" y="5582282"/>
              <a:ext cx="392026" cy="16038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urved Connector 369"/>
            <p:cNvCxnSpPr/>
            <p:nvPr/>
          </p:nvCxnSpPr>
          <p:spPr>
            <a:xfrm rot="16200000" flipV="1">
              <a:off x="2901287" y="5633918"/>
              <a:ext cx="249302" cy="117449"/>
            </a:xfrm>
            <a:prstGeom prst="curvedConnector3">
              <a:avLst>
                <a:gd name="adj1" fmla="val 66487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urved Connector 377"/>
            <p:cNvCxnSpPr/>
            <p:nvPr/>
          </p:nvCxnSpPr>
          <p:spPr>
            <a:xfrm rot="16200000" flipV="1">
              <a:off x="3390942" y="5671234"/>
              <a:ext cx="168319" cy="11744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urved Connector 383"/>
            <p:cNvCxnSpPr/>
            <p:nvPr/>
          </p:nvCxnSpPr>
          <p:spPr>
            <a:xfrm rot="10800000" flipV="1">
              <a:off x="2437104" y="5237705"/>
              <a:ext cx="338063" cy="3017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urved Connector 410"/>
            <p:cNvCxnSpPr/>
            <p:nvPr/>
          </p:nvCxnSpPr>
          <p:spPr>
            <a:xfrm flipV="1">
              <a:off x="2975148" y="4753389"/>
              <a:ext cx="344413" cy="14767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urved Connector 412"/>
            <p:cNvCxnSpPr/>
            <p:nvPr/>
          </p:nvCxnSpPr>
          <p:spPr>
            <a:xfrm flipV="1">
              <a:off x="3054506" y="5212298"/>
              <a:ext cx="165064" cy="15720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urved Connector 422"/>
            <p:cNvCxnSpPr/>
            <p:nvPr/>
          </p:nvCxnSpPr>
          <p:spPr>
            <a:xfrm rot="5400000" flipH="1" flipV="1">
              <a:off x="3513112" y="4901138"/>
              <a:ext cx="342990" cy="3015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47" name="Group 11"/>
            <p:cNvGrpSpPr>
              <a:grpSpLocks/>
            </p:cNvGrpSpPr>
            <p:nvPr/>
          </p:nvGrpSpPr>
          <p:grpSpPr bwMode="auto">
            <a:xfrm>
              <a:off x="2272040" y="4158451"/>
              <a:ext cx="1685557" cy="1663607"/>
              <a:chOff x="2272040" y="4158451"/>
              <a:chExt cx="1685557" cy="1663607"/>
            </a:xfrm>
          </p:grpSpPr>
          <p:cxnSp>
            <p:nvCxnSpPr>
              <p:cNvPr id="201" name="Straight Arrow Connector 200"/>
              <p:cNvCxnSpPr>
                <a:stCxn id="4" idx="2"/>
                <a:endCxn id="3" idx="0"/>
              </p:cNvCxnSpPr>
              <p:nvPr/>
            </p:nvCxnSpPr>
            <p:spPr>
              <a:xfrm>
                <a:off x="3114819" y="4158451"/>
                <a:ext cx="0" cy="59493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2272040" y="4753389"/>
                <a:ext cx="1685557" cy="1068669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cxnSp>
          <p:nvCxnSpPr>
            <p:cNvPr id="518" name="Curved Connector 517"/>
            <p:cNvCxnSpPr/>
            <p:nvPr/>
          </p:nvCxnSpPr>
          <p:spPr>
            <a:xfrm>
              <a:off x="2598994" y="4804203"/>
              <a:ext cx="317431" cy="19372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urved Connector 518"/>
            <p:cNvCxnSpPr/>
            <p:nvPr/>
          </p:nvCxnSpPr>
          <p:spPr>
            <a:xfrm>
              <a:off x="2291086" y="4834374"/>
              <a:ext cx="319017" cy="1921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urved Connector 519"/>
            <p:cNvCxnSpPr/>
            <p:nvPr/>
          </p:nvCxnSpPr>
          <p:spPr>
            <a:xfrm>
              <a:off x="2275214" y="5099555"/>
              <a:ext cx="317431" cy="11274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urved Connector 521"/>
            <p:cNvCxnSpPr/>
            <p:nvPr/>
          </p:nvCxnSpPr>
          <p:spPr>
            <a:xfrm flipV="1">
              <a:off x="2494241" y="5118610"/>
              <a:ext cx="331715" cy="41286"/>
            </a:xfrm>
            <a:prstGeom prst="curvedConnector3">
              <a:avLst>
                <a:gd name="adj1" fmla="val 38535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urved Connector 526"/>
            <p:cNvCxnSpPr/>
            <p:nvPr/>
          </p:nvCxnSpPr>
          <p:spPr>
            <a:xfrm>
              <a:off x="2935470" y="4967759"/>
              <a:ext cx="319017" cy="1921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urved Connector 527"/>
            <p:cNvCxnSpPr/>
            <p:nvPr/>
          </p:nvCxnSpPr>
          <p:spPr>
            <a:xfrm rot="5400000">
              <a:off x="2800496" y="5098013"/>
              <a:ext cx="271534" cy="18569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urved Connector 529"/>
            <p:cNvCxnSpPr/>
            <p:nvPr/>
          </p:nvCxnSpPr>
          <p:spPr>
            <a:xfrm rot="5400000">
              <a:off x="2893345" y="5195669"/>
              <a:ext cx="271533" cy="18411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urved Connector 530"/>
            <p:cNvCxnSpPr/>
            <p:nvPr/>
          </p:nvCxnSpPr>
          <p:spPr>
            <a:xfrm>
              <a:off x="3121167" y="4916945"/>
              <a:ext cx="345999" cy="8892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urved Connector 533"/>
            <p:cNvCxnSpPr/>
            <p:nvPr/>
          </p:nvCxnSpPr>
          <p:spPr>
            <a:xfrm flipV="1">
              <a:off x="3457643" y="4939176"/>
              <a:ext cx="292036" cy="11433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urved Connector 534"/>
            <p:cNvCxnSpPr/>
            <p:nvPr/>
          </p:nvCxnSpPr>
          <p:spPr>
            <a:xfrm>
              <a:off x="3279882" y="4789912"/>
              <a:ext cx="344413" cy="8892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urved Connector 536"/>
            <p:cNvCxnSpPr/>
            <p:nvPr/>
          </p:nvCxnSpPr>
          <p:spPr>
            <a:xfrm rot="10800000" flipV="1">
              <a:off x="3619533" y="5026511"/>
              <a:ext cx="293624" cy="13179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urved Connector 538"/>
            <p:cNvCxnSpPr/>
            <p:nvPr/>
          </p:nvCxnSpPr>
          <p:spPr>
            <a:xfrm rot="5400000" flipH="1" flipV="1">
              <a:off x="3701977" y="5252010"/>
              <a:ext cx="365221" cy="5713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Curved Connector 541"/>
            <p:cNvCxnSpPr/>
            <p:nvPr/>
          </p:nvCxnSpPr>
          <p:spPr>
            <a:xfrm>
              <a:off x="3198938" y="5267875"/>
              <a:ext cx="344412" cy="9051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Curved Connector 542"/>
            <p:cNvCxnSpPr/>
            <p:nvPr/>
          </p:nvCxnSpPr>
          <p:spPr>
            <a:xfrm>
              <a:off x="3133864" y="5394908"/>
              <a:ext cx="345999" cy="9051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Curved Connector 543"/>
            <p:cNvCxnSpPr/>
            <p:nvPr/>
          </p:nvCxnSpPr>
          <p:spPr>
            <a:xfrm>
              <a:off x="3000543" y="5517178"/>
              <a:ext cx="366633" cy="14608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urved Connector 545"/>
            <p:cNvCxnSpPr/>
            <p:nvPr/>
          </p:nvCxnSpPr>
          <p:spPr>
            <a:xfrm>
              <a:off x="3451295" y="5663266"/>
              <a:ext cx="344413" cy="9051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Curved Connector 546"/>
            <p:cNvCxnSpPr/>
            <p:nvPr/>
          </p:nvCxnSpPr>
          <p:spPr>
            <a:xfrm flipV="1">
              <a:off x="3537001" y="5545760"/>
              <a:ext cx="260293" cy="7463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urved Connector 551"/>
            <p:cNvCxnSpPr/>
            <p:nvPr/>
          </p:nvCxnSpPr>
          <p:spPr>
            <a:xfrm>
              <a:off x="2491067" y="5320276"/>
              <a:ext cx="344412" cy="9051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urved Connector 552"/>
            <p:cNvCxnSpPr/>
            <p:nvPr/>
          </p:nvCxnSpPr>
          <p:spPr>
            <a:xfrm>
              <a:off x="2326003" y="5567991"/>
              <a:ext cx="345999" cy="9051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urved Connector 553"/>
            <p:cNvCxnSpPr/>
            <p:nvPr/>
          </p:nvCxnSpPr>
          <p:spPr>
            <a:xfrm flipV="1">
              <a:off x="2349810" y="5463189"/>
              <a:ext cx="371394" cy="952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81638" y="3377152"/>
            <a:ext cx="1684337" cy="1069975"/>
            <a:chOff x="5481142" y="3115185"/>
            <a:chExt cx="1685557" cy="1068779"/>
          </a:xfrm>
        </p:grpSpPr>
        <p:grpSp>
          <p:nvGrpSpPr>
            <p:cNvPr id="20551" name="Group 144"/>
            <p:cNvGrpSpPr>
              <a:grpSpLocks/>
            </p:cNvGrpSpPr>
            <p:nvPr/>
          </p:nvGrpSpPr>
          <p:grpSpPr bwMode="auto">
            <a:xfrm>
              <a:off x="5948136" y="3195723"/>
              <a:ext cx="127000" cy="115828"/>
              <a:chOff x="4051301" y="1706425"/>
              <a:chExt cx="127000" cy="115828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4059313" y="1706760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051370" y="1751160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2" name="Group 149"/>
            <p:cNvGrpSpPr>
              <a:grpSpLocks/>
            </p:cNvGrpSpPr>
            <p:nvPr/>
          </p:nvGrpSpPr>
          <p:grpSpPr bwMode="auto">
            <a:xfrm>
              <a:off x="5855002" y="3290209"/>
              <a:ext cx="127000" cy="115828"/>
              <a:chOff x="4051301" y="1706425"/>
              <a:chExt cx="127000" cy="115828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4058717" y="1705831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050774" y="1750231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3" name="Group 152"/>
            <p:cNvGrpSpPr>
              <a:grpSpLocks/>
            </p:cNvGrpSpPr>
            <p:nvPr/>
          </p:nvGrpSpPr>
          <p:grpSpPr bwMode="auto">
            <a:xfrm>
              <a:off x="6252936" y="3768751"/>
              <a:ext cx="127000" cy="115828"/>
              <a:chOff x="4051301" y="1706425"/>
              <a:chExt cx="127000" cy="115828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059534" y="17061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051591" y="17505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4" name="Group 155"/>
            <p:cNvGrpSpPr>
              <a:grpSpLocks/>
            </p:cNvGrpSpPr>
            <p:nvPr/>
          </p:nvGrpSpPr>
          <p:grpSpPr bwMode="auto">
            <a:xfrm>
              <a:off x="6439203" y="3294621"/>
              <a:ext cx="127000" cy="115828"/>
              <a:chOff x="4051301" y="1706425"/>
              <a:chExt cx="127000" cy="115828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4059139" y="1706176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051195" y="1750576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5" name="Group 158"/>
            <p:cNvGrpSpPr>
              <a:grpSpLocks/>
            </p:cNvGrpSpPr>
            <p:nvPr/>
          </p:nvGrpSpPr>
          <p:grpSpPr bwMode="auto">
            <a:xfrm>
              <a:off x="6832903" y="4015637"/>
              <a:ext cx="127000" cy="115828"/>
              <a:chOff x="4051301" y="1706425"/>
              <a:chExt cx="127000" cy="115828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4059424" y="1706665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4051480" y="1751065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6" name="Group 161"/>
            <p:cNvGrpSpPr>
              <a:grpSpLocks/>
            </p:cNvGrpSpPr>
            <p:nvPr/>
          </p:nvGrpSpPr>
          <p:grpSpPr bwMode="auto">
            <a:xfrm>
              <a:off x="6989536" y="3957723"/>
              <a:ext cx="127000" cy="115828"/>
              <a:chOff x="4051301" y="1706425"/>
              <a:chExt cx="127000" cy="115828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4058479" y="1705908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050535" y="1750308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7" name="Group 164"/>
            <p:cNvGrpSpPr>
              <a:grpSpLocks/>
            </p:cNvGrpSpPr>
            <p:nvPr/>
          </p:nvGrpSpPr>
          <p:grpSpPr bwMode="auto">
            <a:xfrm>
              <a:off x="6926036" y="3204189"/>
              <a:ext cx="127000" cy="115828"/>
              <a:chOff x="4051301" y="1706425"/>
              <a:chExt cx="127000" cy="115828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4060021" y="1706221"/>
                <a:ext cx="117560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4052079" y="1750621"/>
                <a:ext cx="117560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8" name="Group 167"/>
            <p:cNvGrpSpPr>
              <a:grpSpLocks/>
            </p:cNvGrpSpPr>
            <p:nvPr/>
          </p:nvGrpSpPr>
          <p:grpSpPr bwMode="auto">
            <a:xfrm>
              <a:off x="5592536" y="3517454"/>
              <a:ext cx="127000" cy="115828"/>
              <a:chOff x="4051301" y="1706425"/>
              <a:chExt cx="127000" cy="115828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4059056" y="1706930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051113" y="1751331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9" name="Group 170"/>
            <p:cNvGrpSpPr>
              <a:grpSpLocks/>
            </p:cNvGrpSpPr>
            <p:nvPr/>
          </p:nvGrpSpPr>
          <p:grpSpPr bwMode="auto">
            <a:xfrm>
              <a:off x="6981070" y="3566903"/>
              <a:ext cx="127000" cy="115828"/>
              <a:chOff x="4051301" y="1706425"/>
              <a:chExt cx="127000" cy="115828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4059002" y="1706640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051059" y="1751040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60" name="Group 173"/>
            <p:cNvGrpSpPr>
              <a:grpSpLocks/>
            </p:cNvGrpSpPr>
            <p:nvPr/>
          </p:nvGrpSpPr>
          <p:grpSpPr bwMode="auto">
            <a:xfrm>
              <a:off x="5884636" y="3809734"/>
              <a:ext cx="127000" cy="115828"/>
              <a:chOff x="4051301" y="1706425"/>
              <a:chExt cx="127000" cy="115828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4059267" y="1706424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4051324" y="1750824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Curved Connector 178"/>
            <p:cNvCxnSpPr/>
            <p:nvPr/>
          </p:nvCxnSpPr>
          <p:spPr>
            <a:xfrm flipV="1">
              <a:off x="5981566" y="3338773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/>
            <p:nvPr/>
          </p:nvCxnSpPr>
          <p:spPr>
            <a:xfrm flipV="1">
              <a:off x="6794955" y="3911219"/>
              <a:ext cx="177929" cy="9355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/>
            <p:nvPr/>
          </p:nvCxnSpPr>
          <p:spPr>
            <a:xfrm flipV="1">
              <a:off x="6540771" y="3568702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/>
            <p:nvPr/>
          </p:nvCxnSpPr>
          <p:spPr>
            <a:xfrm flipV="1">
              <a:off x="5897368" y="3638474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urved Connector 191"/>
            <p:cNvCxnSpPr/>
            <p:nvPr/>
          </p:nvCxnSpPr>
          <p:spPr>
            <a:xfrm flipV="1">
              <a:off x="6528062" y="3957206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/>
            <p:nvPr/>
          </p:nvCxnSpPr>
          <p:spPr>
            <a:xfrm flipV="1">
              <a:off x="6774303" y="3575045"/>
              <a:ext cx="176340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urved Connector 193"/>
            <p:cNvCxnSpPr/>
            <p:nvPr/>
          </p:nvCxnSpPr>
          <p:spPr>
            <a:xfrm flipV="1">
              <a:off x="6011751" y="3973063"/>
              <a:ext cx="177929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urved Connector 330"/>
            <p:cNvCxnSpPr/>
            <p:nvPr/>
          </p:nvCxnSpPr>
          <p:spPr>
            <a:xfrm rot="10800000">
              <a:off x="6629735" y="3621032"/>
              <a:ext cx="120737" cy="11258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urved Connector 333"/>
            <p:cNvCxnSpPr/>
            <p:nvPr/>
          </p:nvCxnSpPr>
          <p:spPr>
            <a:xfrm rot="16200000" flipH="1">
              <a:off x="6127838" y="3351375"/>
              <a:ext cx="125273" cy="9055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urved Connector 338"/>
            <p:cNvCxnSpPr/>
            <p:nvPr/>
          </p:nvCxnSpPr>
          <p:spPr>
            <a:xfrm>
              <a:off x="6083240" y="4047592"/>
              <a:ext cx="152510" cy="396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urved Connector 425"/>
            <p:cNvCxnSpPr/>
            <p:nvPr/>
          </p:nvCxnSpPr>
          <p:spPr>
            <a:xfrm>
              <a:off x="6413679" y="316910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urved Connector 427"/>
            <p:cNvCxnSpPr/>
            <p:nvPr/>
          </p:nvCxnSpPr>
          <p:spPr>
            <a:xfrm>
              <a:off x="6617026" y="319130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urved Connector 428"/>
            <p:cNvCxnSpPr/>
            <p:nvPr/>
          </p:nvCxnSpPr>
          <p:spPr>
            <a:xfrm>
              <a:off x="6750473" y="3394273"/>
              <a:ext cx="317730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urved Connector 429"/>
            <p:cNvCxnSpPr/>
            <p:nvPr/>
          </p:nvCxnSpPr>
          <p:spPr>
            <a:xfrm>
              <a:off x="6299296" y="3727275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urved Connector 431"/>
            <p:cNvCxnSpPr/>
            <p:nvPr/>
          </p:nvCxnSpPr>
          <p:spPr>
            <a:xfrm>
              <a:off x="6561424" y="3733618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urved Connector 432"/>
            <p:cNvCxnSpPr/>
            <p:nvPr/>
          </p:nvCxnSpPr>
          <p:spPr>
            <a:xfrm>
              <a:off x="6814019" y="3705075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urved Connector 433"/>
            <p:cNvCxnSpPr/>
            <p:nvPr/>
          </p:nvCxnSpPr>
          <p:spPr>
            <a:xfrm>
              <a:off x="6248459" y="3395859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urved Connector 437"/>
            <p:cNvCxnSpPr/>
            <p:nvPr/>
          </p:nvCxnSpPr>
          <p:spPr>
            <a:xfrm>
              <a:off x="6100715" y="314690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urved Connector 438"/>
            <p:cNvCxnSpPr/>
            <p:nvPr/>
          </p:nvCxnSpPr>
          <p:spPr>
            <a:xfrm>
              <a:off x="6469282" y="3437088"/>
              <a:ext cx="438467" cy="1252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urved Connector 440"/>
            <p:cNvCxnSpPr/>
            <p:nvPr/>
          </p:nvCxnSpPr>
          <p:spPr>
            <a:xfrm>
              <a:off x="6254814" y="3950863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urved Connector 441"/>
            <p:cNvCxnSpPr/>
            <p:nvPr/>
          </p:nvCxnSpPr>
          <p:spPr>
            <a:xfrm>
              <a:off x="6011751" y="3487831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urved Connector 442"/>
            <p:cNvCxnSpPr/>
            <p:nvPr/>
          </p:nvCxnSpPr>
          <p:spPr>
            <a:xfrm>
              <a:off x="6030815" y="3728861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urved Connector 443"/>
            <p:cNvCxnSpPr/>
            <p:nvPr/>
          </p:nvCxnSpPr>
          <p:spPr>
            <a:xfrm>
              <a:off x="5738503" y="3360973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urved Connector 444"/>
            <p:cNvCxnSpPr/>
            <p:nvPr/>
          </p:nvCxnSpPr>
          <p:spPr>
            <a:xfrm>
              <a:off x="5536744" y="3180200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urved Connector 445"/>
            <p:cNvCxnSpPr/>
            <p:nvPr/>
          </p:nvCxnSpPr>
          <p:spPr>
            <a:xfrm>
              <a:off x="5584404" y="3127871"/>
              <a:ext cx="317730" cy="10782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urved Connector 446"/>
            <p:cNvCxnSpPr/>
            <p:nvPr/>
          </p:nvCxnSpPr>
          <p:spPr>
            <a:xfrm>
              <a:off x="5508149" y="3248386"/>
              <a:ext cx="319319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urved Connector 448"/>
            <p:cNvCxnSpPr/>
            <p:nvPr/>
          </p:nvCxnSpPr>
          <p:spPr>
            <a:xfrm>
              <a:off x="5527212" y="366384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urved Connector 449"/>
            <p:cNvCxnSpPr/>
            <p:nvPr/>
          </p:nvCxnSpPr>
          <p:spPr>
            <a:xfrm>
              <a:off x="5485907" y="397782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urved Connector 450"/>
            <p:cNvCxnSpPr/>
            <p:nvPr/>
          </p:nvCxnSpPr>
          <p:spPr>
            <a:xfrm>
              <a:off x="5757567" y="392707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urved Connector 451"/>
            <p:cNvCxnSpPr/>
            <p:nvPr/>
          </p:nvCxnSpPr>
          <p:spPr>
            <a:xfrm>
              <a:off x="5508149" y="3862062"/>
              <a:ext cx="319319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481142" y="3115185"/>
              <a:ext cx="1685557" cy="106877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1638" y="4455594"/>
            <a:ext cx="1684337" cy="1669520"/>
            <a:chOff x="5481142" y="4193225"/>
            <a:chExt cx="1685557" cy="1669375"/>
          </a:xfrm>
        </p:grpSpPr>
        <p:cxnSp>
          <p:nvCxnSpPr>
            <p:cNvPr id="196" name="Straight Arrow Connector 195"/>
            <p:cNvCxnSpPr>
              <a:stCxn id="5" idx="2"/>
              <a:endCxn id="7" idx="0"/>
            </p:cNvCxnSpPr>
            <p:nvPr/>
          </p:nvCxnSpPr>
          <p:spPr>
            <a:xfrm>
              <a:off x="6323921" y="4193225"/>
              <a:ext cx="0" cy="59473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urved Connector 228"/>
            <p:cNvCxnSpPr/>
            <p:nvPr/>
          </p:nvCxnSpPr>
          <p:spPr>
            <a:xfrm flipV="1">
              <a:off x="6202389" y="5040347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6200000" flipH="1">
              <a:off x="6207214" y="5068883"/>
              <a:ext cx="146037" cy="8896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>
              <a:off x="6370786" y="5040347"/>
              <a:ext cx="220822" cy="1460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6200000" flipH="1">
              <a:off x="6320009" y="5548245"/>
              <a:ext cx="147624" cy="14138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urved Connector 232"/>
            <p:cNvCxnSpPr/>
            <p:nvPr/>
          </p:nvCxnSpPr>
          <p:spPr>
            <a:xfrm rot="5400000">
              <a:off x="6217585" y="5102993"/>
              <a:ext cx="255566" cy="13344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urved Connector 233"/>
            <p:cNvCxnSpPr/>
            <p:nvPr/>
          </p:nvCxnSpPr>
          <p:spPr>
            <a:xfrm flipV="1">
              <a:off x="6145198" y="5545128"/>
              <a:ext cx="177929" cy="9365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urved Connector 234"/>
            <p:cNvCxnSpPr/>
            <p:nvPr/>
          </p:nvCxnSpPr>
          <p:spPr>
            <a:xfrm flipV="1">
              <a:off x="6291353" y="5692752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urved Connector 235"/>
            <p:cNvCxnSpPr/>
            <p:nvPr/>
          </p:nvCxnSpPr>
          <p:spPr>
            <a:xfrm flipV="1">
              <a:off x="6413679" y="5186384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urved Connector 236"/>
            <p:cNvCxnSpPr/>
            <p:nvPr/>
          </p:nvCxnSpPr>
          <p:spPr>
            <a:xfrm flipV="1">
              <a:off x="6197623" y="5622908"/>
              <a:ext cx="177929" cy="936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urved Connector 244"/>
            <p:cNvCxnSpPr/>
            <p:nvPr/>
          </p:nvCxnSpPr>
          <p:spPr>
            <a:xfrm rot="16200000" flipV="1">
              <a:off x="6179399" y="5626849"/>
              <a:ext cx="112703" cy="6672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urved Connector 246"/>
            <p:cNvCxnSpPr/>
            <p:nvPr/>
          </p:nvCxnSpPr>
          <p:spPr>
            <a:xfrm flipV="1">
              <a:off x="5667014" y="5267339"/>
              <a:ext cx="177929" cy="936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urved Connector 247"/>
            <p:cNvCxnSpPr/>
            <p:nvPr/>
          </p:nvCxnSpPr>
          <p:spPr>
            <a:xfrm rot="16200000" flipH="1">
              <a:off x="5673427" y="5295875"/>
              <a:ext cx="146037" cy="8896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urved Connector 248"/>
            <p:cNvCxnSpPr/>
            <p:nvPr/>
          </p:nvCxnSpPr>
          <p:spPr>
            <a:xfrm>
              <a:off x="5837000" y="5267339"/>
              <a:ext cx="220822" cy="1460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urved Connector 249"/>
            <p:cNvCxnSpPr/>
            <p:nvPr/>
          </p:nvCxnSpPr>
          <p:spPr>
            <a:xfrm rot="10800000" flipV="1">
              <a:off x="5743269" y="5413376"/>
              <a:ext cx="268482" cy="11111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urved Connector 250"/>
            <p:cNvCxnSpPr/>
            <p:nvPr/>
          </p:nvCxnSpPr>
          <p:spPr>
            <a:xfrm flipV="1">
              <a:off x="5790928" y="5297499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urved Connector 252"/>
            <p:cNvCxnSpPr/>
            <p:nvPr/>
          </p:nvCxnSpPr>
          <p:spPr>
            <a:xfrm flipV="1">
              <a:off x="6756827" y="5343532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urved Connector 253"/>
            <p:cNvCxnSpPr/>
            <p:nvPr/>
          </p:nvCxnSpPr>
          <p:spPr>
            <a:xfrm rot="16200000" flipH="1">
              <a:off x="6761653" y="5372069"/>
              <a:ext cx="146037" cy="8896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urved Connector 254"/>
            <p:cNvCxnSpPr/>
            <p:nvPr/>
          </p:nvCxnSpPr>
          <p:spPr>
            <a:xfrm>
              <a:off x="6841026" y="5429250"/>
              <a:ext cx="220822" cy="1460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urved Connector 255"/>
            <p:cNvCxnSpPr/>
            <p:nvPr/>
          </p:nvCxnSpPr>
          <p:spPr>
            <a:xfrm rot="16200000" flipH="1">
              <a:off x="6901470" y="5305367"/>
              <a:ext cx="184134" cy="16839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urved Connector 256"/>
            <p:cNvCxnSpPr/>
            <p:nvPr/>
          </p:nvCxnSpPr>
          <p:spPr>
            <a:xfrm flipV="1">
              <a:off x="6907750" y="5413376"/>
              <a:ext cx="176340" cy="936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urved Connector 324"/>
            <p:cNvCxnSpPr/>
            <p:nvPr/>
          </p:nvCxnSpPr>
          <p:spPr>
            <a:xfrm rot="5400000">
              <a:off x="5990420" y="5207756"/>
              <a:ext cx="285725" cy="13821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urved Connector 325"/>
            <p:cNvCxnSpPr/>
            <p:nvPr/>
          </p:nvCxnSpPr>
          <p:spPr>
            <a:xfrm rot="10800000">
              <a:off x="5884659" y="5459410"/>
              <a:ext cx="317730" cy="15714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urved Connector 326"/>
            <p:cNvCxnSpPr/>
            <p:nvPr/>
          </p:nvCxnSpPr>
          <p:spPr>
            <a:xfrm rot="10800000" flipV="1">
              <a:off x="6464516" y="5580050"/>
              <a:ext cx="587800" cy="11270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urved Connector 368"/>
            <p:cNvCxnSpPr/>
            <p:nvPr/>
          </p:nvCxnSpPr>
          <p:spPr>
            <a:xfrm rot="10800000">
              <a:off x="6421623" y="5281626"/>
              <a:ext cx="368567" cy="6190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urved Connector 376"/>
            <p:cNvCxnSpPr/>
            <p:nvPr/>
          </p:nvCxnSpPr>
          <p:spPr>
            <a:xfrm rot="5400000">
              <a:off x="6207266" y="4811673"/>
              <a:ext cx="271438" cy="22717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urved Connector 379"/>
            <p:cNvCxnSpPr/>
            <p:nvPr/>
          </p:nvCxnSpPr>
          <p:spPr>
            <a:xfrm rot="16200000" flipV="1">
              <a:off x="5438364" y="5132344"/>
              <a:ext cx="285725" cy="17157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urved Connector 384"/>
            <p:cNvCxnSpPr/>
            <p:nvPr/>
          </p:nvCxnSpPr>
          <p:spPr>
            <a:xfrm flipV="1">
              <a:off x="6100715" y="5776882"/>
              <a:ext cx="196993" cy="7936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urved Connector 424"/>
            <p:cNvCxnSpPr/>
            <p:nvPr/>
          </p:nvCxnSpPr>
          <p:spPr>
            <a:xfrm rot="16200000" flipV="1">
              <a:off x="6978546" y="5630004"/>
              <a:ext cx="249215" cy="117560"/>
            </a:xfrm>
            <a:prstGeom prst="curvedConnector3">
              <a:avLst>
                <a:gd name="adj1" fmla="val 66487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0" name="Group 495"/>
            <p:cNvGrpSpPr>
              <a:grpSpLocks/>
            </p:cNvGrpSpPr>
            <p:nvPr/>
          </p:nvGrpSpPr>
          <p:grpSpPr bwMode="auto">
            <a:xfrm>
              <a:off x="6506937" y="4848816"/>
              <a:ext cx="623360" cy="429175"/>
              <a:chOff x="3257551" y="4814039"/>
              <a:chExt cx="623360" cy="429175"/>
            </a:xfrm>
          </p:grpSpPr>
          <p:cxnSp>
            <p:nvCxnSpPr>
              <p:cNvPr id="491" name="Curved Connector 490"/>
              <p:cNvCxnSpPr/>
              <p:nvPr/>
            </p:nvCxnSpPr>
            <p:spPr>
              <a:xfrm>
                <a:off x="3258023" y="4988108"/>
                <a:ext cx="317730" cy="192071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Curved Connector 491"/>
              <p:cNvCxnSpPr/>
              <p:nvPr/>
            </p:nvCxnSpPr>
            <p:spPr>
              <a:xfrm>
                <a:off x="3563044" y="4938900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Curved Connector 492"/>
              <p:cNvCxnSpPr/>
              <p:nvPr/>
            </p:nvCxnSpPr>
            <p:spPr>
              <a:xfrm>
                <a:off x="3316803" y="4842071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Curved Connector 493"/>
              <p:cNvCxnSpPr/>
              <p:nvPr/>
            </p:nvCxnSpPr>
            <p:spPr>
              <a:xfrm>
                <a:off x="3462959" y="5050016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>
                <a:off x="3532859" y="4813498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31" name="Group 496"/>
            <p:cNvGrpSpPr>
              <a:grpSpLocks/>
            </p:cNvGrpSpPr>
            <p:nvPr/>
          </p:nvGrpSpPr>
          <p:grpSpPr bwMode="auto">
            <a:xfrm>
              <a:off x="5508783" y="4829263"/>
              <a:ext cx="623360" cy="429175"/>
              <a:chOff x="3257551" y="4814039"/>
              <a:chExt cx="623360" cy="429175"/>
            </a:xfrm>
          </p:grpSpPr>
          <p:cxnSp>
            <p:nvCxnSpPr>
              <p:cNvPr id="498" name="Curved Connector 497"/>
              <p:cNvCxnSpPr/>
              <p:nvPr/>
            </p:nvCxnSpPr>
            <p:spPr>
              <a:xfrm>
                <a:off x="3256917" y="4987026"/>
                <a:ext cx="317730" cy="192070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>
                <a:off x="3563526" y="4939405"/>
                <a:ext cx="317730" cy="192070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Curved Connector 499"/>
              <p:cNvCxnSpPr/>
              <p:nvPr/>
            </p:nvCxnSpPr>
            <p:spPr>
              <a:xfrm>
                <a:off x="3315697" y="4842576"/>
                <a:ext cx="319318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Curved Connector 500"/>
              <p:cNvCxnSpPr/>
              <p:nvPr/>
            </p:nvCxnSpPr>
            <p:spPr>
              <a:xfrm>
                <a:off x="3461853" y="5050521"/>
                <a:ext cx="319318" cy="192070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Curved Connector 501"/>
              <p:cNvCxnSpPr/>
              <p:nvPr/>
            </p:nvCxnSpPr>
            <p:spPr>
              <a:xfrm>
                <a:off x="3531753" y="4814003"/>
                <a:ext cx="319318" cy="192071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4" name="Curved Connector 503"/>
            <p:cNvCxnSpPr/>
            <p:nvPr/>
          </p:nvCxnSpPr>
          <p:spPr>
            <a:xfrm rot="16200000" flipH="1">
              <a:off x="6495634" y="5444299"/>
              <a:ext cx="344457" cy="762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urved Connector 512"/>
            <p:cNvCxnSpPr/>
            <p:nvPr/>
          </p:nvCxnSpPr>
          <p:spPr>
            <a:xfrm>
              <a:off x="5481142" y="5607034"/>
              <a:ext cx="317730" cy="19207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urved Connector 513"/>
            <p:cNvCxnSpPr/>
            <p:nvPr/>
          </p:nvCxnSpPr>
          <p:spPr>
            <a:xfrm>
              <a:off x="5786163" y="5559413"/>
              <a:ext cx="317730" cy="19207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urved Connector 514"/>
            <p:cNvCxnSpPr/>
            <p:nvPr/>
          </p:nvCxnSpPr>
          <p:spPr>
            <a:xfrm>
              <a:off x="5539922" y="5462585"/>
              <a:ext cx="317730" cy="19207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urved Connector 515"/>
            <p:cNvCxnSpPr/>
            <p:nvPr/>
          </p:nvCxnSpPr>
          <p:spPr>
            <a:xfrm>
              <a:off x="5686077" y="5670529"/>
              <a:ext cx="317730" cy="19207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81142" y="4787956"/>
              <a:ext cx="1685557" cy="106829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79" name="Curved Connector 378"/>
            <p:cNvCxnSpPr/>
            <p:nvPr/>
          </p:nvCxnSpPr>
          <p:spPr>
            <a:xfrm>
              <a:off x="6107070" y="5286387"/>
              <a:ext cx="522665" cy="15238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urved Connector 409"/>
            <p:cNvCxnSpPr/>
            <p:nvPr/>
          </p:nvCxnSpPr>
          <p:spPr>
            <a:xfrm rot="10800000" flipV="1">
              <a:off x="6088006" y="5360994"/>
              <a:ext cx="273248" cy="21111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urved Connector 436"/>
            <p:cNvCxnSpPr/>
            <p:nvPr/>
          </p:nvCxnSpPr>
          <p:spPr>
            <a:xfrm rot="16200000" flipH="1">
              <a:off x="6414585" y="5520493"/>
              <a:ext cx="277789" cy="762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3" name="Title 1"/>
          <p:cNvSpPr txBox="1">
            <a:spLocks/>
          </p:cNvSpPr>
          <p:nvPr/>
        </p:nvSpPr>
        <p:spPr>
          <a:xfrm>
            <a:off x="0" y="-20638"/>
            <a:ext cx="9144000" cy="5805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Kinetic and Thermodynamic Interplay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75367" y="2079894"/>
            <a:ext cx="1689100" cy="4038870"/>
            <a:chOff x="7275367" y="2079894"/>
            <a:chExt cx="1689100" cy="4038870"/>
          </a:xfrm>
        </p:grpSpPr>
        <p:cxnSp>
          <p:nvCxnSpPr>
            <p:cNvPr id="345" name="Straight Arrow Connector 344"/>
            <p:cNvCxnSpPr/>
            <p:nvPr/>
          </p:nvCxnSpPr>
          <p:spPr>
            <a:xfrm>
              <a:off x="8119917" y="2964702"/>
              <a:ext cx="0" cy="315406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extBox 201"/>
            <p:cNvSpPr txBox="1">
              <a:spLocks noChangeArrowheads="1"/>
            </p:cNvSpPr>
            <p:nvPr/>
          </p:nvSpPr>
          <p:spPr bwMode="auto">
            <a:xfrm>
              <a:off x="7275367" y="2079894"/>
              <a:ext cx="16891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/>
                <a:t>Entropy Decrease</a:t>
              </a:r>
              <a:endParaRPr lang="en-US" b="1" dirty="0"/>
            </a:p>
          </p:txBody>
        </p:sp>
      </p:grpSp>
      <p:graphicFrame>
        <p:nvGraphicFramePr>
          <p:cNvPr id="364" name="Object 36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257792"/>
              </p:ext>
            </p:extLst>
          </p:nvPr>
        </p:nvGraphicFramePr>
        <p:xfrm>
          <a:off x="3140071" y="912980"/>
          <a:ext cx="3324228" cy="466558"/>
        </p:xfrm>
        <a:graphic>
          <a:graphicData uri="http://schemas.openxmlformats.org/presentationml/2006/ole">
            <p:oleObj spid="_x0000_s3166" name="Equation" r:id="rId5" imgW="1435320" imgH="1918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563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66850"/>
            <a:ext cx="47688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14"/>
          <p:cNvGrpSpPr>
            <a:grpSpLocks/>
          </p:cNvGrpSpPr>
          <p:nvPr/>
        </p:nvGrpSpPr>
        <p:grpSpPr bwMode="auto">
          <a:xfrm>
            <a:off x="157163" y="1354138"/>
            <a:ext cx="3805237" cy="3514725"/>
            <a:chOff x="16444176" y="18469231"/>
            <a:chExt cx="5267422" cy="4272236"/>
          </a:xfrm>
        </p:grpSpPr>
        <p:grpSp>
          <p:nvGrpSpPr>
            <p:cNvPr id="8204" name="Group 624"/>
            <p:cNvGrpSpPr>
              <a:grpSpLocks/>
            </p:cNvGrpSpPr>
            <p:nvPr/>
          </p:nvGrpSpPr>
          <p:grpSpPr bwMode="auto">
            <a:xfrm>
              <a:off x="16444176" y="18469231"/>
              <a:ext cx="2859824" cy="4272236"/>
              <a:chOff x="1981200" y="304800"/>
              <a:chExt cx="4664124" cy="5715000"/>
            </a:xfrm>
          </p:grpSpPr>
          <p:grpSp>
            <p:nvGrpSpPr>
              <p:cNvPr id="8211" name="Group 32"/>
              <p:cNvGrpSpPr>
                <a:grpSpLocks/>
              </p:cNvGrpSpPr>
              <p:nvPr/>
            </p:nvGrpSpPr>
            <p:grpSpPr bwMode="auto">
              <a:xfrm>
                <a:off x="2512976" y="304800"/>
                <a:ext cx="4132348" cy="5563917"/>
                <a:chOff x="2512976" y="304800"/>
                <a:chExt cx="4132348" cy="5563917"/>
              </a:xfrm>
            </p:grpSpPr>
            <p:sp>
              <p:nvSpPr>
                <p:cNvPr id="14" name="Flowchart: Magnetic Disk 7"/>
                <p:cNvSpPr/>
                <p:nvPr/>
              </p:nvSpPr>
              <p:spPr>
                <a:xfrm>
                  <a:off x="2945279" y="4863377"/>
                  <a:ext cx="308219" cy="152296"/>
                </a:xfrm>
                <a:prstGeom prst="flowChartMagneticDisk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518792" y="3505613"/>
                  <a:ext cx="1143276" cy="236188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511624" y="684250"/>
                  <a:ext cx="1143276" cy="236447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" name="Diagonal Stripe 16"/>
                <p:cNvSpPr/>
                <p:nvPr/>
              </p:nvSpPr>
              <p:spPr>
                <a:xfrm>
                  <a:off x="2801922" y="1296019"/>
                  <a:ext cx="609270" cy="684044"/>
                </a:xfrm>
                <a:prstGeom prst="diagStrip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lowchart: Magnetic Disk 11"/>
                <p:cNvSpPr/>
                <p:nvPr/>
              </p:nvSpPr>
              <p:spPr>
                <a:xfrm>
                  <a:off x="2511624" y="4267096"/>
                  <a:ext cx="1143276" cy="609187"/>
                </a:xfrm>
                <a:prstGeom prst="flowChartMagneticDisk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846696" y="4329752"/>
                  <a:ext cx="457200" cy="762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3092222" y="5023418"/>
                  <a:ext cx="3247050" cy="480122"/>
                </a:xfrm>
                <a:custGeom>
                  <a:avLst/>
                  <a:gdLst>
                    <a:gd name="connsiteX0" fmla="*/ 0 w 3248167"/>
                    <a:gd name="connsiteY0" fmla="*/ 0 h 477672"/>
                    <a:gd name="connsiteX1" fmla="*/ 13647 w 3248167"/>
                    <a:gd name="connsiteY1" fmla="*/ 150125 h 477672"/>
                    <a:gd name="connsiteX2" fmla="*/ 95534 w 3248167"/>
                    <a:gd name="connsiteY2" fmla="*/ 232012 h 477672"/>
                    <a:gd name="connsiteX3" fmla="*/ 191068 w 3248167"/>
                    <a:gd name="connsiteY3" fmla="*/ 300251 h 477672"/>
                    <a:gd name="connsiteX4" fmla="*/ 232011 w 3248167"/>
                    <a:gd name="connsiteY4" fmla="*/ 327546 h 477672"/>
                    <a:gd name="connsiteX5" fmla="*/ 286603 w 3248167"/>
                    <a:gd name="connsiteY5" fmla="*/ 341194 h 477672"/>
                    <a:gd name="connsiteX6" fmla="*/ 327546 w 3248167"/>
                    <a:gd name="connsiteY6" fmla="*/ 354842 h 477672"/>
                    <a:gd name="connsiteX7" fmla="*/ 382137 w 3248167"/>
                    <a:gd name="connsiteY7" fmla="*/ 368490 h 477672"/>
                    <a:gd name="connsiteX8" fmla="*/ 464023 w 3248167"/>
                    <a:gd name="connsiteY8" fmla="*/ 395785 h 477672"/>
                    <a:gd name="connsiteX9" fmla="*/ 545910 w 3248167"/>
                    <a:gd name="connsiteY9" fmla="*/ 409433 h 477672"/>
                    <a:gd name="connsiteX10" fmla="*/ 614149 w 3248167"/>
                    <a:gd name="connsiteY10" fmla="*/ 423081 h 477672"/>
                    <a:gd name="connsiteX11" fmla="*/ 736979 w 3248167"/>
                    <a:gd name="connsiteY11" fmla="*/ 436728 h 477672"/>
                    <a:gd name="connsiteX12" fmla="*/ 846161 w 3248167"/>
                    <a:gd name="connsiteY12" fmla="*/ 450376 h 477672"/>
                    <a:gd name="connsiteX13" fmla="*/ 1160059 w 3248167"/>
                    <a:gd name="connsiteY13" fmla="*/ 464024 h 477672"/>
                    <a:gd name="connsiteX14" fmla="*/ 1282889 w 3248167"/>
                    <a:gd name="connsiteY14" fmla="*/ 477672 h 477672"/>
                    <a:gd name="connsiteX15" fmla="*/ 3248167 w 3248167"/>
                    <a:gd name="connsiteY15" fmla="*/ 464024 h 477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48167" h="477672">
                      <a:moveTo>
                        <a:pt x="0" y="0"/>
                      </a:moveTo>
                      <a:cubicBezTo>
                        <a:pt x="4549" y="50042"/>
                        <a:pt x="3119" y="100992"/>
                        <a:pt x="13647" y="150125"/>
                      </a:cubicBezTo>
                      <a:cubicBezTo>
                        <a:pt x="21756" y="187966"/>
                        <a:pt x="71925" y="211776"/>
                        <a:pt x="95534" y="232012"/>
                      </a:cubicBezTo>
                      <a:cubicBezTo>
                        <a:pt x="195569" y="317756"/>
                        <a:pt x="72090" y="232263"/>
                        <a:pt x="191068" y="300251"/>
                      </a:cubicBezTo>
                      <a:cubicBezTo>
                        <a:pt x="205309" y="308389"/>
                        <a:pt x="216935" y="321085"/>
                        <a:pt x="232011" y="327546"/>
                      </a:cubicBezTo>
                      <a:cubicBezTo>
                        <a:pt x="249252" y="334935"/>
                        <a:pt x="268567" y="336041"/>
                        <a:pt x="286603" y="341194"/>
                      </a:cubicBezTo>
                      <a:cubicBezTo>
                        <a:pt x="300435" y="345146"/>
                        <a:pt x="313714" y="350890"/>
                        <a:pt x="327546" y="354842"/>
                      </a:cubicBezTo>
                      <a:cubicBezTo>
                        <a:pt x="345581" y="359995"/>
                        <a:pt x="364171" y="363100"/>
                        <a:pt x="382137" y="368490"/>
                      </a:cubicBezTo>
                      <a:cubicBezTo>
                        <a:pt x="409695" y="376757"/>
                        <a:pt x="435643" y="391055"/>
                        <a:pt x="464023" y="395785"/>
                      </a:cubicBezTo>
                      <a:lnTo>
                        <a:pt x="545910" y="409433"/>
                      </a:lnTo>
                      <a:cubicBezTo>
                        <a:pt x="568733" y="413583"/>
                        <a:pt x="591185" y="419801"/>
                        <a:pt x="614149" y="423081"/>
                      </a:cubicBezTo>
                      <a:cubicBezTo>
                        <a:pt x="654930" y="428907"/>
                        <a:pt x="696066" y="431915"/>
                        <a:pt x="736979" y="436728"/>
                      </a:cubicBezTo>
                      <a:cubicBezTo>
                        <a:pt x="773405" y="441013"/>
                        <a:pt x="809560" y="448015"/>
                        <a:pt x="846161" y="450376"/>
                      </a:cubicBezTo>
                      <a:cubicBezTo>
                        <a:pt x="950675" y="457119"/>
                        <a:pt x="1055426" y="459475"/>
                        <a:pt x="1160059" y="464024"/>
                      </a:cubicBezTo>
                      <a:cubicBezTo>
                        <a:pt x="1201002" y="468573"/>
                        <a:pt x="1241694" y="477672"/>
                        <a:pt x="1282889" y="477672"/>
                      </a:cubicBezTo>
                      <a:lnTo>
                        <a:pt x="3248167" y="464024"/>
                      </a:lnTo>
                    </a:path>
                  </a:pathLst>
                </a:cu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737250" y="991426"/>
                  <a:ext cx="1222125" cy="1143515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Diagonal Stripe 21"/>
                <p:cNvSpPr/>
                <p:nvPr/>
              </p:nvSpPr>
              <p:spPr>
                <a:xfrm rot="10800000">
                  <a:off x="5023965" y="1345063"/>
                  <a:ext cx="612855" cy="531748"/>
                </a:xfrm>
                <a:prstGeom prst="diagStrip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lowchart: Direct Access Storage 16"/>
                <p:cNvSpPr/>
                <p:nvPr/>
              </p:nvSpPr>
              <p:spPr>
                <a:xfrm>
                  <a:off x="5959375" y="1525754"/>
                  <a:ext cx="154108" cy="304593"/>
                </a:xfrm>
                <a:prstGeom prst="flowChartMagneticDrum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6113483" y="1683215"/>
                  <a:ext cx="530423" cy="1011870"/>
                </a:xfrm>
                <a:custGeom>
                  <a:avLst/>
                  <a:gdLst>
                    <a:gd name="connsiteX0" fmla="*/ 0 w 532263"/>
                    <a:gd name="connsiteY0" fmla="*/ 0 h 1310185"/>
                    <a:gd name="connsiteX1" fmla="*/ 259307 w 532263"/>
                    <a:gd name="connsiteY1" fmla="*/ 13648 h 1310185"/>
                    <a:gd name="connsiteX2" fmla="*/ 300251 w 532263"/>
                    <a:gd name="connsiteY2" fmla="*/ 27296 h 1310185"/>
                    <a:gd name="connsiteX3" fmla="*/ 382137 w 532263"/>
                    <a:gd name="connsiteY3" fmla="*/ 81887 h 1310185"/>
                    <a:gd name="connsiteX4" fmla="*/ 436728 w 532263"/>
                    <a:gd name="connsiteY4" fmla="*/ 204717 h 1310185"/>
                    <a:gd name="connsiteX5" fmla="*/ 450376 w 532263"/>
                    <a:gd name="connsiteY5" fmla="*/ 245660 h 1310185"/>
                    <a:gd name="connsiteX6" fmla="*/ 477672 w 532263"/>
                    <a:gd name="connsiteY6" fmla="*/ 286603 h 1310185"/>
                    <a:gd name="connsiteX7" fmla="*/ 518615 w 532263"/>
                    <a:gd name="connsiteY7" fmla="*/ 423081 h 1310185"/>
                    <a:gd name="connsiteX8" fmla="*/ 532263 w 532263"/>
                    <a:gd name="connsiteY8" fmla="*/ 532263 h 1310185"/>
                    <a:gd name="connsiteX9" fmla="*/ 518615 w 532263"/>
                    <a:gd name="connsiteY9" fmla="*/ 1310185 h 1310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2263" h="1310185">
                      <a:moveTo>
                        <a:pt x="0" y="0"/>
                      </a:moveTo>
                      <a:cubicBezTo>
                        <a:pt x="86436" y="4549"/>
                        <a:pt x="173107" y="5812"/>
                        <a:pt x="259307" y="13648"/>
                      </a:cubicBezTo>
                      <a:cubicBezTo>
                        <a:pt x="273634" y="14950"/>
                        <a:pt x="287675" y="20309"/>
                        <a:pt x="300251" y="27296"/>
                      </a:cubicBezTo>
                      <a:cubicBezTo>
                        <a:pt x="328928" y="43228"/>
                        <a:pt x="382137" y="81887"/>
                        <a:pt x="382137" y="81887"/>
                      </a:cubicBezTo>
                      <a:cubicBezTo>
                        <a:pt x="425394" y="146771"/>
                        <a:pt x="404245" y="107268"/>
                        <a:pt x="436728" y="204717"/>
                      </a:cubicBezTo>
                      <a:cubicBezTo>
                        <a:pt x="441277" y="218365"/>
                        <a:pt x="442396" y="233690"/>
                        <a:pt x="450376" y="245660"/>
                      </a:cubicBezTo>
                      <a:lnTo>
                        <a:pt x="477672" y="286603"/>
                      </a:lnTo>
                      <a:cubicBezTo>
                        <a:pt x="489804" y="323001"/>
                        <a:pt x="511740" y="381833"/>
                        <a:pt x="518615" y="423081"/>
                      </a:cubicBezTo>
                      <a:cubicBezTo>
                        <a:pt x="524645" y="459259"/>
                        <a:pt x="527714" y="495869"/>
                        <a:pt x="532263" y="532263"/>
                      </a:cubicBezTo>
                      <a:cubicBezTo>
                        <a:pt x="514523" y="1064457"/>
                        <a:pt x="518615" y="805143"/>
                        <a:pt x="518615" y="1310185"/>
                      </a:cubicBezTo>
                    </a:path>
                  </a:pathLst>
                </a:custGeom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Flowchart: Direct Access Storage 18"/>
                <p:cNvSpPr/>
                <p:nvPr/>
              </p:nvSpPr>
              <p:spPr>
                <a:xfrm>
                  <a:off x="5880528" y="1370876"/>
                  <a:ext cx="78847" cy="609187"/>
                </a:xfrm>
                <a:prstGeom prst="flowChartMagneticDru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Flowchart: Magnetic Disk 19"/>
                <p:cNvSpPr/>
                <p:nvPr/>
              </p:nvSpPr>
              <p:spPr>
                <a:xfrm>
                  <a:off x="5041886" y="991426"/>
                  <a:ext cx="612853" cy="72276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Flowchart: Magnetic Disk 20"/>
                <p:cNvSpPr/>
                <p:nvPr/>
              </p:nvSpPr>
              <p:spPr>
                <a:xfrm>
                  <a:off x="5145819" y="839128"/>
                  <a:ext cx="379898" cy="152298"/>
                </a:xfrm>
                <a:prstGeom prst="flowChartMagneticDisk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Flowchart: Magnetic Disk 21"/>
                <p:cNvSpPr/>
                <p:nvPr/>
              </p:nvSpPr>
              <p:spPr>
                <a:xfrm>
                  <a:off x="5242587" y="304800"/>
                  <a:ext cx="154108" cy="609187"/>
                </a:xfrm>
                <a:prstGeom prst="flowChartMagneticDisk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038600" y="1600200"/>
                  <a:ext cx="1378915" cy="152400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ffectLst/>
                <a:scene3d>
                  <a:camera prst="orthographicFront"/>
                  <a:lightRig rig="balanced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048000" y="1600200"/>
                  <a:ext cx="997915" cy="152400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ffectLst/>
                <a:scene3d>
                  <a:camera prst="orthographicFront"/>
                  <a:lightRig rig="balanced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994727" y="1600200"/>
                  <a:ext cx="205673" cy="2743200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ffectLst/>
                <a:scene3d>
                  <a:camera prst="orthographicFront"/>
                  <a:lightRig rig="balanced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25" idx="1"/>
                </p:cNvCxnSpPr>
                <p:nvPr/>
              </p:nvCxnSpPr>
              <p:spPr>
                <a:xfrm rot="10800000">
                  <a:off x="3042047" y="1675470"/>
                  <a:ext cx="283848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V="1">
                  <a:off x="1730096" y="2987422"/>
                  <a:ext cx="2656159" cy="3225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/>
                <p:cNvSpPr/>
                <p:nvPr/>
              </p:nvSpPr>
              <p:spPr>
                <a:xfrm>
                  <a:off x="5257801" y="1066800"/>
                  <a:ext cx="166048" cy="609600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ffectLst/>
                <a:scene3d>
                  <a:camera prst="orthographicFront"/>
                  <a:lightRig rig="balanced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866433" y="2821567"/>
                  <a:ext cx="430073" cy="379452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66433" y="3288784"/>
                  <a:ext cx="430073" cy="384613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6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866433" y="3201019"/>
                  <a:ext cx="426490" cy="87764"/>
                </a:xfrm>
                <a:prstGeom prst="rect">
                  <a:avLst/>
                </a:prstGeom>
                <a:solidFill>
                  <a:srgbClr val="FFFFCC">
                    <a:alpha val="60000"/>
                  </a:srgb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776161" y="4655582"/>
                  <a:ext cx="59628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1981200" y="2362096"/>
                <a:ext cx="2286554" cy="36577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34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18685632" y="18698858"/>
              <a:ext cx="553772" cy="548019"/>
            </a:xfrm>
            <a:prstGeom prst="straightConnector1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arrow" w="lg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17250660" y="20663238"/>
              <a:ext cx="1430577" cy="3859"/>
            </a:xfrm>
            <a:prstGeom prst="straightConnector1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arrow" w="lg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17835197" y="21680162"/>
              <a:ext cx="1151493" cy="1929"/>
            </a:xfrm>
            <a:prstGeom prst="straightConnector1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arrow" w="lg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TextBox 13"/>
            <p:cNvSpPr txBox="1">
              <a:spLocks noChangeArrowheads="1"/>
            </p:cNvSpPr>
            <p:nvPr/>
          </p:nvSpPr>
          <p:spPr bwMode="auto">
            <a:xfrm>
              <a:off x="19240184" y="18472449"/>
              <a:ext cx="2284331" cy="48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Myriad Web Pro" charset="0"/>
                </a:rPr>
                <a:t>Cold Mirror</a:t>
              </a:r>
            </a:p>
          </p:txBody>
        </p:sp>
        <p:sp>
          <p:nvSpPr>
            <p:cNvPr id="8209" name="TextBox 143"/>
            <p:cNvSpPr txBox="1">
              <a:spLocks noChangeArrowheads="1"/>
            </p:cNvSpPr>
            <p:nvPr/>
          </p:nvSpPr>
          <p:spPr bwMode="auto">
            <a:xfrm>
              <a:off x="18776413" y="20405068"/>
              <a:ext cx="2610907" cy="84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Myriad Web Pro" charset="0"/>
                </a:rPr>
                <a:t>Sample between quartz plates</a:t>
              </a:r>
            </a:p>
          </p:txBody>
        </p:sp>
        <p:sp>
          <p:nvSpPr>
            <p:cNvPr id="8210" name="TextBox 144"/>
            <p:cNvSpPr txBox="1">
              <a:spLocks noChangeArrowheads="1"/>
            </p:cNvSpPr>
            <p:nvPr/>
          </p:nvSpPr>
          <p:spPr bwMode="auto">
            <a:xfrm>
              <a:off x="19057298" y="21400909"/>
              <a:ext cx="2654300" cy="84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Myriad Web Pro" charset="0"/>
                </a:rPr>
                <a:t>Nitrogen Purge Chamber</a:t>
              </a:r>
            </a:p>
          </p:txBody>
        </p:sp>
      </p:grpSp>
      <p:pic>
        <p:nvPicPr>
          <p:cNvPr id="39" name="Picture 5" descr="C:\Users\Carmem\Documents\POST-DOC\PROJECTS\R21 - thiol methacrylates\rheometer experiments\pics\IMG_04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54088"/>
            <a:ext cx="3343275" cy="458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19075" y="5540375"/>
            <a:ext cx="2679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/>
              <a:t>Image: Carmem Pfeifer</a:t>
            </a:r>
          </a:p>
        </p:txBody>
      </p:sp>
      <p:sp>
        <p:nvSpPr>
          <p:cNvPr id="8198" name="TextBox 55"/>
          <p:cNvSpPr txBox="1">
            <a:spLocks noChangeArrowheads="1"/>
          </p:cNvSpPr>
          <p:nvPr/>
        </p:nvSpPr>
        <p:spPr bwMode="auto">
          <a:xfrm>
            <a:off x="727075" y="5922963"/>
            <a:ext cx="765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buFontTx/>
              <a:buChar char="-"/>
            </a:pPr>
            <a:r>
              <a:rPr lang="en-US" sz="2000" b="1">
                <a:latin typeface="Myriad Web Pro" charset="0"/>
              </a:rPr>
              <a:t>G’/G’’ cross over point as a function of conversion</a:t>
            </a:r>
          </a:p>
          <a:p>
            <a:pPr algn="ctr">
              <a:buFontTx/>
              <a:buChar char="-"/>
            </a:pPr>
            <a:r>
              <a:rPr lang="en-US" sz="2000" b="1">
                <a:latin typeface="Myriad Web Pro" charset="0"/>
              </a:rPr>
              <a:t>G’/G’’ crossover ~ Gelation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22313" y="5903913"/>
            <a:ext cx="7659687" cy="831850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0" name="TextBox 58"/>
          <p:cNvSpPr txBox="1">
            <a:spLocks noChangeArrowheads="1"/>
          </p:cNvSpPr>
          <p:nvPr/>
        </p:nvSpPr>
        <p:spPr bwMode="auto">
          <a:xfrm>
            <a:off x="5535613" y="803275"/>
            <a:ext cx="344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2000" b="1" dirty="0">
                <a:latin typeface="Myriad Web Pro" charset="0"/>
              </a:rPr>
              <a:t>I</a:t>
            </a:r>
            <a:r>
              <a:rPr lang="en-US" sz="2000" b="1" baseline="-25000" dirty="0">
                <a:latin typeface="Myriad Web Pro" charset="0"/>
              </a:rPr>
              <a:t>o</a:t>
            </a:r>
            <a:r>
              <a:rPr lang="en-US" sz="2000" b="1" dirty="0">
                <a:latin typeface="Myriad Web Pro" charset="0"/>
              </a:rPr>
              <a:t>=300</a:t>
            </a:r>
            <a:r>
              <a:rPr lang="en-US" sz="2000" b="1" dirty="0">
                <a:latin typeface="Lucida Grande" charset="0"/>
                <a:cs typeface="Lucida Grande" charset="0"/>
              </a:rPr>
              <a:t>μW/cm</a:t>
            </a:r>
            <a:r>
              <a:rPr lang="en-US" sz="2000" b="1" baseline="30000" dirty="0">
                <a:latin typeface="Lucida Grande" charset="0"/>
                <a:cs typeface="Lucida Grande" charset="0"/>
              </a:rPr>
              <a:t>2</a:t>
            </a:r>
            <a:endParaRPr lang="en-US" sz="2000" b="1" dirty="0">
              <a:latin typeface="Lucida Grande" charset="0"/>
              <a:cs typeface="Lucida Grande" charset="0"/>
            </a:endParaRPr>
          </a:p>
          <a:p>
            <a:pPr algn="r"/>
            <a:r>
              <a:rPr lang="el-GR" sz="2000" b="1" dirty="0">
                <a:latin typeface="Myriad Web Pro" charset="0"/>
                <a:ea typeface="Lucida Grande" charset="0"/>
                <a:cs typeface="Lucida Grande" charset="0"/>
              </a:rPr>
              <a:t>λ</a:t>
            </a:r>
            <a:r>
              <a:rPr lang="en-US" sz="2000" b="1" dirty="0">
                <a:latin typeface="Myriad Web Pro" charset="0"/>
                <a:ea typeface="Lucida Grande" charset="0"/>
                <a:cs typeface="Lucida Grande" charset="0"/>
              </a:rPr>
              <a:t>=365nm</a:t>
            </a:r>
          </a:p>
        </p:txBody>
      </p:sp>
      <p:sp>
        <p:nvSpPr>
          <p:cNvPr id="8202" name="TextBox 45"/>
          <p:cNvSpPr txBox="1">
            <a:spLocks noChangeArrowheads="1"/>
          </p:cNvSpPr>
          <p:nvPr/>
        </p:nvSpPr>
        <p:spPr bwMode="auto">
          <a:xfrm>
            <a:off x="4457700" y="4894263"/>
            <a:ext cx="415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1200">
                <a:latin typeface="Myriad Web Pro" charset="0"/>
                <a:cs typeface="Myriad Web Pro" charset="0"/>
              </a:rPr>
              <a:t>Rheological development of  a TEGDMA / 15 wt% PEMA network in real-time.  I</a:t>
            </a:r>
            <a:r>
              <a:rPr lang="en-US" sz="1200" baseline="-25000">
                <a:latin typeface="Myriad Web Pro" charset="0"/>
                <a:cs typeface="Myriad Web Pro" charset="0"/>
              </a:rPr>
              <a:t>o</a:t>
            </a:r>
            <a:r>
              <a:rPr lang="en-US" sz="1200">
                <a:latin typeface="Myriad Web Pro" charset="0"/>
                <a:cs typeface="Myriad Web Pro" charset="0"/>
              </a:rPr>
              <a:t>=300</a:t>
            </a:r>
            <a:r>
              <a:rPr lang="en-US" sz="1200">
                <a:latin typeface="Lucida Grande" charset="0"/>
                <a:cs typeface="Lucida Grande" charset="0"/>
              </a:rPr>
              <a:t>μ</a:t>
            </a:r>
            <a:r>
              <a:rPr lang="en-US" sz="1200">
                <a:latin typeface="Myriad Web Pro" charset="0"/>
                <a:cs typeface="Myriad Web Pro" charset="0"/>
              </a:rPr>
              <a:t>W/cm</a:t>
            </a:r>
            <a:r>
              <a:rPr lang="en-US" sz="1200" baseline="30000">
                <a:latin typeface="Myriad Web Pro" charset="0"/>
                <a:cs typeface="Myriad Web Pro" charset="0"/>
              </a:rPr>
              <a:t>2</a:t>
            </a:r>
            <a:r>
              <a:rPr lang="en-US" sz="1200">
                <a:latin typeface="Myriad Web Pro" charset="0"/>
                <a:cs typeface="Myriad Web Pro" charset="0"/>
              </a:rPr>
              <a:t>. Irradiation begins at t=30s.</a:t>
            </a:r>
          </a:p>
        </p:txBody>
      </p:sp>
      <p:sp>
        <p:nvSpPr>
          <p:cNvPr id="40" name="Oval 39"/>
          <p:cNvSpPr/>
          <p:nvPr/>
        </p:nvSpPr>
        <p:spPr>
          <a:xfrm>
            <a:off x="6388100" y="3132138"/>
            <a:ext cx="419100" cy="382587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0" y="0"/>
            <a:ext cx="9144000" cy="5599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Photo-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Rheometry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0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8"/>
          <p:cNvGrpSpPr>
            <a:grpSpLocks/>
          </p:cNvGrpSpPr>
          <p:nvPr/>
        </p:nvGrpSpPr>
        <p:grpSpPr bwMode="auto">
          <a:xfrm>
            <a:off x="1525588" y="977900"/>
            <a:ext cx="6059487" cy="2562225"/>
            <a:chOff x="619742" y="1841133"/>
            <a:chExt cx="6058841" cy="2563208"/>
          </a:xfrm>
        </p:grpSpPr>
        <p:sp>
          <p:nvSpPr>
            <p:cNvPr id="9226" name="TextBox 170"/>
            <p:cNvSpPr txBox="1">
              <a:spLocks noChangeArrowheads="1"/>
            </p:cNvSpPr>
            <p:nvPr/>
          </p:nvSpPr>
          <p:spPr bwMode="auto">
            <a:xfrm>
              <a:off x="723161" y="3133909"/>
              <a:ext cx="214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Myriad Web Pro" charset="0"/>
                </a:rPr>
                <a:t>Near-IR source</a:t>
              </a:r>
            </a:p>
          </p:txBody>
        </p:sp>
        <p:sp>
          <p:nvSpPr>
            <p:cNvPr id="9227" name="TextBox 171"/>
            <p:cNvSpPr txBox="1">
              <a:spLocks noChangeArrowheads="1"/>
            </p:cNvSpPr>
            <p:nvPr/>
          </p:nvSpPr>
          <p:spPr bwMode="auto">
            <a:xfrm>
              <a:off x="619742" y="3770519"/>
              <a:ext cx="25750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Myriad Web Pro" charset="0"/>
                </a:rPr>
                <a:t>400-800nm light source</a:t>
              </a:r>
            </a:p>
          </p:txBody>
        </p:sp>
        <p:sp>
          <p:nvSpPr>
            <p:cNvPr id="9228" name="TextBox 172"/>
            <p:cNvSpPr txBox="1">
              <a:spLocks noChangeArrowheads="1"/>
            </p:cNvSpPr>
            <p:nvPr/>
          </p:nvSpPr>
          <p:spPr bwMode="auto">
            <a:xfrm>
              <a:off x="4513430" y="2679817"/>
              <a:ext cx="214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Myriad Web Pro" charset="0"/>
                </a:rPr>
                <a:t>To UV-vis detector</a:t>
              </a:r>
            </a:p>
          </p:txBody>
        </p:sp>
        <p:sp>
          <p:nvSpPr>
            <p:cNvPr id="9229" name="TextBox 173"/>
            <p:cNvSpPr txBox="1">
              <a:spLocks noChangeArrowheads="1"/>
            </p:cNvSpPr>
            <p:nvPr/>
          </p:nvSpPr>
          <p:spPr bwMode="auto">
            <a:xfrm>
              <a:off x="4528810" y="3172009"/>
              <a:ext cx="2149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Myriad Web Pro" charset="0"/>
                </a:rPr>
                <a:t>To IR-detector</a:t>
              </a:r>
            </a:p>
          </p:txBody>
        </p:sp>
        <p:sp>
          <p:nvSpPr>
            <p:cNvPr id="9230" name="TextBox 177"/>
            <p:cNvSpPr txBox="1">
              <a:spLocks noChangeArrowheads="1"/>
            </p:cNvSpPr>
            <p:nvPr/>
          </p:nvSpPr>
          <p:spPr bwMode="auto">
            <a:xfrm>
              <a:off x="656958" y="1841133"/>
              <a:ext cx="24046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Myriad Web Pro" charset="0"/>
                </a:rPr>
                <a:t>365nm light source</a:t>
              </a:r>
            </a:p>
          </p:txBody>
        </p:sp>
        <p:grpSp>
          <p:nvGrpSpPr>
            <p:cNvPr id="9231" name="Group 17"/>
            <p:cNvGrpSpPr>
              <a:grpSpLocks/>
            </p:cNvGrpSpPr>
            <p:nvPr/>
          </p:nvGrpSpPr>
          <p:grpSpPr bwMode="auto">
            <a:xfrm>
              <a:off x="1833605" y="2203419"/>
              <a:ext cx="2756025" cy="2200922"/>
              <a:chOff x="1833605" y="2203419"/>
              <a:chExt cx="2756025" cy="2200922"/>
            </a:xfrm>
          </p:grpSpPr>
          <p:grpSp>
            <p:nvGrpSpPr>
              <p:cNvPr id="9233" name="Group 1"/>
              <p:cNvGrpSpPr>
                <a:grpSpLocks/>
              </p:cNvGrpSpPr>
              <p:nvPr/>
            </p:nvGrpSpPr>
            <p:grpSpPr bwMode="auto">
              <a:xfrm>
                <a:off x="3308284" y="2364960"/>
                <a:ext cx="495250" cy="2039381"/>
                <a:chOff x="23226713" y="10953751"/>
                <a:chExt cx="1158875" cy="7842251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23227642" y="10954709"/>
                  <a:ext cx="1158868" cy="78412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3227642" y="13989853"/>
                  <a:ext cx="1158868" cy="152062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2441998" y="3365718"/>
                <a:ext cx="2147658" cy="794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2521365" y="2884521"/>
                <a:ext cx="2027021" cy="96874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1834050" y="2203222"/>
                <a:ext cx="1449233" cy="1056093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3645195" y="3446712"/>
                <a:ext cx="923826" cy="4573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32" name="TextBox 182"/>
            <p:cNvSpPr txBox="1">
              <a:spLocks noChangeArrowheads="1"/>
            </p:cNvSpPr>
            <p:nvPr/>
          </p:nvSpPr>
          <p:spPr bwMode="auto">
            <a:xfrm>
              <a:off x="4589630" y="3580774"/>
              <a:ext cx="19679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Myriad Web Pro" charset="0"/>
                </a:rPr>
                <a:t>Sample between glass slides</a:t>
              </a:r>
            </a:p>
          </p:txBody>
        </p:sp>
      </p:grpSp>
      <p:grpSp>
        <p:nvGrpSpPr>
          <p:cNvPr id="9219" name="Group 1"/>
          <p:cNvGrpSpPr>
            <a:grpSpLocks/>
          </p:cNvGrpSpPr>
          <p:nvPr/>
        </p:nvGrpSpPr>
        <p:grpSpPr bwMode="auto">
          <a:xfrm>
            <a:off x="17463" y="3821113"/>
            <a:ext cx="4864100" cy="3028950"/>
            <a:chOff x="17165" y="3821378"/>
            <a:chExt cx="4864492" cy="3029368"/>
          </a:xfrm>
        </p:grpSpPr>
        <p:pic>
          <p:nvPicPr>
            <p:cNvPr id="9223" name="Picture 2" descr="F:\My Pictures\pics Sep 28\P1010748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5" y="3821378"/>
              <a:ext cx="4864492" cy="3029368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 bwMode="auto">
            <a:xfrm flipV="1">
              <a:off x="1923906" y="4816877"/>
              <a:ext cx="1962308" cy="749403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1701638" y="5342413"/>
              <a:ext cx="2511627" cy="9526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5264150" y="3616325"/>
            <a:ext cx="3386138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en-US" sz="2400">
                <a:latin typeface="Myriad Web Pro" charset="0"/>
                <a:cs typeface="Myriad Web Pro" charset="0"/>
              </a:rPr>
              <a:t>Onset of turbidity ~ onset of phase separation</a:t>
            </a: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5603875" y="960438"/>
            <a:ext cx="3443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latin typeface="Myriad Web Pro" charset="0"/>
              </a:rPr>
              <a:t>I</a:t>
            </a:r>
            <a:r>
              <a:rPr lang="en-US" sz="2000" b="1" baseline="-25000">
                <a:latin typeface="Myriad Web Pro" charset="0"/>
              </a:rPr>
              <a:t>o</a:t>
            </a:r>
            <a:r>
              <a:rPr lang="en-US" sz="2000" b="1">
                <a:latin typeface="Myriad Web Pro" charset="0"/>
              </a:rPr>
              <a:t>=300</a:t>
            </a:r>
            <a:r>
              <a:rPr lang="en-US" sz="2000" b="1">
                <a:latin typeface="Lucida Grande" charset="0"/>
                <a:cs typeface="Lucida Grande" charset="0"/>
              </a:rPr>
              <a:t>μW/cm</a:t>
            </a:r>
            <a:r>
              <a:rPr lang="en-US" sz="2000" b="1" baseline="30000">
                <a:latin typeface="Lucida Grande" charset="0"/>
                <a:cs typeface="Lucida Grande" charset="0"/>
              </a:rPr>
              <a:t>2</a:t>
            </a:r>
            <a:endParaRPr lang="en-US" sz="2000" b="1">
              <a:latin typeface="Lucida Grande" charset="0"/>
              <a:cs typeface="Lucida Grande" charset="0"/>
            </a:endParaRPr>
          </a:p>
          <a:p>
            <a:pPr algn="r"/>
            <a:r>
              <a:rPr lang="el-GR" sz="2000" b="1">
                <a:latin typeface="Myriad Web Pro" charset="0"/>
                <a:ea typeface="Lucida Grande" charset="0"/>
                <a:cs typeface="Lucida Grande" charset="0"/>
              </a:rPr>
              <a:t>λ</a:t>
            </a:r>
            <a:r>
              <a:rPr lang="en-US" sz="2000" b="1" baseline="-25000">
                <a:latin typeface="Myriad Web Pro" charset="0"/>
                <a:ea typeface="Lucida Grande" charset="0"/>
                <a:cs typeface="Lucida Grande" charset="0"/>
              </a:rPr>
              <a:t>cure</a:t>
            </a:r>
            <a:r>
              <a:rPr lang="en-US" sz="2000" b="1">
                <a:latin typeface="Myriad Web Pro" charset="0"/>
                <a:ea typeface="Lucida Grande" charset="0"/>
                <a:cs typeface="Lucida Grande" charset="0"/>
              </a:rPr>
              <a:t>=365nm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3787522"/>
              </p:ext>
            </p:extLst>
          </p:nvPr>
        </p:nvGraphicFramePr>
        <p:xfrm>
          <a:off x="5264150" y="5186910"/>
          <a:ext cx="3386138" cy="1424758"/>
        </p:xfrm>
        <a:graphic>
          <a:graphicData uri="http://schemas.openxmlformats.org/drawingml/2006/table">
            <a:tbl>
              <a:tblPr/>
              <a:tblGrid>
                <a:gridCol w="1567965"/>
                <a:gridCol w="1818173"/>
              </a:tblGrid>
              <a:tr h="338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Material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TEGDMA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1.46 (±1e-4)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PMMA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1.49 (±7e-4)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1.49 (±2e-4)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PBMA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1.48 (±4e-4)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5620779"/>
              </p:ext>
            </p:extLst>
          </p:nvPr>
        </p:nvGraphicFramePr>
        <p:xfrm>
          <a:off x="7548718" y="5186911"/>
          <a:ext cx="342220" cy="362694"/>
        </p:xfrm>
        <a:graphic>
          <a:graphicData uri="http://schemas.openxmlformats.org/presentationml/2006/ole">
            <p:oleObj spid="_x0000_s11302" name="Equation" r:id="rId5" imgW="200880" imgH="219240" progId="Equation.3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20638" y="0"/>
            <a:ext cx="9164638" cy="5599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Optical Property Development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0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4763"/>
            <a:ext cx="9151938" cy="722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89088" y="1677988"/>
            <a:ext cx="7069137" cy="462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9088" y="1677988"/>
            <a:ext cx="7069137" cy="968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222750" y="1677988"/>
            <a:ext cx="0" cy="96837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86388" y="1677988"/>
            <a:ext cx="0" cy="96837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10338" y="1677988"/>
            <a:ext cx="0" cy="96837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8950" y="1677988"/>
            <a:ext cx="0" cy="96837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28950" y="2646363"/>
            <a:ext cx="0" cy="36544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2750" y="2646363"/>
            <a:ext cx="0" cy="36544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9563" y="2646363"/>
            <a:ext cx="0" cy="36544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08750" y="2646363"/>
            <a:ext cx="0" cy="36544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97775" y="2646363"/>
            <a:ext cx="0" cy="365442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91425" y="1677988"/>
            <a:ext cx="0" cy="96837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2" name="TextBox 21"/>
          <p:cNvSpPr txBox="1">
            <a:spLocks noChangeArrowheads="1"/>
          </p:cNvSpPr>
          <p:nvPr/>
        </p:nvSpPr>
        <p:spPr bwMode="auto">
          <a:xfrm>
            <a:off x="1466850" y="2947988"/>
            <a:ext cx="1630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500">
                <a:latin typeface="Myriad Web Pro" charset="0"/>
                <a:cs typeface="Myriad Web Pro" charset="0"/>
              </a:rPr>
              <a:t>polyTEGDMA</a:t>
            </a:r>
          </a:p>
        </p:txBody>
      </p:sp>
      <p:sp>
        <p:nvSpPr>
          <p:cNvPr id="2063" name="TextBox 22"/>
          <p:cNvSpPr txBox="1">
            <a:spLocks noChangeArrowheads="1"/>
          </p:cNvSpPr>
          <p:nvPr/>
        </p:nvSpPr>
        <p:spPr bwMode="auto">
          <a:xfrm>
            <a:off x="1589088" y="4195763"/>
            <a:ext cx="143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500">
                <a:latin typeface="Myriad Web Pro" charset="0"/>
                <a:cs typeface="Myriad Web Pro" charset="0"/>
              </a:rPr>
              <a:t>Prepolymer</a:t>
            </a:r>
          </a:p>
        </p:txBody>
      </p:sp>
      <p:sp>
        <p:nvSpPr>
          <p:cNvPr id="2064" name="TextBox 23"/>
          <p:cNvSpPr txBox="1">
            <a:spLocks noChangeArrowheads="1"/>
          </p:cNvSpPr>
          <p:nvPr/>
        </p:nvSpPr>
        <p:spPr bwMode="auto">
          <a:xfrm>
            <a:off x="1589088" y="5476875"/>
            <a:ext cx="14398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500">
                <a:latin typeface="Myriad Web Pro" charset="0"/>
                <a:cs typeface="Myriad Web Pro" charset="0"/>
              </a:rPr>
              <a:t>TEGDMA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127125" y="2646363"/>
            <a:ext cx="0" cy="3654425"/>
          </a:xfrm>
          <a:prstGeom prst="straightConnector1">
            <a:avLst/>
          </a:prstGeom>
          <a:ln w="53975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6" name="TextBox 28"/>
          <p:cNvSpPr txBox="1">
            <a:spLocks noChangeArrowheads="1"/>
          </p:cNvSpPr>
          <p:nvPr/>
        </p:nvSpPr>
        <p:spPr bwMode="auto">
          <a:xfrm rot="-5400000">
            <a:off x="-727075" y="4286250"/>
            <a:ext cx="24495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Myriad Web Pro" charset="0"/>
                <a:cs typeface="Myriad Web Pro" charset="0"/>
              </a:rPr>
              <a:t>Refractive Index</a:t>
            </a:r>
          </a:p>
        </p:txBody>
      </p:sp>
      <p:sp>
        <p:nvSpPr>
          <p:cNvPr id="2067" name="TextBox 29"/>
          <p:cNvSpPr txBox="1">
            <a:spLocks noChangeArrowheads="1"/>
          </p:cNvSpPr>
          <p:nvPr/>
        </p:nvSpPr>
        <p:spPr bwMode="auto">
          <a:xfrm>
            <a:off x="3028950" y="1909763"/>
            <a:ext cx="1193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Myriad Web Pro" charset="0"/>
                <a:cs typeface="Myriad Web Pro" charset="0"/>
              </a:rPr>
              <a:t>t</a:t>
            </a:r>
            <a:r>
              <a:rPr lang="en-US" baseline="-25000">
                <a:latin typeface="Myriad Web Pro" charset="0"/>
                <a:cs typeface="Myriad Web Pro" charset="0"/>
              </a:rPr>
              <a:t>o</a:t>
            </a:r>
            <a:endParaRPr lang="en-US">
              <a:latin typeface="Myriad Web Pro" charset="0"/>
              <a:cs typeface="Myriad Web Pro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22750" y="2024063"/>
            <a:ext cx="11953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Myriad Web Pro" charset="0"/>
                <a:cs typeface="Myriad Web Pro" charset="0"/>
              </a:rPr>
              <a:t>PIPS onset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84800" y="1909763"/>
            <a:ext cx="11239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Myriad Web Pro" charset="0"/>
                <a:cs typeface="Myriad Web Pro" charset="0"/>
              </a:rPr>
              <a:t>Moderate Conversion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508750" y="1909763"/>
            <a:ext cx="10890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Myriad Web Pro" charset="0"/>
                <a:cs typeface="Myriad Web Pro" charset="0"/>
              </a:rPr>
              <a:t>Higher Conversion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97775" y="1909763"/>
            <a:ext cx="10890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Myriad Web Pro" charset="0"/>
                <a:cs typeface="Myriad Web Pro" charset="0"/>
              </a:rPr>
              <a:t>Final Conversion</a:t>
            </a:r>
          </a:p>
        </p:txBody>
      </p:sp>
      <p:cxnSp>
        <p:nvCxnSpPr>
          <p:cNvPr id="37" name="Straight Connector 36"/>
          <p:cNvCxnSpPr>
            <a:stCxn id="2062" idx="3"/>
          </p:cNvCxnSpPr>
          <p:nvPr/>
        </p:nvCxnSpPr>
        <p:spPr>
          <a:xfrm>
            <a:off x="3097213" y="3148013"/>
            <a:ext cx="556101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28950" y="5684838"/>
            <a:ext cx="562927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219450" y="5351463"/>
            <a:ext cx="866775" cy="571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219450" y="5349875"/>
            <a:ext cx="866775" cy="555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365625" y="5476875"/>
            <a:ext cx="866775" cy="571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513388" y="5292725"/>
            <a:ext cx="868362" cy="571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621463" y="4249738"/>
            <a:ext cx="868362" cy="555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219450" y="5349875"/>
            <a:ext cx="866775" cy="555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365625" y="4614863"/>
            <a:ext cx="866775" cy="555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513388" y="3844925"/>
            <a:ext cx="868362" cy="571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6630988" y="3471863"/>
            <a:ext cx="866775" cy="555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4763"/>
            <a:ext cx="9618663" cy="7223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Optical Property Development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2084" name="Group 6"/>
          <p:cNvGrpSpPr>
            <a:grpSpLocks/>
          </p:cNvGrpSpPr>
          <p:nvPr/>
        </p:nvGrpSpPr>
        <p:grpSpPr bwMode="auto">
          <a:xfrm>
            <a:off x="152400" y="876300"/>
            <a:ext cx="3305175" cy="604838"/>
            <a:chOff x="153006" y="724872"/>
            <a:chExt cx="3304922" cy="605453"/>
          </a:xfrm>
        </p:grpSpPr>
        <p:grpSp>
          <p:nvGrpSpPr>
            <p:cNvPr id="2085" name="Group 2"/>
            <p:cNvGrpSpPr>
              <a:grpSpLocks/>
            </p:cNvGrpSpPr>
            <p:nvPr/>
          </p:nvGrpSpPr>
          <p:grpSpPr bwMode="auto">
            <a:xfrm>
              <a:off x="375520" y="724872"/>
              <a:ext cx="3005904" cy="528103"/>
              <a:chOff x="375520" y="724872"/>
              <a:chExt cx="3005904" cy="52810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75239" y="852001"/>
                <a:ext cx="868297" cy="5720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75239" y="1098314"/>
                <a:ext cx="868297" cy="5720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9" name="TextBox 43"/>
              <p:cNvSpPr txBox="1">
                <a:spLocks noChangeArrowheads="1"/>
              </p:cNvSpPr>
              <p:nvPr/>
            </p:nvSpPr>
            <p:spPr bwMode="auto">
              <a:xfrm>
                <a:off x="1151452" y="724872"/>
                <a:ext cx="168357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Myriad Web Pro" charset="0"/>
                    <a:cs typeface="Myriad Web Pro" charset="0"/>
                  </a:rPr>
                  <a:t>TEGDMA Rich Phase</a:t>
                </a:r>
              </a:p>
            </p:txBody>
          </p:sp>
          <p:sp>
            <p:nvSpPr>
              <p:cNvPr id="2090" name="TextBox 44"/>
              <p:cNvSpPr txBox="1">
                <a:spLocks noChangeArrowheads="1"/>
              </p:cNvSpPr>
              <p:nvPr/>
            </p:nvSpPr>
            <p:spPr bwMode="auto">
              <a:xfrm>
                <a:off x="1151451" y="975976"/>
                <a:ext cx="22299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Myriad Web Pro" charset="0"/>
                    <a:cs typeface="Myriad Web Pro" charset="0"/>
                  </a:rPr>
                  <a:t>TEGDMA/pre-polymer Phase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53006" y="724872"/>
              <a:ext cx="3304922" cy="60545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50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0.12292 -0.1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5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23 L 0.12309 0.0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2362 -0.114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57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12986 -0.02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023 L 0.12587 -0.1557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78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55 L 0.121 -0.05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1701 -0.1537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76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347 L 0.11407 -0.023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-8884" y="585659"/>
            <a:ext cx="8658646" cy="629290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 flipV="1">
            <a:off x="1642057" y="5124074"/>
            <a:ext cx="1617234" cy="64828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0" y="-2837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Specific Aim 1</a:t>
            </a:r>
            <a:endParaRPr lang="en-US" sz="4000" b="1" dirty="0">
              <a:solidFill>
                <a:schemeClr val="bg1"/>
              </a:solidFill>
              <a:latin typeface="Myriad web pro"/>
              <a:cs typeface="Myriad web pro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-2901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Optics of Polymerization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398619" y="2786914"/>
            <a:ext cx="2732035" cy="910663"/>
            <a:chOff x="2903542" y="2557360"/>
            <a:chExt cx="2535807" cy="772617"/>
          </a:xfrm>
        </p:grpSpPr>
        <p:sp>
          <p:nvSpPr>
            <p:cNvPr id="32" name="Oval 31"/>
            <p:cNvSpPr/>
            <p:nvPr/>
          </p:nvSpPr>
          <p:spPr>
            <a:xfrm rot="16200000">
              <a:off x="3004615" y="2456287"/>
              <a:ext cx="397815" cy="599962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77"/>
            <p:cNvSpPr txBox="1">
              <a:spLocks noChangeArrowheads="1"/>
            </p:cNvSpPr>
            <p:nvPr/>
          </p:nvSpPr>
          <p:spPr bwMode="auto">
            <a:xfrm>
              <a:off x="3549404" y="2683646"/>
              <a:ext cx="188994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latin typeface="Myriad Web Pro" charset="0"/>
                </a:rPr>
                <a:t>TEGDMA rich phase ‘catch-up’</a:t>
              </a:r>
              <a:endParaRPr lang="en-US" sz="1800" dirty="0">
                <a:latin typeface="Myriad Web Pro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54876" y="1387956"/>
            <a:ext cx="949778" cy="1398958"/>
            <a:chOff x="796970" y="1315938"/>
            <a:chExt cx="1073882" cy="1277913"/>
          </a:xfrm>
        </p:grpSpPr>
        <p:sp>
          <p:nvSpPr>
            <p:cNvPr id="35" name="Oval 34"/>
            <p:cNvSpPr/>
            <p:nvPr/>
          </p:nvSpPr>
          <p:spPr>
            <a:xfrm>
              <a:off x="1078690" y="1315938"/>
              <a:ext cx="397815" cy="432399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77"/>
            <p:cNvSpPr txBox="1">
              <a:spLocks noChangeArrowheads="1"/>
            </p:cNvSpPr>
            <p:nvPr/>
          </p:nvSpPr>
          <p:spPr bwMode="auto">
            <a:xfrm>
              <a:off x="796970" y="1947520"/>
              <a:ext cx="107388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latin typeface="Myriad Web Pro" charset="0"/>
                </a:rPr>
                <a:t>PIPS Onset</a:t>
              </a:r>
              <a:endParaRPr lang="en-US" sz="1800" dirty="0">
                <a:latin typeface="Myriad Web Pro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302853" y="638646"/>
            <a:ext cx="18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</a:t>
            </a:r>
            <a:r>
              <a:rPr lang="en-US" b="1" baseline="-25000" dirty="0" smtClean="0"/>
              <a:t>o</a:t>
            </a:r>
            <a:r>
              <a:rPr lang="en-US" b="1" dirty="0" smtClean="0"/>
              <a:t>=300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μ</a:t>
            </a:r>
            <a:r>
              <a:rPr lang="en-US" b="1" dirty="0" smtClean="0"/>
              <a:t>W/cm</a:t>
            </a:r>
            <a:r>
              <a:rPr lang="en-US" b="1" baseline="30000" dirty="0" smtClean="0"/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9004" y="1059685"/>
            <a:ext cx="1148796" cy="4653399"/>
            <a:chOff x="1569004" y="1059685"/>
            <a:chExt cx="1148796" cy="4653399"/>
          </a:xfrm>
        </p:grpSpPr>
        <p:sp>
          <p:nvSpPr>
            <p:cNvPr id="2" name="Rectangle 1"/>
            <p:cNvSpPr/>
            <p:nvPr/>
          </p:nvSpPr>
          <p:spPr>
            <a:xfrm>
              <a:off x="1569004" y="1059685"/>
              <a:ext cx="1148796" cy="46533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177"/>
            <p:cNvSpPr txBox="1">
              <a:spLocks noChangeArrowheads="1"/>
            </p:cNvSpPr>
            <p:nvPr/>
          </p:nvSpPr>
          <p:spPr bwMode="auto">
            <a:xfrm>
              <a:off x="1641558" y="3627862"/>
              <a:ext cx="107624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Myriad Web Pro" charset="0"/>
                </a:rPr>
                <a:t>Gelation</a:t>
              </a:r>
              <a:endParaRPr lang="en-US" sz="1800" dirty="0">
                <a:latin typeface="Myriad Web Pro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1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90193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Optical Property Development – Same Material, Different Loading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320799" y="893291"/>
            <a:ext cx="6311261" cy="47816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99937" y="1664020"/>
            <a:ext cx="4547384" cy="1425629"/>
            <a:chOff x="3699937" y="1330645"/>
            <a:chExt cx="4547384" cy="1425629"/>
          </a:xfrm>
        </p:grpSpPr>
        <p:grpSp>
          <p:nvGrpSpPr>
            <p:cNvPr id="11" name="Group 10"/>
            <p:cNvGrpSpPr/>
            <p:nvPr/>
          </p:nvGrpSpPr>
          <p:grpSpPr>
            <a:xfrm>
              <a:off x="6031752" y="1330645"/>
              <a:ext cx="2215569" cy="1279898"/>
              <a:chOff x="2903542" y="2557360"/>
              <a:chExt cx="2056436" cy="1085881"/>
            </a:xfrm>
          </p:grpSpPr>
          <p:sp>
            <p:nvSpPr>
              <p:cNvPr id="12" name="Oval 11"/>
              <p:cNvSpPr/>
              <p:nvPr/>
            </p:nvSpPr>
            <p:spPr>
              <a:xfrm rot="16200000">
                <a:off x="3004615" y="2456287"/>
                <a:ext cx="397815" cy="599962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77"/>
              <p:cNvSpPr txBox="1">
                <a:spLocks noChangeArrowheads="1"/>
              </p:cNvSpPr>
              <p:nvPr/>
            </p:nvSpPr>
            <p:spPr bwMode="auto">
              <a:xfrm>
                <a:off x="3070033" y="3094886"/>
                <a:ext cx="1889945" cy="548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latin typeface="Myriad Web Pro" charset="0"/>
                  </a:rPr>
                  <a:t>Similar phase compositions?</a:t>
                </a:r>
                <a:endParaRPr lang="en-US" sz="1800" dirty="0">
                  <a:latin typeface="Myriad Web Pro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 rot="16200000">
              <a:off x="4302659" y="1684658"/>
              <a:ext cx="468894" cy="1674338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02853" y="638646"/>
            <a:ext cx="18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</a:t>
            </a:r>
            <a:r>
              <a:rPr lang="en-US" b="1" baseline="-25000" dirty="0" smtClean="0"/>
              <a:t>o</a:t>
            </a:r>
            <a:r>
              <a:rPr lang="en-US" b="1" dirty="0" smtClean="0"/>
              <a:t>=300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μ</a:t>
            </a:r>
            <a:r>
              <a:rPr lang="en-US" b="1" dirty="0" smtClean="0"/>
              <a:t>W/cm</a:t>
            </a:r>
            <a:r>
              <a:rPr lang="en-US" b="1" baseline="30000" dirty="0" smtClean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6252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90193"/>
            <a:ext cx="8119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Post-Cure Phase Composition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97690" y="697411"/>
            <a:ext cx="4959065" cy="3696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382091" y="3302000"/>
            <a:ext cx="4685709" cy="33293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9324" y="812801"/>
            <a:ext cx="3313134" cy="3032092"/>
            <a:chOff x="889324" y="812801"/>
            <a:chExt cx="3313134" cy="3032092"/>
          </a:xfrm>
        </p:grpSpPr>
        <p:grpSp>
          <p:nvGrpSpPr>
            <p:cNvPr id="11" name="Group 10"/>
            <p:cNvGrpSpPr/>
            <p:nvPr/>
          </p:nvGrpSpPr>
          <p:grpSpPr>
            <a:xfrm>
              <a:off x="889324" y="812801"/>
              <a:ext cx="1144300" cy="3032092"/>
              <a:chOff x="4423833" y="2971801"/>
              <a:chExt cx="1144300" cy="303106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512733" y="2971801"/>
                <a:ext cx="0" cy="30310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423833" y="3081755"/>
                <a:ext cx="1144300" cy="276999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latin typeface="Myriad web pro"/>
                    <a:cs typeface="Myriad web pro"/>
                  </a:rPr>
                  <a:t>T</a:t>
                </a:r>
                <a:r>
                  <a:rPr lang="en-US" sz="1200" b="1" baseline="-25000" dirty="0" err="1" smtClean="0">
                    <a:latin typeface="Myriad web pro"/>
                    <a:cs typeface="Myriad web pro"/>
                  </a:rPr>
                  <a:t>g</a:t>
                </a:r>
                <a:r>
                  <a:rPr lang="en-US" sz="1200" b="1" baseline="-25000" dirty="0" smtClean="0">
                    <a:latin typeface="Myriad web pro"/>
                    <a:cs typeface="Myriad web pro"/>
                  </a:rPr>
                  <a:t> </a:t>
                </a:r>
                <a:r>
                  <a:rPr lang="en-US" sz="1200" b="1" dirty="0" smtClean="0">
                    <a:latin typeface="Myriad web pro"/>
                    <a:cs typeface="Myriad web pro"/>
                  </a:rPr>
                  <a:t>pure PBMA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760133" y="1634067"/>
              <a:ext cx="1442325" cy="2210826"/>
              <a:chOff x="3070408" y="2971801"/>
              <a:chExt cx="1442325" cy="303106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4512733" y="2971801"/>
                <a:ext cx="0" cy="30310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070408" y="3081755"/>
                <a:ext cx="1363191" cy="379769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latin typeface="Myriad web pro"/>
                    <a:cs typeface="Myriad web pro"/>
                  </a:rPr>
                  <a:t>T</a:t>
                </a:r>
                <a:r>
                  <a:rPr lang="en-US" sz="1200" b="1" baseline="-25000" dirty="0" err="1" smtClean="0">
                    <a:latin typeface="Myriad web pro"/>
                    <a:cs typeface="Myriad web pro"/>
                  </a:rPr>
                  <a:t>g</a:t>
                </a:r>
                <a:r>
                  <a:rPr lang="en-US" sz="1200" b="1" baseline="-25000" dirty="0" smtClean="0">
                    <a:latin typeface="Myriad web pro"/>
                    <a:cs typeface="Myriad web pro"/>
                  </a:rPr>
                  <a:t> </a:t>
                </a:r>
                <a:r>
                  <a:rPr lang="en-US" sz="1200" b="1" dirty="0" smtClean="0">
                    <a:latin typeface="Myriad web pro"/>
                    <a:cs typeface="Myriad web pro"/>
                  </a:rPr>
                  <a:t>poly-TEGDMA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76824" y="4863818"/>
            <a:ext cx="4025634" cy="101566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Myriad web pro"/>
                <a:cs typeface="Myriad web pro"/>
              </a:rPr>
              <a:t>Validate optical bench results using post-cure dynamic mechanical analysis.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1125" y="812801"/>
            <a:ext cx="3320866" cy="206210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Myriad web pro"/>
                <a:cs typeface="Myriad web pro"/>
              </a:rPr>
              <a:t>Samples </a:t>
            </a:r>
            <a:r>
              <a:rPr lang="en-US" b="1" dirty="0">
                <a:latin typeface="Myriad web pro"/>
                <a:cs typeface="Myriad web pro"/>
              </a:rPr>
              <a:t>a</a:t>
            </a:r>
            <a:r>
              <a:rPr lang="en-US" b="1" dirty="0" smtClean="0">
                <a:latin typeface="Myriad web pro"/>
                <a:cs typeface="Myriad web pro"/>
              </a:rPr>
              <a:t>nalyzed post-cure</a:t>
            </a:r>
          </a:p>
          <a:p>
            <a:pPr algn="r"/>
            <a:r>
              <a:rPr lang="en-US" b="1" dirty="0" smtClean="0">
                <a:latin typeface="Myriad web pro"/>
                <a:cs typeface="Myriad web pro"/>
              </a:rPr>
              <a:t>Sample conversion &gt; 90%</a:t>
            </a:r>
          </a:p>
          <a:p>
            <a:pPr algn="r"/>
            <a:r>
              <a:rPr lang="en-US" b="1" dirty="0" smtClean="0">
                <a:latin typeface="Myriad web pro"/>
                <a:cs typeface="Myriad web pro"/>
              </a:rPr>
              <a:t>Temperature sweep</a:t>
            </a:r>
          </a:p>
          <a:p>
            <a:pPr algn="r"/>
            <a:r>
              <a:rPr lang="en-US" b="1" dirty="0" smtClean="0">
                <a:latin typeface="Myriad web pro"/>
                <a:cs typeface="Myriad web pro"/>
              </a:rPr>
              <a:t>-50°C - </a:t>
            </a:r>
            <a:r>
              <a:rPr lang="en-US" b="1" dirty="0">
                <a:latin typeface="Myriad web pro"/>
                <a:cs typeface="Myriad web pro"/>
              </a:rPr>
              <a:t>200°C </a:t>
            </a:r>
            <a:endParaRPr lang="en-US" b="1" dirty="0" smtClean="0">
              <a:latin typeface="Myriad web pro"/>
              <a:cs typeface="Myriad web pro"/>
            </a:endParaRPr>
          </a:p>
          <a:p>
            <a:pPr algn="r"/>
            <a:r>
              <a:rPr lang="en-US" b="1" dirty="0" smtClean="0">
                <a:latin typeface="Myriad web pro"/>
                <a:cs typeface="Myriad web pro"/>
              </a:rPr>
              <a:t>3</a:t>
            </a:r>
            <a:r>
              <a:rPr lang="en-US" b="1" dirty="0">
                <a:latin typeface="Myriad web pro"/>
                <a:cs typeface="Myriad web pro"/>
              </a:rPr>
              <a:t>°C </a:t>
            </a:r>
            <a:r>
              <a:rPr lang="en-US" b="1" dirty="0" smtClean="0">
                <a:latin typeface="Myriad web pro"/>
                <a:cs typeface="Myriad web pro"/>
              </a:rPr>
              <a:t>/min</a:t>
            </a:r>
          </a:p>
          <a:p>
            <a:pPr algn="r"/>
            <a:r>
              <a:rPr lang="en-US" b="1" dirty="0" smtClean="0">
                <a:latin typeface="Myriad web pro"/>
                <a:cs typeface="Myriad web pro"/>
              </a:rPr>
              <a:t>Strain: 0.01%</a:t>
            </a:r>
          </a:p>
          <a:p>
            <a:pPr algn="ctr"/>
            <a:endParaRPr lang="en-US" sz="2000" b="1" dirty="0" smtClean="0"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9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33" y="3945466"/>
            <a:ext cx="8644467" cy="872067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itle 1"/>
          <p:cNvSpPr txBox="1">
            <a:spLocks/>
          </p:cNvSpPr>
          <p:nvPr/>
        </p:nvSpPr>
        <p:spPr>
          <a:xfrm>
            <a:off x="0" y="-6400"/>
            <a:ext cx="8870715" cy="566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Where to next?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" y="727915"/>
            <a:ext cx="9144000" cy="4309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200" b="1" dirty="0" smtClean="0">
                <a:latin typeface="Myriad Web Pro"/>
                <a:cs typeface="Myriad Web Pro"/>
              </a:rPr>
              <a:t>Limitations</a:t>
            </a:r>
          </a:p>
          <a:p>
            <a:pPr marL="457200" lvl="1" indent="0" algn="ctr">
              <a:buNone/>
            </a:pPr>
            <a:endParaRPr lang="en-US" sz="2400" dirty="0" smtClean="0">
              <a:solidFill>
                <a:schemeClr val="accent2"/>
              </a:solidFill>
              <a:latin typeface="Myriad Web Pro"/>
              <a:cs typeface="Myriad Web Pro"/>
            </a:endParaRP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  <a:latin typeface="Myriad Web Pro"/>
                <a:cs typeface="Myriad Web Pro"/>
              </a:rPr>
              <a:t>Curing mechanisms</a:t>
            </a:r>
          </a:p>
          <a:p>
            <a:pPr marL="457200" lvl="1" indent="0" algn="ctr">
              <a:buNone/>
            </a:pPr>
            <a:endParaRPr lang="en-US" sz="2400" dirty="0" smtClean="0">
              <a:solidFill>
                <a:srgbClr val="C0504D"/>
              </a:solidFill>
              <a:latin typeface="Myriad Web Pro"/>
              <a:cs typeface="Myriad Web Pro"/>
            </a:endParaRP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C0504D"/>
                </a:solidFill>
                <a:latin typeface="Myriad Web Pro"/>
                <a:cs typeface="Myriad Web Pro"/>
              </a:rPr>
              <a:t>Monomer formulations</a:t>
            </a:r>
          </a:p>
          <a:p>
            <a:pPr marL="457200" lvl="1" indent="0" algn="ctr">
              <a:buNone/>
            </a:pPr>
            <a:endParaRPr lang="en-US" sz="2400" dirty="0" smtClean="0">
              <a:solidFill>
                <a:srgbClr val="C0504D"/>
              </a:solidFill>
              <a:latin typeface="Myriad Web Pro"/>
              <a:cs typeface="Myriad Web Pro"/>
            </a:endParaRP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C0504D"/>
                </a:solidFill>
                <a:latin typeface="Myriad Web Pro"/>
                <a:cs typeface="Myriad Web Pro"/>
              </a:rPr>
              <a:t>Reaction Time</a:t>
            </a:r>
          </a:p>
          <a:p>
            <a:pPr marL="457200" lvl="1" indent="0" algn="ctr">
              <a:buNone/>
            </a:pPr>
            <a:endParaRPr lang="en-US" sz="2400" dirty="0" smtClean="0">
              <a:solidFill>
                <a:srgbClr val="C0504D"/>
              </a:solidFill>
              <a:latin typeface="Myriad Web Pro"/>
              <a:cs typeface="Myriad Web Pro"/>
            </a:endParaRP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C0504D"/>
                </a:solidFill>
                <a:latin typeface="Myriad Web Pro"/>
                <a:cs typeface="Myriad Web Pro"/>
              </a:rPr>
              <a:t>Limited Information on the physical mechanism of shrinkage reduction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0812" y="57305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Szczepanski CR, Pfeifer CS and JW </a:t>
            </a:r>
            <a:r>
              <a:rPr lang="en-US" dirty="0" err="1" smtClean="0"/>
              <a:t>Stansbury</a:t>
            </a:r>
            <a:r>
              <a:rPr lang="en-US" dirty="0" smtClean="0"/>
              <a:t>. </a:t>
            </a:r>
            <a:r>
              <a:rPr lang="en-US" i="1" dirty="0" smtClean="0"/>
              <a:t>Polymer</a:t>
            </a:r>
            <a:r>
              <a:rPr lang="en-US" dirty="0" smtClean="0"/>
              <a:t>, 2012; 53: 4694-4701.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74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888027" y="1318129"/>
            <a:ext cx="4090802" cy="1015663"/>
            <a:chOff x="4120457" y="2757385"/>
            <a:chExt cx="4090802" cy="1015663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5769017" y="2863493"/>
            <a:ext cx="635922" cy="494606"/>
          </p:xfrm>
          <a:graphic>
            <a:graphicData uri="http://schemas.openxmlformats.org/presentationml/2006/ole">
              <p:oleObj spid="_x0000_s9252" name="Equation" r:id="rId4" imgW="100440" imgH="73080" progId="Equation.3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120457" y="2757385"/>
              <a:ext cx="1806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accent2"/>
                  </a:solidFill>
                </a:rPr>
                <a:t>Phase 1 Polymerization Rate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4939" y="2757385"/>
              <a:ext cx="1806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accent1"/>
                  </a:solidFill>
                </a:rPr>
                <a:t>Phase 2 Polymerization Rate</a:t>
              </a:r>
              <a:endParaRPr lang="en-US" sz="2000" b="1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61523" y="2333792"/>
            <a:ext cx="33982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Differing Polymerizations:</a:t>
            </a:r>
          </a:p>
          <a:p>
            <a:pPr algn="ctr"/>
            <a:r>
              <a:rPr lang="en-US" sz="2000" i="1" dirty="0" smtClean="0"/>
              <a:t>Gelation, </a:t>
            </a:r>
            <a:r>
              <a:rPr lang="en-US" sz="2000" i="1" dirty="0" err="1" smtClean="0"/>
              <a:t>vitrification</a:t>
            </a:r>
            <a:r>
              <a:rPr lang="en-US" sz="2000" i="1" dirty="0" smtClean="0"/>
              <a:t>,  stress and shrinkage development – non-equivalent.</a:t>
            </a:r>
          </a:p>
          <a:p>
            <a:pPr algn="ctr"/>
            <a:endParaRPr lang="en-US" sz="24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4627138"/>
            <a:ext cx="8481058" cy="14773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Mechanism:</a:t>
            </a:r>
          </a:p>
          <a:p>
            <a:pPr marL="342900" indent="-342900">
              <a:buAutoNum type="arabicPeriod"/>
            </a:pPr>
            <a:r>
              <a:rPr lang="en-US" dirty="0" smtClean="0"/>
              <a:t>Development of </a:t>
            </a:r>
            <a:r>
              <a:rPr lang="en-US" b="1" dirty="0" smtClean="0">
                <a:solidFill>
                  <a:schemeClr val="accent2"/>
                </a:solidFill>
              </a:rPr>
              <a:t>first phase </a:t>
            </a:r>
            <a:r>
              <a:rPr lang="en-US" dirty="0" smtClean="0"/>
              <a:t>causes interfacial and internal stresses (normal).  May lead to </a:t>
            </a:r>
            <a:r>
              <a:rPr lang="en-US" dirty="0" err="1" smtClean="0"/>
              <a:t>cavitation</a:t>
            </a:r>
            <a:r>
              <a:rPr lang="en-US" dirty="0" smtClean="0"/>
              <a:t> within the material.</a:t>
            </a:r>
          </a:p>
          <a:p>
            <a:pPr marL="342900" indent="-342900">
              <a:buAutoNum type="arabicPeriod"/>
            </a:pPr>
            <a:r>
              <a:rPr lang="en-US" dirty="0" smtClean="0"/>
              <a:t>Later development of </a:t>
            </a:r>
            <a:r>
              <a:rPr lang="en-US" b="1" dirty="0" smtClean="0">
                <a:solidFill>
                  <a:schemeClr val="accent1"/>
                </a:solidFill>
              </a:rPr>
              <a:t>second phase </a:t>
            </a:r>
            <a:r>
              <a:rPr lang="en-US" dirty="0" smtClean="0"/>
              <a:t>will lead to distortion, displacement, and changes in density of the first phase.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C26-2FCC-724F-850C-38B2FC29AFA0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3417187" y="3603178"/>
            <a:ext cx="483850" cy="1588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53437" y="3606354"/>
            <a:ext cx="483850" cy="1588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54293" y="3691579"/>
            <a:ext cx="3398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Monomer Modulus</a:t>
            </a:r>
            <a:endParaRPr lang="en-US" sz="1600" i="1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2281303" y="1327749"/>
            <a:ext cx="3398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Polymer Modulus</a:t>
            </a:r>
            <a:endParaRPr lang="en-US" sz="1600" i="1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-1" y="-217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-2170"/>
            <a:ext cx="9144000" cy="56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Proposed Shrinkage Reduction Mechanism with PIPS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59675" y="1462465"/>
            <a:ext cx="2564447" cy="2074954"/>
            <a:chOff x="204820" y="1648524"/>
            <a:chExt cx="2000912" cy="1760186"/>
          </a:xfrm>
        </p:grpSpPr>
        <p:sp>
          <p:nvSpPr>
            <p:cNvPr id="38" name="Rectangle 37"/>
            <p:cNvSpPr/>
            <p:nvPr/>
          </p:nvSpPr>
          <p:spPr>
            <a:xfrm>
              <a:off x="204820" y="1648524"/>
              <a:ext cx="2000912" cy="1760186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6463" y="1967426"/>
              <a:ext cx="1089973" cy="10956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2522" y="1424237"/>
            <a:ext cx="3658515" cy="2284665"/>
            <a:chOff x="242522" y="1424237"/>
            <a:chExt cx="3658515" cy="228466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417187" y="2498354"/>
              <a:ext cx="483850" cy="1588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3126355" y="3050763"/>
              <a:ext cx="1104824" cy="6"/>
            </a:xfrm>
            <a:prstGeom prst="straightConnector1">
              <a:avLst/>
            </a:prstGeom>
            <a:ln w="57150" cmpd="sng">
              <a:solidFill>
                <a:schemeClr val="accent2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242522" y="1424237"/>
              <a:ext cx="2783598" cy="2284665"/>
              <a:chOff x="-905240" y="2733731"/>
              <a:chExt cx="2564447" cy="20749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-905240" y="2733731"/>
                <a:ext cx="2564447" cy="2074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-491644" y="2883166"/>
                <a:ext cx="1767281" cy="157437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-413792" y="2932698"/>
                <a:ext cx="1598581" cy="1524845"/>
                <a:chOff x="588270" y="1914956"/>
                <a:chExt cx="1089974" cy="1089643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588270" y="2462451"/>
                  <a:ext cx="253941" cy="928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H="1">
                  <a:off x="1423737" y="2439056"/>
                  <a:ext cx="25450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124513" y="1914956"/>
                  <a:ext cx="0" cy="2373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1126448" y="2743939"/>
                  <a:ext cx="0" cy="2606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/>
                <p:cNvSpPr/>
                <p:nvPr/>
              </p:nvSpPr>
              <p:spPr>
                <a:xfrm>
                  <a:off x="832629" y="2165029"/>
                  <a:ext cx="576119" cy="58559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359675" y="1481387"/>
            <a:ext cx="4177612" cy="2124969"/>
            <a:chOff x="359675" y="1481387"/>
            <a:chExt cx="4177612" cy="2124969"/>
          </a:xfrm>
        </p:grpSpPr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3343424" y="2663956"/>
              <a:ext cx="1884797" cy="4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053437" y="1719971"/>
              <a:ext cx="483850" cy="1588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359675" y="1481387"/>
              <a:ext cx="2564447" cy="2095387"/>
              <a:chOff x="2593269" y="4711209"/>
              <a:chExt cx="2564447" cy="209538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593269" y="4731642"/>
                <a:ext cx="2564447" cy="207495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2728328" y="4711209"/>
                <a:ext cx="2227539" cy="2095387"/>
                <a:chOff x="367476" y="1751263"/>
                <a:chExt cx="1540868" cy="1465693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559114" y="1926904"/>
                  <a:ext cx="1169737" cy="110957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>
                <a:xfrm flipH="1">
                  <a:off x="367476" y="2458548"/>
                  <a:ext cx="33421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flipH="1" flipV="1">
                  <a:off x="1143983" y="1751263"/>
                  <a:ext cx="2055" cy="3147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1558059" y="2451864"/>
                  <a:ext cx="35028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146038" y="2886852"/>
                  <a:ext cx="0" cy="3301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="" xmlns:p14="http://schemas.microsoft.com/office/powerpoint/2010/main" val="8576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8740" y="2977534"/>
            <a:ext cx="8316086" cy="3343907"/>
            <a:chOff x="138740" y="2977534"/>
            <a:chExt cx="8316086" cy="334390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38740" y="3655048"/>
              <a:ext cx="3803076" cy="2643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62440" y="2977534"/>
              <a:ext cx="3692386" cy="33439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7086741" y="658821"/>
            <a:ext cx="1818367" cy="1815370"/>
            <a:chOff x="2994377" y="952550"/>
            <a:chExt cx="2518290" cy="23452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94377" y="952550"/>
              <a:ext cx="2513905" cy="2145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94377" y="3097749"/>
              <a:ext cx="251829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/>
                <a:t>http://</a:t>
              </a:r>
              <a:r>
                <a:rPr lang="en-US" sz="700" dirty="0" err="1"/>
                <a:t>www.hielscher.com</a:t>
              </a:r>
              <a:r>
                <a:rPr lang="en-US" sz="700" dirty="0"/>
                <a:t>/</a:t>
              </a:r>
              <a:r>
                <a:rPr lang="en-US" sz="700" dirty="0" err="1"/>
                <a:t>ultrasonics</a:t>
              </a:r>
              <a:r>
                <a:rPr lang="en-US" sz="700" dirty="0"/>
                <a:t>/</a:t>
              </a:r>
              <a:r>
                <a:rPr lang="en-US" sz="700" dirty="0" err="1"/>
                <a:t>industries.htm</a:t>
              </a:r>
              <a:endParaRPr lang="en-US" sz="7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19891" y="658821"/>
            <a:ext cx="1714568" cy="2113043"/>
            <a:chOff x="6808681" y="852807"/>
            <a:chExt cx="2012526" cy="28658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808681" y="852807"/>
              <a:ext cx="2012525" cy="252095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808681" y="3410848"/>
              <a:ext cx="20125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/>
                <a:t>http://</a:t>
              </a:r>
              <a:r>
                <a:rPr lang="en-US" sz="700" dirty="0" err="1"/>
                <a:t>img.directindustry.com</a:t>
              </a:r>
              <a:r>
                <a:rPr lang="en-US" sz="700" dirty="0"/>
                <a:t>/</a:t>
              </a:r>
              <a:r>
                <a:rPr lang="en-US" sz="700" dirty="0" err="1"/>
                <a:t>images_di</a:t>
              </a:r>
              <a:r>
                <a:rPr lang="en-US" sz="700" dirty="0"/>
                <a:t>/photo-g/uv-curable-adhesive-54994.jpg</a:t>
              </a: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513375" y="4397998"/>
            <a:ext cx="2346747" cy="533400"/>
            <a:chOff x="1447623" y="2438530"/>
            <a:chExt cx="4801957" cy="913027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4877350" y="2666787"/>
              <a:ext cx="30434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410705" y="2590111"/>
              <a:ext cx="228257" cy="22943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5868987" y="2590701"/>
              <a:ext cx="380593" cy="22825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5982945" y="3008329"/>
              <a:ext cx="228257" cy="15385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5411800" y="3123807"/>
              <a:ext cx="304342" cy="15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4915393" y="3161850"/>
              <a:ext cx="228257" cy="15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458968" y="2933847"/>
              <a:ext cx="304342" cy="22673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4306460" y="2704240"/>
              <a:ext cx="304342" cy="22943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362496" y="2665437"/>
              <a:ext cx="456514" cy="27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1905228" y="2743126"/>
              <a:ext cx="380428" cy="755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623" y="3047215"/>
              <a:ext cx="4561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1981060" y="3123807"/>
              <a:ext cx="304342" cy="15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2401046" y="3084414"/>
              <a:ext cx="228257" cy="15385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V="1">
              <a:off x="2820525" y="3123807"/>
              <a:ext cx="304342" cy="15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2972696" y="2818958"/>
              <a:ext cx="226737" cy="7608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433799" y="658821"/>
            <a:ext cx="4554152" cy="2771089"/>
            <a:chOff x="-416763" y="5271745"/>
            <a:chExt cx="4168496" cy="2771089"/>
          </a:xfrm>
        </p:grpSpPr>
        <p:sp>
          <p:nvSpPr>
            <p:cNvPr id="3" name="Rectangle 2"/>
            <p:cNvSpPr/>
            <p:nvPr/>
          </p:nvSpPr>
          <p:spPr>
            <a:xfrm>
              <a:off x="57868" y="5271745"/>
              <a:ext cx="3693865" cy="23187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-416763" y="5341750"/>
              <a:ext cx="4168495" cy="27010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Myriad Web Pro"/>
                  <a:cs typeface="Myriad Web Pro"/>
                </a:rPr>
                <a:t>Volumetric Shrinkage</a:t>
              </a:r>
            </a:p>
            <a:p>
              <a:pPr marL="457200" lvl="1" indent="0" algn="ctr">
                <a:buNone/>
              </a:pPr>
              <a:r>
                <a:rPr lang="en-US" dirty="0" smtClean="0">
                  <a:solidFill>
                    <a:srgbClr val="C0504D"/>
                  </a:solidFill>
                  <a:latin typeface="Myriad Web Pro"/>
                  <a:cs typeface="Myriad Web Pro"/>
                </a:rPr>
                <a:t>Polymerization Stress</a:t>
              </a:r>
            </a:p>
            <a:p>
              <a:pPr marL="457200" lvl="1" indent="0" algn="ctr">
                <a:buNone/>
              </a:pPr>
              <a:r>
                <a:rPr lang="en-US" dirty="0" smtClean="0">
                  <a:solidFill>
                    <a:srgbClr val="C0504D"/>
                  </a:solidFill>
                  <a:latin typeface="Myriad Web Pro"/>
                  <a:cs typeface="Myriad Web Pro"/>
                </a:rPr>
                <a:t>Internal defects</a:t>
              </a:r>
            </a:p>
            <a:p>
              <a:pPr marL="457200" lvl="1" indent="0" algn="ctr">
                <a:buNone/>
              </a:pPr>
              <a:r>
                <a:rPr lang="en-US" dirty="0" smtClean="0">
                  <a:solidFill>
                    <a:srgbClr val="C0504D"/>
                  </a:solidFill>
                  <a:latin typeface="Myriad Web Pro"/>
                  <a:cs typeface="Myriad Web Pro"/>
                </a:rPr>
                <a:t>Interfacial defects</a:t>
              </a:r>
            </a:p>
            <a:p>
              <a:pPr marL="457200" lvl="1" indent="0" algn="ctr">
                <a:buNone/>
              </a:pPr>
              <a:endParaRPr lang="en-US" sz="2400" dirty="0" smtClean="0">
                <a:solidFill>
                  <a:srgbClr val="C0504D"/>
                </a:solidFill>
                <a:latin typeface="Myriad Web Pro"/>
                <a:cs typeface="Myriad Web Pro"/>
              </a:endParaRPr>
            </a:p>
            <a:p>
              <a:pPr marL="457200" lvl="1" indent="0" algn="ctr">
                <a:buNone/>
              </a:pPr>
              <a:endParaRPr lang="en-US" sz="2400" dirty="0" smtClean="0">
                <a:solidFill>
                  <a:srgbClr val="C0504D"/>
                </a:solidFill>
                <a:latin typeface="Myriad Web Pro"/>
                <a:cs typeface="Myriad Web Pro"/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-1" y="-6401"/>
            <a:ext cx="9144002" cy="66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Photo-curable Polymer Networks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740" y="955982"/>
            <a:ext cx="462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Myriad Web Pro"/>
                <a:cs typeface="Myriad Web Pro"/>
              </a:rPr>
              <a:t>Spatial </a:t>
            </a:r>
            <a:r>
              <a:rPr lang="en-US" sz="2800" b="1" dirty="0" smtClean="0">
                <a:latin typeface="Myriad Web Pro"/>
                <a:cs typeface="Myriad Web Pro"/>
              </a:rPr>
              <a:t>control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Myriad Web Pro"/>
                <a:cs typeface="Myriad Web Pro"/>
              </a:rPr>
              <a:t>T</a:t>
            </a:r>
            <a:r>
              <a:rPr lang="en-US" sz="2800" b="1" dirty="0" smtClean="0">
                <a:latin typeface="Myriad Web Pro"/>
                <a:cs typeface="Myriad Web Pro"/>
              </a:rPr>
              <a:t>emporal </a:t>
            </a:r>
            <a:r>
              <a:rPr lang="en-US" sz="2800" b="1" dirty="0">
                <a:latin typeface="Myriad Web Pro"/>
                <a:cs typeface="Myriad Web Pro"/>
              </a:rPr>
              <a:t>control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atin typeface="Myriad Web Pro"/>
                <a:cs typeface="Myriad Web Pro"/>
              </a:rPr>
              <a:t>Low </a:t>
            </a:r>
            <a:r>
              <a:rPr lang="en-US" sz="2800" b="1" dirty="0">
                <a:latin typeface="Myriad Web Pro"/>
                <a:cs typeface="Myriad Web Pro"/>
              </a:rPr>
              <a:t>temperature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atin typeface="Myriad Web Pro"/>
                <a:cs typeface="Myriad Web Pro"/>
              </a:rPr>
              <a:t>Biologically compatible</a:t>
            </a:r>
            <a:endParaRPr lang="en-US" sz="2800" b="1" dirty="0">
              <a:latin typeface="Myriad Web Pro"/>
              <a:cs typeface="Myriad Web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3967" y="3640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2405" y="6329534"/>
            <a:ext cx="205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Ferracane</a:t>
            </a:r>
            <a:r>
              <a:rPr lang="en-US" sz="1000" dirty="0" smtClean="0"/>
              <a:t>, J. Dental Materials 2005.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-1" y="-217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-1" y="-6401"/>
            <a:ext cx="9144002" cy="570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Photo-curable Polymer Networks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6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245520" y="3636433"/>
            <a:ext cx="113390" cy="8830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7397" y="2388679"/>
            <a:ext cx="1617872" cy="16478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174091" y="2685126"/>
            <a:ext cx="3783306" cy="5928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882685" y="2551690"/>
            <a:ext cx="822960" cy="822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174091" y="3500118"/>
            <a:ext cx="324709" cy="5364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8353" y="4036563"/>
            <a:ext cx="6229563" cy="347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75269" y="4384282"/>
            <a:ext cx="152400" cy="2014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153" y="4341363"/>
            <a:ext cx="152400" cy="2014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791881" y="2944399"/>
            <a:ext cx="1111439" cy="158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74091" y="2550102"/>
            <a:ext cx="378008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7897" y="5800090"/>
            <a:ext cx="214916" cy="822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/>
          <p:nvPr/>
        </p:nvSpPr>
        <p:spPr>
          <a:xfrm>
            <a:off x="4144431" y="3383873"/>
            <a:ext cx="312830" cy="117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44431" y="3919523"/>
            <a:ext cx="312830" cy="117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42345" y="3500912"/>
            <a:ext cx="118534" cy="135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42345" y="3724736"/>
            <a:ext cx="118534" cy="194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42345" y="4341363"/>
            <a:ext cx="118534" cy="111328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2"/>
            <a:endCxn id="23" idx="0"/>
          </p:cNvCxnSpPr>
          <p:nvPr/>
        </p:nvCxnSpPr>
        <p:spPr>
          <a:xfrm rot="16200000" flipH="1">
            <a:off x="4130763" y="5625498"/>
            <a:ext cx="345440" cy="374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074672" y="5625499"/>
            <a:ext cx="345440" cy="374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190031" y="5625500"/>
            <a:ext cx="345440" cy="374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1564" y="705031"/>
            <a:ext cx="56796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Measure displacement of cantilever beam as sample polymerizes between glass rods.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Beam deflection ~ polymerization stress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-290193"/>
            <a:ext cx="8119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Polymerization Stress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 flipV="1">
            <a:off x="3632201" y="3191932"/>
            <a:ext cx="1837266" cy="1370103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31961" y="4562035"/>
            <a:ext cx="212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near-IR fiber optics to simultaneously measure conversion.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855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V="1">
            <a:off x="1641475" y="5124450"/>
            <a:ext cx="1617663" cy="64770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TextBox 36"/>
          <p:cNvSpPr txBox="1">
            <a:spLocks noChangeArrowheads="1"/>
          </p:cNvSpPr>
          <p:nvPr/>
        </p:nvSpPr>
        <p:spPr bwMode="auto">
          <a:xfrm>
            <a:off x="7302500" y="638175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/>
              <a:t>I</a:t>
            </a:r>
            <a:r>
              <a:rPr lang="en-US" sz="1800" b="1" baseline="-25000" dirty="0"/>
              <a:t>o</a:t>
            </a:r>
            <a:r>
              <a:rPr lang="en-US" sz="1800" b="1" dirty="0"/>
              <a:t>=300</a:t>
            </a:r>
            <a:r>
              <a:rPr lang="en-US" sz="1800" b="1" dirty="0">
                <a:latin typeface="Lucida Grande" charset="0"/>
                <a:cs typeface="Lucida Grande" charset="0"/>
              </a:rPr>
              <a:t>μ</a:t>
            </a:r>
            <a:r>
              <a:rPr lang="en-US" sz="1800" b="1" dirty="0"/>
              <a:t>W/cm</a:t>
            </a:r>
            <a:r>
              <a:rPr lang="en-US" sz="1800" b="1" baseline="30000" dirty="0"/>
              <a:t>2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5300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1524000" y="638175"/>
            <a:ext cx="2573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Polymerization Stress</a:t>
            </a:r>
            <a:endParaRPr lang="en-US" sz="1800" b="1" baseline="3000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60800" y="1335088"/>
            <a:ext cx="5232400" cy="1874837"/>
            <a:chOff x="3860801" y="1335615"/>
            <a:chExt cx="5232398" cy="1874307"/>
          </a:xfrm>
        </p:grpSpPr>
        <p:grpSp>
          <p:nvGrpSpPr>
            <p:cNvPr id="27660" name="Group 15"/>
            <p:cNvGrpSpPr>
              <a:grpSpLocks/>
            </p:cNvGrpSpPr>
            <p:nvPr/>
          </p:nvGrpSpPr>
          <p:grpSpPr bwMode="auto">
            <a:xfrm>
              <a:off x="3860801" y="1335615"/>
              <a:ext cx="1574799" cy="1327152"/>
              <a:chOff x="3860801" y="1335615"/>
              <a:chExt cx="1574799" cy="1327152"/>
            </a:xfrm>
          </p:grpSpPr>
          <p:grpSp>
            <p:nvGrpSpPr>
              <p:cNvPr id="27662" name="Group 12"/>
              <p:cNvGrpSpPr>
                <a:grpSpLocks/>
              </p:cNvGrpSpPr>
              <p:nvPr/>
            </p:nvGrpSpPr>
            <p:grpSpPr bwMode="auto">
              <a:xfrm>
                <a:off x="3860801" y="1335615"/>
                <a:ext cx="748147" cy="1327152"/>
                <a:chOff x="3826933" y="1352549"/>
                <a:chExt cx="748147" cy="1327152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3826933" y="1363658"/>
                  <a:ext cx="7477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574646" y="1352549"/>
                  <a:ext cx="0" cy="13267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3942821" y="2679324"/>
                  <a:ext cx="6318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ight Arrow 13"/>
              <p:cNvSpPr/>
              <p:nvPr/>
            </p:nvSpPr>
            <p:spPr>
              <a:xfrm>
                <a:off x="4608514" y="1997415"/>
                <a:ext cx="827086" cy="4602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7661" name="TextBox 26"/>
            <p:cNvSpPr txBox="1">
              <a:spLocks noChangeArrowheads="1"/>
            </p:cNvSpPr>
            <p:nvPr/>
          </p:nvSpPr>
          <p:spPr bwMode="auto">
            <a:xfrm>
              <a:off x="5452531" y="1394040"/>
              <a:ext cx="364066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600" dirty="0"/>
                <a:t>~40% reduction in polymerization stress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1600" dirty="0"/>
                <a:t>Reduction goes beyond the impact of volumetric displacement by </a:t>
              </a:r>
              <a:r>
                <a:rPr lang="en-US" sz="1600" dirty="0" err="1"/>
                <a:t>prepolymer</a:t>
              </a:r>
              <a:endParaRPr lang="en-US" sz="1600" dirty="0"/>
            </a:p>
            <a:p>
              <a:pPr eaLnBrk="1" hangingPunct="1">
                <a:buFont typeface="Arial" charset="0"/>
                <a:buChar char="•"/>
              </a:pPr>
              <a:r>
                <a:rPr lang="en-US" sz="1600" dirty="0"/>
                <a:t>Still achieve equivalent or higher final degree of conversion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1800" y="3381375"/>
            <a:ext cx="8712200" cy="3476625"/>
            <a:chOff x="431800" y="3381846"/>
            <a:chExt cx="8712201" cy="3476154"/>
          </a:xfrm>
        </p:grpSpPr>
        <p:pic>
          <p:nvPicPr>
            <p:cNvPr id="27657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080" y="3657599"/>
              <a:ext cx="4568921" cy="32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28"/>
            <p:cNvSpPr txBox="1">
              <a:spLocks noChangeArrowheads="1"/>
            </p:cNvSpPr>
            <p:nvPr/>
          </p:nvSpPr>
          <p:spPr bwMode="auto">
            <a:xfrm>
              <a:off x="431800" y="5139208"/>
              <a:ext cx="399626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600" dirty="0"/>
                <a:t>Potentially maintain an equivalent or enhanced modulus post-cure compared to TEGDMA-control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1600" dirty="0"/>
                <a:t>Modulus normalized by final conversion</a:t>
              </a:r>
            </a:p>
          </p:txBody>
        </p:sp>
        <p:sp>
          <p:nvSpPr>
            <p:cNvPr id="27659" name="TextBox 29"/>
            <p:cNvSpPr txBox="1">
              <a:spLocks noChangeArrowheads="1"/>
            </p:cNvSpPr>
            <p:nvPr/>
          </p:nvSpPr>
          <p:spPr bwMode="auto">
            <a:xfrm>
              <a:off x="5901265" y="3381846"/>
              <a:ext cx="2573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/>
                <a:t>Modulus</a:t>
              </a:r>
              <a:endParaRPr lang="en-US" sz="1800" b="1" baseline="300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290193"/>
            <a:ext cx="8119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Stress Development with PIPS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7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V="1">
            <a:off x="1641475" y="5124450"/>
            <a:ext cx="1617663" cy="64770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TextBox 36"/>
          <p:cNvSpPr txBox="1">
            <a:spLocks noChangeArrowheads="1"/>
          </p:cNvSpPr>
          <p:nvPr/>
        </p:nvSpPr>
        <p:spPr bwMode="auto">
          <a:xfrm>
            <a:off x="7302500" y="638175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/>
              <a:t>I</a:t>
            </a:r>
            <a:r>
              <a:rPr lang="en-US" sz="1800" b="1" baseline="-25000" dirty="0"/>
              <a:t>o</a:t>
            </a:r>
            <a:r>
              <a:rPr lang="en-US" sz="1800" b="1" dirty="0"/>
              <a:t>=300</a:t>
            </a:r>
            <a:r>
              <a:rPr lang="en-US" sz="1800" b="1" dirty="0">
                <a:latin typeface="Lucida Grande" charset="0"/>
                <a:cs typeface="Lucida Grande" charset="0"/>
              </a:rPr>
              <a:t>μ</a:t>
            </a:r>
            <a:r>
              <a:rPr lang="en-US" sz="1800" b="1" dirty="0"/>
              <a:t>W/cm</a:t>
            </a:r>
            <a:r>
              <a:rPr lang="en-US" sz="1800" b="1" baseline="30000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-290193"/>
            <a:ext cx="8119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Stress Development with PIPS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1978555" y="5490135"/>
            <a:ext cx="571575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b="1" dirty="0" smtClean="0"/>
              <a:t>Phase structure?</a:t>
            </a:r>
          </a:p>
          <a:p>
            <a:pPr marL="0" indent="0" algn="ctr" eaLnBrk="1" hangingPunct="1"/>
            <a:endParaRPr lang="en-US" b="1" dirty="0" smtClean="0"/>
          </a:p>
          <a:p>
            <a:pPr marL="0" indent="0" algn="ctr" eaLnBrk="1" hangingPunct="1"/>
            <a:r>
              <a:rPr lang="en-US" b="1" dirty="0" smtClean="0"/>
              <a:t> Loading material?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-1" y="638175"/>
            <a:ext cx="6671738" cy="4851960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03054" y="1116808"/>
            <a:ext cx="4821530" cy="493921"/>
            <a:chOff x="3860801" y="1335616"/>
            <a:chExt cx="4821528" cy="493781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860801" y="1335616"/>
              <a:ext cx="1050862" cy="493781"/>
              <a:chOff x="3860801" y="1335616"/>
              <a:chExt cx="1050862" cy="493781"/>
            </a:xfrm>
          </p:grpSpPr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3860801" y="1335616"/>
                <a:ext cx="747713" cy="493781"/>
                <a:chOff x="3826933" y="1352550"/>
                <a:chExt cx="747713" cy="49378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826933" y="1363658"/>
                  <a:ext cx="7477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4574646" y="1352550"/>
                  <a:ext cx="0" cy="4937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3942821" y="1846331"/>
                  <a:ext cx="6318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ight Arrow 12"/>
              <p:cNvSpPr/>
              <p:nvPr/>
            </p:nvSpPr>
            <p:spPr>
              <a:xfrm>
                <a:off x="4608515" y="1549365"/>
                <a:ext cx="303148" cy="4602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5041661" y="1394040"/>
              <a:ext cx="3640668" cy="33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600" dirty="0" smtClean="0"/>
                <a:t>~10% reduction</a:t>
              </a:r>
              <a:endParaRPr lang="en-US" sz="1600" dirty="0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162921" y="1513803"/>
            <a:ext cx="4468487" cy="902913"/>
            <a:chOff x="4213844" y="926740"/>
            <a:chExt cx="4468485" cy="902657"/>
          </a:xfrm>
        </p:grpSpPr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4213844" y="926740"/>
              <a:ext cx="697819" cy="902657"/>
              <a:chOff x="4213844" y="926740"/>
              <a:chExt cx="697819" cy="902657"/>
            </a:xfrm>
          </p:grpSpPr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>
                <a:off x="4213844" y="926740"/>
                <a:ext cx="394671" cy="902657"/>
                <a:chOff x="4179976" y="943674"/>
                <a:chExt cx="394671" cy="902657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567822" y="943674"/>
                  <a:ext cx="6824" cy="4199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4574646" y="1352550"/>
                  <a:ext cx="0" cy="4937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179976" y="1846331"/>
                  <a:ext cx="39467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Right Arrow 26"/>
              <p:cNvSpPr/>
              <p:nvPr/>
            </p:nvSpPr>
            <p:spPr>
              <a:xfrm>
                <a:off x="4608515" y="1549365"/>
                <a:ext cx="303148" cy="4602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" name="TextBox 26"/>
            <p:cNvSpPr txBox="1">
              <a:spLocks noChangeArrowheads="1"/>
            </p:cNvSpPr>
            <p:nvPr/>
          </p:nvSpPr>
          <p:spPr bwMode="auto">
            <a:xfrm>
              <a:off x="5041661" y="1394040"/>
              <a:ext cx="3640668" cy="33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600" dirty="0" smtClean="0"/>
                <a:t>~40% reduction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302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67" y="2055850"/>
            <a:ext cx="1354693" cy="3886815"/>
            <a:chOff x="6490487" y="1417638"/>
            <a:chExt cx="1830862" cy="4796104"/>
          </a:xfrm>
        </p:grpSpPr>
        <p:sp>
          <p:nvSpPr>
            <p:cNvPr id="5" name="Rectangle 4"/>
            <p:cNvSpPr/>
            <p:nvPr/>
          </p:nvSpPr>
          <p:spPr>
            <a:xfrm>
              <a:off x="6490487" y="1417638"/>
              <a:ext cx="1830862" cy="122873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90487" y="3178868"/>
              <a:ext cx="1830862" cy="122873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90487" y="4985012"/>
              <a:ext cx="1830862" cy="122873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6985319" y="1983077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7248524" y="2310736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7537185" y="2546958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7712444" y="2394558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6939600" y="2356455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V="1">
              <a:off x="7948666" y="2417417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7209525" y="1777150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8040104" y="1914498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7804398" y="157225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7384785" y="1503681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6973304" y="1657265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7643866" y="204403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6612256" y="2333596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6635115" y="204403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7468606" y="1983077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7079985" y="1480821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7712444" y="182286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6589396" y="1702984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8146785" y="1725843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8146785" y="2196439"/>
              <a:ext cx="45719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80834" y="33358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6657975" y="377274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7271384" y="33358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/>
            <p:cNvSpPr/>
            <p:nvPr/>
          </p:nvSpPr>
          <p:spPr>
            <a:xfrm>
              <a:off x="7967716" y="33358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/>
            <p:cNvSpPr/>
            <p:nvPr/>
          </p:nvSpPr>
          <p:spPr>
            <a:xfrm>
              <a:off x="7059029" y="36406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/>
            <p:cNvSpPr/>
            <p:nvPr/>
          </p:nvSpPr>
          <p:spPr>
            <a:xfrm>
              <a:off x="7384785" y="370670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994260" y="396578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401931" y="40978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7915275" y="40978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781925" y="377274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689585" y="350858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593253" y="5415340"/>
              <a:ext cx="266700" cy="28109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358116" y="5571067"/>
              <a:ext cx="266700" cy="28109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880085" y="5665006"/>
              <a:ext cx="266700" cy="28109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813285" y="5805553"/>
              <a:ext cx="266700" cy="28109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642157" y="5173132"/>
              <a:ext cx="266700" cy="28109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996263" y="5149426"/>
              <a:ext cx="266700" cy="28109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cxnSp>
          <p:nvCxnSpPr>
            <p:cNvPr id="45" name="Straight Arrow Connector 44"/>
            <p:cNvCxnSpPr>
              <a:endCxn id="6" idx="0"/>
            </p:cNvCxnSpPr>
            <p:nvPr/>
          </p:nvCxnSpPr>
          <p:spPr>
            <a:xfrm rot="16200000" flipH="1">
              <a:off x="7139076" y="2912026"/>
              <a:ext cx="532500" cy="118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" idx="2"/>
              <a:endCxn id="7" idx="0"/>
            </p:cNvCxnSpPr>
            <p:nvPr/>
          </p:nvCxnSpPr>
          <p:spPr>
            <a:xfrm rot="5400000">
              <a:off x="7117211" y="4696305"/>
              <a:ext cx="577414" cy="158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031038" y="2779713"/>
              <a:ext cx="280987" cy="20002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031038" y="4579938"/>
              <a:ext cx="280987" cy="20002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sp>
          <p:nvSpPr>
            <p:cNvPr id="49" name="Oval 48"/>
            <p:cNvSpPr/>
            <p:nvPr/>
          </p:nvSpPr>
          <p:spPr>
            <a:xfrm>
              <a:off x="6724650" y="4097867"/>
              <a:ext cx="133350" cy="13208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177404" y="1172366"/>
            <a:ext cx="4083142" cy="44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Myriad Web Pro"/>
                <a:cs typeface="Myriad Web Pro"/>
              </a:rPr>
              <a:t>Nucleation and Growth</a:t>
            </a:r>
            <a:endParaRPr lang="en-US" sz="2400" b="1" dirty="0">
              <a:latin typeface="Myriad Web Pro"/>
              <a:cs typeface="Myriad Web Pro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624915" y="940331"/>
            <a:ext cx="4498005" cy="1003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latin typeface="Myriad Web Pro"/>
                <a:cs typeface="Myriad Web Pro"/>
              </a:rPr>
              <a:t>Spinodal</a:t>
            </a:r>
            <a:r>
              <a:rPr lang="en-US" sz="2400" b="1" dirty="0" smtClean="0">
                <a:latin typeface="Myriad Web Pro"/>
                <a:cs typeface="Myriad Web Pro"/>
              </a:rPr>
              <a:t> Decomposition</a:t>
            </a:r>
            <a:endParaRPr lang="en-US" sz="2400" b="1" dirty="0">
              <a:latin typeface="Myriad Web Pro"/>
              <a:cs typeface="Myriad Web Pro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4572000" y="566316"/>
            <a:ext cx="1424" cy="629168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251068" y="5204898"/>
            <a:ext cx="387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400" dirty="0"/>
              <a:t>Li W, Lee </a:t>
            </a:r>
            <a:r>
              <a:rPr lang="en-US" sz="1400" dirty="0" smtClean="0"/>
              <a:t>L. </a:t>
            </a:r>
            <a:r>
              <a:rPr lang="en-US" sz="1400" i="1" dirty="0"/>
              <a:t>Polymer</a:t>
            </a:r>
            <a:r>
              <a:rPr lang="en-US" sz="1400" dirty="0"/>
              <a:t> 2000; 41:697-710.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86637" y="3800903"/>
            <a:ext cx="3123817" cy="1494896"/>
          </a:xfrm>
          <a:prstGeom prst="rect">
            <a:avLst/>
          </a:prstGeom>
        </p:spPr>
      </p:pic>
      <p:sp>
        <p:nvSpPr>
          <p:cNvPr id="60" name="Title 1"/>
          <p:cNvSpPr txBox="1">
            <a:spLocks/>
          </p:cNvSpPr>
          <p:nvPr/>
        </p:nvSpPr>
        <p:spPr>
          <a:xfrm>
            <a:off x="1749623" y="2156912"/>
            <a:ext cx="2510923" cy="264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Myriad Web Pro"/>
                <a:cs typeface="Myriad Web Pro"/>
              </a:rPr>
              <a:t>Meta-stable state</a:t>
            </a:r>
          </a:p>
          <a:p>
            <a:pPr marL="342900" indent="-342900">
              <a:buFont typeface="Arial"/>
              <a:buChar char="•"/>
            </a:pPr>
            <a:endParaRPr lang="en-US" sz="1800" b="1" dirty="0" smtClean="0">
              <a:latin typeface="Myriad Web Pro"/>
              <a:cs typeface="Myriad Web Pro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Myriad Web Pro"/>
                <a:cs typeface="Myriad Web Pro"/>
              </a:rPr>
              <a:t>Spherical domain structure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latin typeface="Myriad Web Pro"/>
              <a:cs typeface="Myriad Web Pro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Myriad Web Pro"/>
                <a:cs typeface="Myriad Web Pro"/>
              </a:rPr>
              <a:t>Dispersed phase grows with time</a:t>
            </a:r>
            <a:endParaRPr lang="en-US" sz="1800" b="1" dirty="0">
              <a:latin typeface="Myriad Web Pro"/>
              <a:cs typeface="Myriad Web Pro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573423" y="1592092"/>
            <a:ext cx="4271958" cy="226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Myriad Web Pro"/>
                <a:cs typeface="Myriad Web Pro"/>
              </a:rPr>
              <a:t>Highly un-stable state</a:t>
            </a:r>
          </a:p>
          <a:p>
            <a:pPr marL="342900" indent="-342900">
              <a:buFont typeface="Arial"/>
              <a:buChar char="•"/>
            </a:pPr>
            <a:endParaRPr lang="en-US" sz="1800" b="1" dirty="0" smtClean="0">
              <a:latin typeface="Myriad Web Pro"/>
              <a:cs typeface="Myriad Web Pro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Myriad Web Pro"/>
                <a:cs typeface="Myriad Web Pro"/>
              </a:rPr>
              <a:t>Co-continuous phase structure</a:t>
            </a:r>
          </a:p>
          <a:p>
            <a:pPr marL="342900" indent="-342900">
              <a:buFont typeface="Arial"/>
              <a:buChar char="•"/>
            </a:pPr>
            <a:endParaRPr lang="en-US" sz="1800" b="1" dirty="0">
              <a:latin typeface="Myriad Web Pro"/>
              <a:cs typeface="Myriad Web Pro"/>
            </a:endParaRP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Myriad Web Pro"/>
                <a:cs typeface="Myriad Web Pro"/>
              </a:rPr>
              <a:t>Potential for coarsening with time</a:t>
            </a:r>
            <a:endParaRPr lang="en-US" sz="1800" b="1" dirty="0">
              <a:latin typeface="Myriad Web Pro"/>
              <a:cs typeface="Myriad Web Pro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-1587" y="1801"/>
            <a:ext cx="8119533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Mechanisms of Phase Separation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4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74054" y="532555"/>
            <a:ext cx="5202578" cy="6304301"/>
            <a:chOff x="4074054" y="532555"/>
            <a:chExt cx="5202578" cy="63043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/>
          </p:blipFill>
          <p:spPr>
            <a:xfrm>
              <a:off x="4453468" y="532555"/>
              <a:ext cx="4823164" cy="33260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/>
          </p:blipFill>
          <p:spPr>
            <a:xfrm>
              <a:off x="4074054" y="3807755"/>
              <a:ext cx="4981792" cy="3029101"/>
            </a:xfrm>
            <a:prstGeom prst="rect">
              <a:avLst/>
            </a:prstGeom>
          </p:spPr>
        </p:pic>
      </p:grpSp>
      <p:sp>
        <p:nvSpPr>
          <p:cNvPr id="64" name="Rectangle 6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-1587" y="-29949"/>
            <a:ext cx="9145587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Confocal Microscopy to determine phase structure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2387448" y="699749"/>
            <a:ext cx="673998" cy="3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6150" y="699749"/>
            <a:ext cx="4651904" cy="1062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Myriad Web Pro"/>
                <a:cs typeface="Myriad Web Pro"/>
              </a:rPr>
              <a:t>Introduce a fluorescently-tagged prepolymer into the monomer matrix.</a:t>
            </a:r>
          </a:p>
          <a:p>
            <a:pPr algn="l"/>
            <a:r>
              <a:rPr lang="en-US" sz="1600" dirty="0" smtClean="0">
                <a:latin typeface="Myriad Web Pro"/>
                <a:cs typeface="Myriad Web Pro"/>
              </a:rPr>
              <a:t>Regions that are pre-polymer rich will show up brighter under confocal microscopy. </a:t>
            </a:r>
            <a:endParaRPr lang="en-US" sz="1600" dirty="0">
              <a:latin typeface="Myriad Web Pro"/>
              <a:cs typeface="Myriad Web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1238" y="3480314"/>
            <a:ext cx="2997001" cy="2997001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57191" y="6478158"/>
            <a:ext cx="4074054" cy="378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>
                <a:latin typeface="Myriad Web Pro"/>
                <a:cs typeface="Myriad Web Pro"/>
              </a:rPr>
              <a:t>Confocal image of pure poly-TEGDMA polymer.  DC=77%.</a:t>
            </a:r>
            <a:endParaRPr lang="en-US" sz="1200" dirty="0">
              <a:latin typeface="Myriad Web Pro"/>
              <a:cs typeface="Myriad Web Pro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22944" y="6051465"/>
            <a:ext cx="672036" cy="32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</a:rPr>
              <a:t>150μ</a:t>
            </a:r>
            <a:r>
              <a:rPr lang="en-US" sz="1600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2944" y="6359096"/>
            <a:ext cx="6720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7936356"/>
              </p:ext>
            </p:extLst>
          </p:nvPr>
        </p:nvGraphicFramePr>
        <p:xfrm>
          <a:off x="165753" y="1917422"/>
          <a:ext cx="4067580" cy="1362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790"/>
                <a:gridCol w="2033790"/>
              </a:tblGrid>
              <a:tr h="4737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Commercial PMMA (Aldrich)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Synthesized Poly-</a:t>
                      </a:r>
                      <a:r>
                        <a:rPr lang="en-US" sz="1400" b="1" dirty="0" err="1" smtClean="0"/>
                        <a:t>fluor</a:t>
                      </a:r>
                      <a:r>
                        <a:rPr lang="en-US" sz="1400" b="1" baseline="0" dirty="0" smtClean="0"/>
                        <a:t> PMMA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r>
                        <a:rPr lang="en-US" sz="1400" baseline="-25000" dirty="0" smtClean="0"/>
                        <a:t>w</a:t>
                      </a:r>
                      <a:r>
                        <a:rPr lang="en-US" sz="1400" baseline="0" dirty="0" smtClean="0"/>
                        <a:t>~ 120,000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r>
                        <a:rPr lang="en-US" sz="1400" baseline="-25000" dirty="0" smtClean="0"/>
                        <a:t>w</a:t>
                      </a:r>
                      <a:r>
                        <a:rPr lang="en-US" sz="1400" baseline="0" dirty="0" smtClean="0"/>
                        <a:t>~ 51,998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fluorescent tags.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0.02 </a:t>
                      </a:r>
                      <a:r>
                        <a:rPr lang="en-US" sz="1200" dirty="0" err="1" smtClean="0"/>
                        <a:t>wt</a:t>
                      </a:r>
                      <a:r>
                        <a:rPr lang="en-US" sz="1200" dirty="0" smtClean="0"/>
                        <a:t>%</a:t>
                      </a:r>
                      <a:r>
                        <a:rPr lang="en-US" sz="1200" baseline="0" dirty="0" smtClean="0"/>
                        <a:t> poly-</a:t>
                      </a:r>
                      <a:r>
                        <a:rPr lang="en-US" sz="1200" baseline="0" dirty="0" err="1" smtClean="0"/>
                        <a:t>fluor</a:t>
                      </a:r>
                      <a:r>
                        <a:rPr lang="en-US" sz="1200" baseline="0" dirty="0" smtClean="0"/>
                        <a:t> 570 in initial reaction mixture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5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-1587" y="1801"/>
            <a:ext cx="8119533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Mechanisms of Phase Separation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355" y="635315"/>
            <a:ext cx="2829454" cy="2836018"/>
            <a:chOff x="927100" y="1160222"/>
            <a:chExt cx="2997002" cy="29899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27100" y="1160222"/>
              <a:ext cx="2997002" cy="2989993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>
              <a:off x="1074639" y="3928911"/>
              <a:ext cx="7118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1074639" y="3558756"/>
              <a:ext cx="711831" cy="340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solidFill>
                    <a:schemeClr val="bg1"/>
                  </a:solidFill>
                </a:rPr>
                <a:t>150μ</a:t>
              </a:r>
              <a:r>
                <a:rPr lang="en-US" sz="1600" dirty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355" y="3471333"/>
            <a:ext cx="2829454" cy="2842722"/>
            <a:chOff x="5169210" y="802372"/>
            <a:chExt cx="2988278" cy="298827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169210" y="802372"/>
              <a:ext cx="2988278" cy="2988278"/>
            </a:xfrm>
            <a:prstGeom prst="rect">
              <a:avLst/>
            </a:prstGeom>
          </p:spPr>
        </p:pic>
        <p:cxnSp>
          <p:nvCxnSpPr>
            <p:cNvPr id="68" name="Straight Connector 67"/>
            <p:cNvCxnSpPr/>
            <p:nvPr/>
          </p:nvCxnSpPr>
          <p:spPr>
            <a:xfrm>
              <a:off x="5399771" y="3689471"/>
              <a:ext cx="4611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5270810" y="3304762"/>
              <a:ext cx="711831" cy="340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bg1"/>
                  </a:solidFill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</a:rPr>
                <a:t>0μ</a:t>
              </a:r>
              <a:r>
                <a:rPr lang="en-US" sz="1600" dirty="0" smtClean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80809" y="635315"/>
            <a:ext cx="2829454" cy="2836018"/>
            <a:chOff x="5185829" y="787694"/>
            <a:chExt cx="2988278" cy="298827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85829" y="787694"/>
              <a:ext cx="2988278" cy="2988278"/>
            </a:xfrm>
            <a:prstGeom prst="rect">
              <a:avLst/>
            </a:prstGeom>
          </p:spPr>
        </p:pic>
        <p:cxnSp>
          <p:nvCxnSpPr>
            <p:cNvPr id="73" name="Straight Connector 72"/>
            <p:cNvCxnSpPr/>
            <p:nvPr/>
          </p:nvCxnSpPr>
          <p:spPr>
            <a:xfrm>
              <a:off x="5270810" y="3645094"/>
              <a:ext cx="5376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5194610" y="3237028"/>
              <a:ext cx="711831" cy="340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solidFill>
                    <a:schemeClr val="bg1"/>
                  </a:solidFill>
                </a:rPr>
                <a:t>50μ</a:t>
              </a:r>
              <a:r>
                <a:rPr lang="en-US" sz="1600" dirty="0" smtClean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80809" y="3471333"/>
            <a:ext cx="2829454" cy="2842722"/>
            <a:chOff x="806790" y="789410"/>
            <a:chExt cx="2977470" cy="2977470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06790" y="789410"/>
              <a:ext cx="2977470" cy="2977470"/>
            </a:xfrm>
            <a:prstGeom prst="rect">
              <a:avLst/>
            </a:prstGeom>
          </p:spPr>
        </p:pic>
        <p:cxnSp>
          <p:nvCxnSpPr>
            <p:cNvPr id="77" name="Straight Connector 76"/>
            <p:cNvCxnSpPr/>
            <p:nvPr/>
          </p:nvCxnSpPr>
          <p:spPr>
            <a:xfrm>
              <a:off x="1151147" y="3674917"/>
              <a:ext cx="7118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itle 1"/>
            <p:cNvSpPr txBox="1">
              <a:spLocks/>
            </p:cNvSpPr>
            <p:nvPr/>
          </p:nvSpPr>
          <p:spPr>
            <a:xfrm>
              <a:off x="1151146" y="3282749"/>
              <a:ext cx="857322" cy="3623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smtClean="0">
                  <a:solidFill>
                    <a:schemeClr val="bg1"/>
                  </a:solidFill>
                </a:rPr>
                <a:t>150</a:t>
              </a:r>
              <a:r>
                <a:rPr lang="en-US" sz="1500" dirty="0" smtClean="0">
                  <a:solidFill>
                    <a:schemeClr val="bg1"/>
                  </a:solidFill>
                </a:rPr>
                <a:t>μ</a:t>
              </a:r>
              <a:r>
                <a:rPr lang="en-US" sz="1500" dirty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m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itle 1"/>
          <p:cNvSpPr txBox="1">
            <a:spLocks/>
          </p:cNvSpPr>
          <p:nvPr/>
        </p:nvSpPr>
        <p:spPr>
          <a:xfrm>
            <a:off x="6145212" y="635315"/>
            <a:ext cx="2998787" cy="3762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latin typeface="Myriad Web Pro"/>
                <a:cs typeface="Myriad Web Pro"/>
              </a:rPr>
              <a:t>Confocal microscopy images of materials, post-cure, having undergone PIPS.  All materials were cured under the following conditions:</a:t>
            </a:r>
            <a:r>
              <a:rPr lang="en-US" sz="1400" b="1" baseline="-25000" dirty="0">
                <a:latin typeface="Myriad Web Pro"/>
                <a:cs typeface="Myriad Web Pro"/>
              </a:rPr>
              <a:t> </a:t>
            </a:r>
            <a:r>
              <a:rPr lang="en-US" sz="1400" b="1" baseline="-25000" dirty="0" smtClean="0">
                <a:latin typeface="Myriad Web Pro"/>
                <a:cs typeface="Myriad Web Pro"/>
              </a:rPr>
              <a:t> </a:t>
            </a:r>
            <a:r>
              <a:rPr lang="en-US" sz="1400" b="1" dirty="0" smtClean="0">
                <a:latin typeface="Myriad Web Pro"/>
                <a:cs typeface="Myriad Web Pro"/>
              </a:rPr>
              <a:t>I</a:t>
            </a:r>
            <a:r>
              <a:rPr lang="en-US" sz="1400" b="1" baseline="-25000" dirty="0" smtClean="0">
                <a:latin typeface="Myriad Web Pro"/>
                <a:cs typeface="Myriad Web Pro"/>
              </a:rPr>
              <a:t>o</a:t>
            </a:r>
            <a:r>
              <a:rPr lang="en-US" sz="1400" b="1" dirty="0" smtClean="0">
                <a:latin typeface="Myriad Web Pro"/>
                <a:cs typeface="Myriad Web Pro"/>
              </a:rPr>
              <a:t>=5mW/cm</a:t>
            </a:r>
            <a:r>
              <a:rPr lang="en-US" sz="1400" b="1" baseline="30000" dirty="0" smtClean="0">
                <a:latin typeface="Myriad Web Pro"/>
                <a:cs typeface="Myriad Web Pro"/>
              </a:rPr>
              <a:t>2</a:t>
            </a:r>
            <a:r>
              <a:rPr lang="en-US" sz="1400" b="1" dirty="0" smtClean="0">
                <a:latin typeface="Myriad Web Pro"/>
                <a:cs typeface="Myriad Web Pro"/>
              </a:rPr>
              <a:t>, </a:t>
            </a:r>
            <a:r>
              <a:rPr lang="en-US" sz="1400" b="1" dirty="0" err="1" smtClean="0">
                <a:latin typeface="Lucida Grande"/>
                <a:ea typeface="Lucida Grande"/>
                <a:cs typeface="Lucida Grande"/>
              </a:rPr>
              <a:t>λ</a:t>
            </a:r>
            <a:r>
              <a:rPr lang="en-US" sz="1400" b="1" dirty="0" smtClean="0">
                <a:latin typeface="Myriad Web Pro"/>
                <a:cs typeface="Myriad Web Pro"/>
              </a:rPr>
              <a:t>=365nm. </a:t>
            </a:r>
          </a:p>
          <a:p>
            <a:pPr algn="just"/>
            <a:endParaRPr lang="en-US" sz="1400" b="1" dirty="0" smtClean="0">
              <a:latin typeface="Myriad Web Pro"/>
              <a:cs typeface="Myriad Web Pro"/>
            </a:endParaRPr>
          </a:p>
          <a:p>
            <a:pPr marL="228600" indent="-228600" algn="l">
              <a:buAutoNum type="alphaUcParenR"/>
            </a:pPr>
            <a:r>
              <a:rPr lang="en-US" sz="1400" b="1" dirty="0" smtClean="0">
                <a:latin typeface="Myriad Web Pro"/>
                <a:cs typeface="Myriad Web Pro"/>
              </a:rPr>
              <a:t>TEGDMA / 1wt% PMMA (3:1), DC=82%. </a:t>
            </a:r>
          </a:p>
          <a:p>
            <a:pPr marL="228600" indent="-228600" algn="l">
              <a:buAutoNum type="alphaUcParenR"/>
            </a:pPr>
            <a:r>
              <a:rPr lang="en-US" sz="1400" b="1" dirty="0" smtClean="0">
                <a:latin typeface="Myriad Web Pro"/>
                <a:cs typeface="Myriad Web Pro"/>
              </a:rPr>
              <a:t>TEGDMA / 5wt% PMMA (3:1), DC=85%.</a:t>
            </a:r>
          </a:p>
          <a:p>
            <a:pPr marL="228600" indent="-228600" algn="l">
              <a:buAutoNum type="alphaUcParenR"/>
            </a:pPr>
            <a:r>
              <a:rPr lang="en-US" sz="1400" b="1" dirty="0" smtClean="0">
                <a:latin typeface="Myriad Web Pro"/>
                <a:cs typeface="Myriad Web Pro"/>
              </a:rPr>
              <a:t> TEGDMA/10wt% PMMA (3:1), DC=75%.</a:t>
            </a:r>
          </a:p>
          <a:p>
            <a:pPr marL="228600" indent="-228600" algn="l">
              <a:buAutoNum type="alphaUcParenR"/>
            </a:pPr>
            <a:r>
              <a:rPr lang="en-US" sz="1400" b="1" dirty="0" smtClean="0">
                <a:latin typeface="Myriad Web Pro"/>
                <a:cs typeface="Myriad Web Pro"/>
              </a:rPr>
              <a:t>TEGDMA/20wt% PMMA (9:1), DC=92%</a:t>
            </a:r>
            <a:endParaRPr lang="en-US" sz="1400" b="1" dirty="0">
              <a:latin typeface="Myriad Web Pro"/>
              <a:cs typeface="Myriad Web Pro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2276323" y="699749"/>
            <a:ext cx="673998" cy="3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5121123" y="727534"/>
            <a:ext cx="673998" cy="3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2276323" y="3741667"/>
            <a:ext cx="673998" cy="3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5121123" y="3741667"/>
            <a:ext cx="673998" cy="3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55458" y="5513161"/>
            <a:ext cx="3236167" cy="1601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latin typeface="Myriad Web Pro"/>
                <a:cs typeface="Myriad Web Pro"/>
              </a:rPr>
              <a:t>Nikon A1R Confocal Microscope. Images taken using 20x (NA 0.75) objective. Ex(nm): 587, </a:t>
            </a:r>
            <a:r>
              <a:rPr lang="en-US" sz="1400" dirty="0" err="1" smtClean="0">
                <a:latin typeface="Myriad Web Pro"/>
                <a:cs typeface="Myriad Web Pro"/>
              </a:rPr>
              <a:t>Em</a:t>
            </a:r>
            <a:r>
              <a:rPr lang="en-US" sz="1400" dirty="0" smtClean="0">
                <a:latin typeface="Myriad Web Pro"/>
                <a:cs typeface="Myriad Web Pro"/>
              </a:rPr>
              <a:t>(nm): 610.</a:t>
            </a:r>
          </a:p>
        </p:txBody>
      </p:sp>
    </p:spTree>
    <p:extLst>
      <p:ext uri="{BB962C8B-B14F-4D97-AF65-F5344CB8AC3E}">
        <p14:creationId xmlns="" xmlns:p14="http://schemas.microsoft.com/office/powerpoint/2010/main" val="19010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Arrow Connector 115"/>
          <p:cNvCxnSpPr>
            <a:stCxn id="6" idx="2"/>
          </p:cNvCxnSpPr>
          <p:nvPr/>
        </p:nvCxnSpPr>
        <p:spPr>
          <a:xfrm rot="5400000">
            <a:off x="4018756" y="2633409"/>
            <a:ext cx="682625" cy="7350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729163" y="2659602"/>
            <a:ext cx="736600" cy="68262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4" name="TextBox 119"/>
          <p:cNvSpPr txBox="1">
            <a:spLocks noChangeArrowheads="1"/>
          </p:cNvSpPr>
          <p:nvPr/>
        </p:nvSpPr>
        <p:spPr bwMode="auto">
          <a:xfrm>
            <a:off x="5505450" y="2856452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Late Gelation</a:t>
            </a:r>
          </a:p>
        </p:txBody>
      </p:sp>
      <p:sp>
        <p:nvSpPr>
          <p:cNvPr id="20485" name="TextBox 120"/>
          <p:cNvSpPr txBox="1">
            <a:spLocks noChangeArrowheads="1"/>
          </p:cNvSpPr>
          <p:nvPr/>
        </p:nvSpPr>
        <p:spPr bwMode="auto">
          <a:xfrm>
            <a:off x="2260600" y="2856452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Early Gelation</a:t>
            </a:r>
          </a:p>
        </p:txBody>
      </p:sp>
      <p:sp>
        <p:nvSpPr>
          <p:cNvPr id="20486" name="TextBox 201"/>
          <p:cNvSpPr txBox="1">
            <a:spLocks noChangeArrowheads="1"/>
          </p:cNvSpPr>
          <p:nvPr/>
        </p:nvSpPr>
        <p:spPr bwMode="auto">
          <a:xfrm>
            <a:off x="225425" y="3637502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Pre-Gel</a:t>
            </a:r>
          </a:p>
        </p:txBody>
      </p:sp>
      <p:sp>
        <p:nvSpPr>
          <p:cNvPr id="20487" name="TextBox 202"/>
          <p:cNvSpPr txBox="1">
            <a:spLocks noChangeArrowheads="1"/>
          </p:cNvSpPr>
          <p:nvPr/>
        </p:nvSpPr>
        <p:spPr bwMode="auto">
          <a:xfrm>
            <a:off x="225425" y="5361527"/>
            <a:ext cx="168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Post-Gel</a:t>
            </a:r>
          </a:p>
        </p:txBody>
      </p:sp>
      <p:graphicFrame>
        <p:nvGraphicFramePr>
          <p:cNvPr id="204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295501"/>
              </p:ext>
            </p:extLst>
          </p:nvPr>
        </p:nvGraphicFramePr>
        <p:xfrm>
          <a:off x="4511675" y="2964402"/>
          <a:ext cx="377825" cy="222250"/>
        </p:xfrm>
        <a:graphic>
          <a:graphicData uri="http://schemas.openxmlformats.org/presentationml/2006/ole">
            <p:oleObj spid="_x0000_s14381" name="Equation" r:id="rId4" imgW="200880" imgH="118800" progId="Equation.3">
              <p:embed/>
            </p:oleObj>
          </a:graphicData>
        </a:graphic>
      </p:graphicFrame>
      <p:grpSp>
        <p:nvGrpSpPr>
          <p:cNvPr id="20489" name="Group 331"/>
          <p:cNvGrpSpPr>
            <a:grpSpLocks/>
          </p:cNvGrpSpPr>
          <p:nvPr/>
        </p:nvGrpSpPr>
        <p:grpSpPr bwMode="auto">
          <a:xfrm>
            <a:off x="803275" y="1659477"/>
            <a:ext cx="333375" cy="236538"/>
            <a:chOff x="4051301" y="1706425"/>
            <a:chExt cx="127000" cy="115828"/>
          </a:xfrm>
        </p:grpSpPr>
        <p:cxnSp>
          <p:nvCxnSpPr>
            <p:cNvPr id="333" name="Straight Connector 332"/>
            <p:cNvCxnSpPr/>
            <p:nvPr/>
          </p:nvCxnSpPr>
          <p:spPr>
            <a:xfrm>
              <a:off x="4059768" y="1706425"/>
              <a:ext cx="118533" cy="71518"/>
            </a:xfrm>
            <a:prstGeom prst="line">
              <a:avLst/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4051301" y="1750735"/>
              <a:ext cx="118533" cy="71518"/>
            </a:xfrm>
            <a:prstGeom prst="line">
              <a:avLst/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6" name="Curved Connector 335"/>
          <p:cNvCxnSpPr/>
          <p:nvPr/>
        </p:nvCxnSpPr>
        <p:spPr>
          <a:xfrm>
            <a:off x="781050" y="1988090"/>
            <a:ext cx="333375" cy="141287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1" name="TextBox 344"/>
          <p:cNvSpPr txBox="1">
            <a:spLocks noChangeArrowheads="1"/>
          </p:cNvSpPr>
          <p:nvPr/>
        </p:nvSpPr>
        <p:spPr bwMode="auto">
          <a:xfrm>
            <a:off x="1179513" y="1619790"/>
            <a:ext cx="163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Reactive monomer</a:t>
            </a:r>
          </a:p>
        </p:txBody>
      </p:sp>
      <p:sp>
        <p:nvSpPr>
          <p:cNvPr id="20492" name="TextBox 345"/>
          <p:cNvSpPr txBox="1">
            <a:spLocks noChangeArrowheads="1"/>
          </p:cNvSpPr>
          <p:nvPr/>
        </p:nvSpPr>
        <p:spPr bwMode="auto">
          <a:xfrm>
            <a:off x="1179513" y="2005552"/>
            <a:ext cx="188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Non-Reactive pre-polymer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708025" y="1576927"/>
            <a:ext cx="2239963" cy="758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00" name="Curved Connector 399"/>
          <p:cNvCxnSpPr/>
          <p:nvPr/>
        </p:nvCxnSpPr>
        <p:spPr>
          <a:xfrm>
            <a:off x="5237163" y="2005552"/>
            <a:ext cx="317500" cy="192088"/>
          </a:xfrm>
          <a:prstGeom prst="curvedConnector3">
            <a:avLst>
              <a:gd name="adj1" fmla="val 50000"/>
            </a:avLst>
          </a:prstGeom>
          <a:ln w="190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5" name="Group 7"/>
          <p:cNvGrpSpPr>
            <a:grpSpLocks/>
          </p:cNvGrpSpPr>
          <p:nvPr/>
        </p:nvGrpSpPr>
        <p:grpSpPr bwMode="auto">
          <a:xfrm>
            <a:off x="3886200" y="1589627"/>
            <a:ext cx="1684338" cy="1069975"/>
            <a:chOff x="3885563" y="1327679"/>
            <a:chExt cx="1685557" cy="1068779"/>
          </a:xfrm>
        </p:grpSpPr>
        <p:sp>
          <p:nvSpPr>
            <p:cNvPr id="6" name="Rectangle 5"/>
            <p:cNvSpPr/>
            <p:nvPr/>
          </p:nvSpPr>
          <p:spPr>
            <a:xfrm>
              <a:off x="3885563" y="1327679"/>
              <a:ext cx="1685557" cy="106877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20736" name="Group 29"/>
            <p:cNvGrpSpPr>
              <a:grpSpLocks/>
            </p:cNvGrpSpPr>
            <p:nvPr/>
          </p:nvGrpSpPr>
          <p:grpSpPr bwMode="auto">
            <a:xfrm>
              <a:off x="4051301" y="1490525"/>
              <a:ext cx="127000" cy="115828"/>
              <a:chOff x="4051301" y="1706425"/>
              <a:chExt cx="127000" cy="1158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058726" y="1706909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50783" y="1751310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7" name="Group 30"/>
            <p:cNvGrpSpPr>
              <a:grpSpLocks/>
            </p:cNvGrpSpPr>
            <p:nvPr/>
          </p:nvGrpSpPr>
          <p:grpSpPr bwMode="auto">
            <a:xfrm>
              <a:off x="3992034" y="2086464"/>
              <a:ext cx="127000" cy="115828"/>
              <a:chOff x="4051301" y="1706425"/>
              <a:chExt cx="127000" cy="11582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059213" y="1707203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51270" y="1751603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8" name="Group 33"/>
            <p:cNvGrpSpPr>
              <a:grpSpLocks/>
            </p:cNvGrpSpPr>
            <p:nvPr/>
          </p:nvGrpSpPr>
          <p:grpSpPr bwMode="auto">
            <a:xfrm>
              <a:off x="4419601" y="1633675"/>
              <a:ext cx="127000" cy="115828"/>
              <a:chOff x="4051301" y="1706425"/>
              <a:chExt cx="127000" cy="11582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058993" y="1706475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051049" y="1750875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9" name="Group 36"/>
            <p:cNvGrpSpPr>
              <a:grpSpLocks/>
            </p:cNvGrpSpPr>
            <p:nvPr/>
          </p:nvGrpSpPr>
          <p:grpSpPr bwMode="auto">
            <a:xfrm>
              <a:off x="4453467" y="2028550"/>
              <a:ext cx="127000" cy="115828"/>
              <a:chOff x="4051301" y="1706425"/>
              <a:chExt cx="127000" cy="11582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058488" y="1706445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050545" y="1750845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0" name="Group 39"/>
            <p:cNvGrpSpPr>
              <a:grpSpLocks/>
            </p:cNvGrpSpPr>
            <p:nvPr/>
          </p:nvGrpSpPr>
          <p:grpSpPr bwMode="auto">
            <a:xfrm>
              <a:off x="4889500" y="2158039"/>
              <a:ext cx="127000" cy="115828"/>
              <a:chOff x="4051301" y="1706425"/>
              <a:chExt cx="127000" cy="11582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059334" y="1706985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051390" y="1751386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1" name="Group 42"/>
            <p:cNvGrpSpPr>
              <a:grpSpLocks/>
            </p:cNvGrpSpPr>
            <p:nvPr/>
          </p:nvGrpSpPr>
          <p:grpSpPr bwMode="auto">
            <a:xfrm>
              <a:off x="4635501" y="1446272"/>
              <a:ext cx="127000" cy="115828"/>
              <a:chOff x="4051301" y="1706425"/>
              <a:chExt cx="127000" cy="11582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059149" y="1706762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051205" y="1751162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2" name="Group 45"/>
            <p:cNvGrpSpPr>
              <a:grpSpLocks/>
            </p:cNvGrpSpPr>
            <p:nvPr/>
          </p:nvGrpSpPr>
          <p:grpSpPr bwMode="auto">
            <a:xfrm>
              <a:off x="5236635" y="1984297"/>
              <a:ext cx="127000" cy="115828"/>
              <a:chOff x="4051301" y="1706425"/>
              <a:chExt cx="127000" cy="11582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4058524" y="1706297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050580" y="1750697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3" name="Group 48"/>
            <p:cNvGrpSpPr>
              <a:grpSpLocks/>
            </p:cNvGrpSpPr>
            <p:nvPr/>
          </p:nvGrpSpPr>
          <p:grpSpPr bwMode="auto">
            <a:xfrm>
              <a:off x="4881034" y="1737411"/>
              <a:ext cx="127000" cy="115828"/>
              <a:chOff x="4051301" y="1706425"/>
              <a:chExt cx="127000" cy="11582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059856" y="1705810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051913" y="1750210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4" name="Group 51"/>
            <p:cNvGrpSpPr>
              <a:grpSpLocks/>
            </p:cNvGrpSpPr>
            <p:nvPr/>
          </p:nvGrpSpPr>
          <p:grpSpPr bwMode="auto">
            <a:xfrm>
              <a:off x="4106335" y="1808986"/>
              <a:ext cx="127000" cy="115828"/>
              <a:chOff x="4051301" y="1706425"/>
              <a:chExt cx="127000" cy="11582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059295" y="17071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051352" y="17515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5" name="Group 54"/>
            <p:cNvGrpSpPr>
              <a:grpSpLocks/>
            </p:cNvGrpSpPr>
            <p:nvPr/>
          </p:nvGrpSpPr>
          <p:grpSpPr bwMode="auto">
            <a:xfrm>
              <a:off x="5181598" y="1562100"/>
              <a:ext cx="127000" cy="115828"/>
              <a:chOff x="4051301" y="1706425"/>
              <a:chExt cx="127000" cy="11582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4059547" y="1706692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051603" y="1751092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6" name="Group 57"/>
            <p:cNvGrpSpPr>
              <a:grpSpLocks/>
            </p:cNvGrpSpPr>
            <p:nvPr/>
          </p:nvGrpSpPr>
          <p:grpSpPr bwMode="auto">
            <a:xfrm>
              <a:off x="4914900" y="1947725"/>
              <a:ext cx="127000" cy="115828"/>
              <a:chOff x="4051301" y="1706425"/>
              <a:chExt cx="127000" cy="11582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059352" y="1706398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051408" y="1750798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7" name="Group 60"/>
            <p:cNvGrpSpPr>
              <a:grpSpLocks/>
            </p:cNvGrpSpPr>
            <p:nvPr/>
          </p:nvGrpSpPr>
          <p:grpSpPr bwMode="auto">
            <a:xfrm>
              <a:off x="5202768" y="1795325"/>
              <a:ext cx="127000" cy="115828"/>
              <a:chOff x="4051301" y="1706425"/>
              <a:chExt cx="127000" cy="11582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4059030" y="1706569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051087" y="1750969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8" name="Group 63"/>
            <p:cNvGrpSpPr>
              <a:grpSpLocks/>
            </p:cNvGrpSpPr>
            <p:nvPr/>
          </p:nvGrpSpPr>
          <p:grpSpPr bwMode="auto">
            <a:xfrm>
              <a:off x="5338234" y="2194611"/>
              <a:ext cx="127000" cy="115828"/>
              <a:chOff x="4051301" y="1706425"/>
              <a:chExt cx="127000" cy="11582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058599" y="1706885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050656" y="1751286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9" name="Group 66"/>
            <p:cNvGrpSpPr>
              <a:grpSpLocks/>
            </p:cNvGrpSpPr>
            <p:nvPr/>
          </p:nvGrpSpPr>
          <p:grpSpPr bwMode="auto">
            <a:xfrm>
              <a:off x="4635501" y="1808986"/>
              <a:ext cx="127000" cy="115828"/>
              <a:chOff x="4051301" y="1706425"/>
              <a:chExt cx="127000" cy="11582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4059149" y="17071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051205" y="17515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0" name="Group 69"/>
            <p:cNvGrpSpPr>
              <a:grpSpLocks/>
            </p:cNvGrpSpPr>
            <p:nvPr/>
          </p:nvGrpSpPr>
          <p:grpSpPr bwMode="auto">
            <a:xfrm>
              <a:off x="5372100" y="1374697"/>
              <a:ext cx="127000" cy="115828"/>
              <a:chOff x="4051301" y="1706425"/>
              <a:chExt cx="127000" cy="11582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059683" y="17069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051739" y="1751379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1" name="Group 72"/>
            <p:cNvGrpSpPr>
              <a:grpSpLocks/>
            </p:cNvGrpSpPr>
            <p:nvPr/>
          </p:nvGrpSpPr>
          <p:grpSpPr bwMode="auto">
            <a:xfrm>
              <a:off x="4296834" y="1374697"/>
              <a:ext cx="127000" cy="115828"/>
              <a:chOff x="4051301" y="1706425"/>
              <a:chExt cx="127000" cy="11582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4059433" y="17069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051490" y="1751379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2" name="Group 75"/>
            <p:cNvGrpSpPr>
              <a:grpSpLocks/>
            </p:cNvGrpSpPr>
            <p:nvPr/>
          </p:nvGrpSpPr>
          <p:grpSpPr bwMode="auto">
            <a:xfrm>
              <a:off x="4241800" y="2229614"/>
              <a:ext cx="127000" cy="115828"/>
              <a:chOff x="4051301" y="1706425"/>
              <a:chExt cx="127000" cy="11582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058865" y="1706769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050922" y="1751169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3" name="Group 78"/>
            <p:cNvGrpSpPr>
              <a:grpSpLocks/>
            </p:cNvGrpSpPr>
            <p:nvPr/>
          </p:nvGrpSpPr>
          <p:grpSpPr bwMode="auto">
            <a:xfrm>
              <a:off x="4999568" y="1446272"/>
              <a:ext cx="127000" cy="115828"/>
              <a:chOff x="4051301" y="1706425"/>
              <a:chExt cx="127000" cy="11582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4058882" y="1706762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050940" y="1751162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4" name="Group 81"/>
            <p:cNvGrpSpPr>
              <a:grpSpLocks/>
            </p:cNvGrpSpPr>
            <p:nvPr/>
          </p:nvGrpSpPr>
          <p:grpSpPr bwMode="auto">
            <a:xfrm>
              <a:off x="4326467" y="1795325"/>
              <a:ext cx="127000" cy="115828"/>
              <a:chOff x="4051301" y="1706425"/>
              <a:chExt cx="127000" cy="11582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059985" y="1706569"/>
                <a:ext cx="117560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052042" y="1750969"/>
                <a:ext cx="117560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5" name="Group 84"/>
            <p:cNvGrpSpPr>
              <a:grpSpLocks/>
            </p:cNvGrpSpPr>
            <p:nvPr/>
          </p:nvGrpSpPr>
          <p:grpSpPr bwMode="auto">
            <a:xfrm>
              <a:off x="4627035" y="2185361"/>
              <a:ext cx="127000" cy="115828"/>
              <a:chOff x="4051301" y="1706425"/>
              <a:chExt cx="127000" cy="11582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059671" y="1706621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051728" y="1751021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Curved Connector 91"/>
            <p:cNvCxnSpPr/>
            <p:nvPr/>
          </p:nvCxnSpPr>
          <p:spPr>
            <a:xfrm>
              <a:off x="3903039" y="1700325"/>
              <a:ext cx="177929" cy="9831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urved Connector 360"/>
            <p:cNvCxnSpPr/>
            <p:nvPr/>
          </p:nvCxnSpPr>
          <p:spPr>
            <a:xfrm>
              <a:off x="4722781" y="1413308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urved Connector 397"/>
            <p:cNvCxnSpPr/>
            <p:nvPr/>
          </p:nvCxnSpPr>
          <p:spPr>
            <a:xfrm>
              <a:off x="5146950" y="1391108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Curved Connector 400"/>
            <p:cNvCxnSpPr/>
            <p:nvPr/>
          </p:nvCxnSpPr>
          <p:spPr>
            <a:xfrm>
              <a:off x="4060314" y="1375251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Curved Connector 402"/>
            <p:cNvCxnSpPr/>
            <p:nvPr/>
          </p:nvCxnSpPr>
          <p:spPr>
            <a:xfrm>
              <a:off x="4360570" y="1354637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Curved Connector 403"/>
            <p:cNvCxnSpPr/>
            <p:nvPr/>
          </p:nvCxnSpPr>
          <p:spPr>
            <a:xfrm>
              <a:off x="4773618" y="1582981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urved Connector 404"/>
            <p:cNvCxnSpPr/>
            <p:nvPr/>
          </p:nvCxnSpPr>
          <p:spPr>
            <a:xfrm>
              <a:off x="4613164" y="1660681"/>
              <a:ext cx="319319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urved Connector 405"/>
            <p:cNvCxnSpPr/>
            <p:nvPr/>
          </p:nvCxnSpPr>
          <p:spPr>
            <a:xfrm>
              <a:off x="3947521" y="1589324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urved Connector 406"/>
            <p:cNvCxnSpPr/>
            <p:nvPr/>
          </p:nvCxnSpPr>
          <p:spPr>
            <a:xfrm>
              <a:off x="4201705" y="1616281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urved Connector 407"/>
            <p:cNvCxnSpPr/>
            <p:nvPr/>
          </p:nvCxnSpPr>
          <p:spPr>
            <a:xfrm>
              <a:off x="4387576" y="151796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Curved Connector 411"/>
            <p:cNvCxnSpPr/>
            <p:nvPr/>
          </p:nvCxnSpPr>
          <p:spPr>
            <a:xfrm>
              <a:off x="4219179" y="1947698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urved Connector 414"/>
            <p:cNvCxnSpPr/>
            <p:nvPr/>
          </p:nvCxnSpPr>
          <p:spPr>
            <a:xfrm>
              <a:off x="3931634" y="1863654"/>
              <a:ext cx="319318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Curved Connector 415"/>
            <p:cNvCxnSpPr/>
            <p:nvPr/>
          </p:nvCxnSpPr>
          <p:spPr>
            <a:xfrm>
              <a:off x="4981731" y="191122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urved Connector 417"/>
            <p:cNvCxnSpPr/>
            <p:nvPr/>
          </p:nvCxnSpPr>
          <p:spPr>
            <a:xfrm>
              <a:off x="4476540" y="1922327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urved Connector 419"/>
            <p:cNvCxnSpPr/>
            <p:nvPr/>
          </p:nvCxnSpPr>
          <p:spPr>
            <a:xfrm>
              <a:off x="4262073" y="2107856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urved Connector 420"/>
            <p:cNvCxnSpPr/>
            <p:nvPr/>
          </p:nvCxnSpPr>
          <p:spPr>
            <a:xfrm>
              <a:off x="5003972" y="2106271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urved Connector 421"/>
            <p:cNvCxnSpPr/>
            <p:nvPr/>
          </p:nvCxnSpPr>
          <p:spPr>
            <a:xfrm>
              <a:off x="4714838" y="1966727"/>
              <a:ext cx="319319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Curved Connector 423"/>
            <p:cNvCxnSpPr/>
            <p:nvPr/>
          </p:nvCxnSpPr>
          <p:spPr>
            <a:xfrm>
              <a:off x="3923691" y="2169700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71713" y="3342227"/>
            <a:ext cx="1685925" cy="1069975"/>
            <a:chOff x="2272040" y="3080408"/>
            <a:chExt cx="1685557" cy="1068779"/>
          </a:xfrm>
        </p:grpSpPr>
        <p:sp>
          <p:nvSpPr>
            <p:cNvPr id="4" name="Rectangle 3"/>
            <p:cNvSpPr/>
            <p:nvPr/>
          </p:nvSpPr>
          <p:spPr>
            <a:xfrm>
              <a:off x="2272040" y="3080408"/>
              <a:ext cx="1685557" cy="106877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20682" name="Group 300"/>
            <p:cNvGrpSpPr>
              <a:grpSpLocks/>
            </p:cNvGrpSpPr>
            <p:nvPr/>
          </p:nvGrpSpPr>
          <p:grpSpPr bwMode="auto">
            <a:xfrm>
              <a:off x="2984882" y="3331419"/>
              <a:ext cx="127000" cy="115828"/>
              <a:chOff x="4051301" y="1706425"/>
              <a:chExt cx="127000" cy="115828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>
                <a:off x="4059026" y="1705959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051090" y="1750359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3" name="Group 309"/>
            <p:cNvGrpSpPr>
              <a:grpSpLocks/>
            </p:cNvGrpSpPr>
            <p:nvPr/>
          </p:nvGrpSpPr>
          <p:grpSpPr bwMode="auto">
            <a:xfrm>
              <a:off x="3442082" y="3788619"/>
              <a:ext cx="127000" cy="115828"/>
              <a:chOff x="4051301" y="1706425"/>
              <a:chExt cx="127000" cy="115828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>
                <a:off x="4058927" y="1707033"/>
                <a:ext cx="119036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4050991" y="1751433"/>
                <a:ext cx="119037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4" name="Group 312"/>
            <p:cNvGrpSpPr>
              <a:grpSpLocks/>
            </p:cNvGrpSpPr>
            <p:nvPr/>
          </p:nvGrpSpPr>
          <p:grpSpPr bwMode="auto">
            <a:xfrm>
              <a:off x="3457957" y="3375315"/>
              <a:ext cx="127000" cy="115828"/>
              <a:chOff x="4051301" y="1706425"/>
              <a:chExt cx="127000" cy="115828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>
                <a:off x="4058923" y="1706463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4050987" y="1750863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5" name="Group 315"/>
            <p:cNvGrpSpPr>
              <a:grpSpLocks/>
            </p:cNvGrpSpPr>
            <p:nvPr/>
          </p:nvGrpSpPr>
          <p:grpSpPr bwMode="auto">
            <a:xfrm>
              <a:off x="2314957" y="3232521"/>
              <a:ext cx="127000" cy="115828"/>
              <a:chOff x="4051301" y="1706425"/>
              <a:chExt cx="127000" cy="11582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>
                <a:off x="4059173" y="1706542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4051237" y="1750942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6" name="Group 318"/>
            <p:cNvGrpSpPr>
              <a:grpSpLocks/>
            </p:cNvGrpSpPr>
            <p:nvPr/>
          </p:nvGrpSpPr>
          <p:grpSpPr bwMode="auto">
            <a:xfrm>
              <a:off x="2553082" y="3759875"/>
              <a:ext cx="127000" cy="115828"/>
              <a:chOff x="4051301" y="1706425"/>
              <a:chExt cx="127000" cy="115828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4059121" y="1705649"/>
                <a:ext cx="119036" cy="72943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4051185" y="1750049"/>
                <a:ext cx="119037" cy="72943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7" name="Group 321"/>
            <p:cNvGrpSpPr>
              <a:grpSpLocks/>
            </p:cNvGrpSpPr>
            <p:nvPr/>
          </p:nvGrpSpPr>
          <p:grpSpPr bwMode="auto">
            <a:xfrm>
              <a:off x="2323423" y="3968340"/>
              <a:ext cx="127000" cy="115828"/>
              <a:chOff x="4051301" y="1706425"/>
              <a:chExt cx="127000" cy="115828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>
                <a:off x="4058642" y="1706499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4050707" y="1750899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88" name="Group 327"/>
            <p:cNvGrpSpPr>
              <a:grpSpLocks/>
            </p:cNvGrpSpPr>
            <p:nvPr/>
          </p:nvGrpSpPr>
          <p:grpSpPr bwMode="auto">
            <a:xfrm>
              <a:off x="2699132" y="3118508"/>
              <a:ext cx="127000" cy="115828"/>
              <a:chOff x="4051301" y="1706425"/>
              <a:chExt cx="127000" cy="115828"/>
            </a:xfrm>
          </p:grpSpPr>
          <p:cxnSp>
            <p:nvCxnSpPr>
              <p:cNvPr id="329" name="Straight Connector 328"/>
              <p:cNvCxnSpPr/>
              <p:nvPr/>
            </p:nvCxnSpPr>
            <p:spPr>
              <a:xfrm>
                <a:off x="4059089" y="1706382"/>
                <a:ext cx="119036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4051153" y="1750782"/>
                <a:ext cx="119037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1" name="Curved Connector 340"/>
            <p:cNvCxnSpPr/>
            <p:nvPr/>
          </p:nvCxnSpPr>
          <p:spPr>
            <a:xfrm flipV="1">
              <a:off x="2611691" y="3514897"/>
              <a:ext cx="177761" cy="9355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urved Connector 341"/>
            <p:cNvCxnSpPr/>
            <p:nvPr/>
          </p:nvCxnSpPr>
          <p:spPr>
            <a:xfrm>
              <a:off x="2683112" y="3587840"/>
              <a:ext cx="152367" cy="4122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urved Connector 342"/>
            <p:cNvCxnSpPr/>
            <p:nvPr/>
          </p:nvCxnSpPr>
          <p:spPr>
            <a:xfrm flipV="1">
              <a:off x="3657624" y="3795571"/>
              <a:ext cx="177761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urved Connector 343"/>
            <p:cNvCxnSpPr/>
            <p:nvPr/>
          </p:nvCxnSpPr>
          <p:spPr>
            <a:xfrm>
              <a:off x="3760790" y="3825699"/>
              <a:ext cx="152367" cy="41229"/>
            </a:xfrm>
            <a:prstGeom prst="curvedConnector3">
              <a:avLst>
                <a:gd name="adj1" fmla="val 83374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urved Connector 347"/>
            <p:cNvCxnSpPr/>
            <p:nvPr/>
          </p:nvCxnSpPr>
          <p:spPr>
            <a:xfrm flipV="1">
              <a:off x="2284737" y="3694084"/>
              <a:ext cx="177761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urved Connector 348"/>
            <p:cNvCxnSpPr/>
            <p:nvPr/>
          </p:nvCxnSpPr>
          <p:spPr>
            <a:xfrm rot="10800000">
              <a:off x="2373618" y="3744827"/>
              <a:ext cx="120624" cy="11258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urved Connector 349"/>
            <p:cNvCxnSpPr/>
            <p:nvPr/>
          </p:nvCxnSpPr>
          <p:spPr>
            <a:xfrm flipV="1">
              <a:off x="3352891" y="3532340"/>
              <a:ext cx="177761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urved Connector 350"/>
            <p:cNvCxnSpPr/>
            <p:nvPr/>
          </p:nvCxnSpPr>
          <p:spPr>
            <a:xfrm flipV="1">
              <a:off x="3152910" y="3121637"/>
              <a:ext cx="177761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urved Connector 351"/>
            <p:cNvCxnSpPr/>
            <p:nvPr/>
          </p:nvCxnSpPr>
          <p:spPr>
            <a:xfrm flipV="1">
              <a:off x="3160846" y="3857414"/>
              <a:ext cx="179348" cy="9355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urved Connector 352"/>
            <p:cNvCxnSpPr/>
            <p:nvPr/>
          </p:nvCxnSpPr>
          <p:spPr>
            <a:xfrm flipV="1">
              <a:off x="3678258" y="3126395"/>
              <a:ext cx="177761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urved Connector 353"/>
            <p:cNvCxnSpPr/>
            <p:nvPr/>
          </p:nvCxnSpPr>
          <p:spPr>
            <a:xfrm>
              <a:off x="3749679" y="3200923"/>
              <a:ext cx="152367" cy="396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urved Connector 354"/>
            <p:cNvCxnSpPr/>
            <p:nvPr/>
          </p:nvCxnSpPr>
          <p:spPr>
            <a:xfrm flipV="1">
              <a:off x="2975148" y="3576741"/>
              <a:ext cx="177761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urved Connector 452"/>
            <p:cNvCxnSpPr/>
            <p:nvPr/>
          </p:nvCxnSpPr>
          <p:spPr>
            <a:xfrm>
              <a:off x="2362507" y="3116880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urved Connector 453"/>
            <p:cNvCxnSpPr/>
            <p:nvPr/>
          </p:nvCxnSpPr>
          <p:spPr>
            <a:xfrm flipV="1">
              <a:off x="2459324" y="3327781"/>
              <a:ext cx="414247" cy="13478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urved Connector 454"/>
            <p:cNvCxnSpPr/>
            <p:nvPr/>
          </p:nvCxnSpPr>
          <p:spPr>
            <a:xfrm>
              <a:off x="2303783" y="3478426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urved Connector 457"/>
            <p:cNvCxnSpPr/>
            <p:nvPr/>
          </p:nvCxnSpPr>
          <p:spPr>
            <a:xfrm>
              <a:off x="3324322" y="3916086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urved Connector 459"/>
            <p:cNvCxnSpPr/>
            <p:nvPr/>
          </p:nvCxnSpPr>
          <p:spPr>
            <a:xfrm>
              <a:off x="2340287" y="3890714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urved Connector 464"/>
            <p:cNvCxnSpPr/>
            <p:nvPr/>
          </p:nvCxnSpPr>
          <p:spPr>
            <a:xfrm>
              <a:off x="2740250" y="3866928"/>
              <a:ext cx="317431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urved Connector 465"/>
            <p:cNvCxnSpPr/>
            <p:nvPr/>
          </p:nvCxnSpPr>
          <p:spPr>
            <a:xfrm>
              <a:off x="2683112" y="3673469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urved Connector 466"/>
            <p:cNvCxnSpPr/>
            <p:nvPr/>
          </p:nvCxnSpPr>
          <p:spPr>
            <a:xfrm>
              <a:off x="2805324" y="3392796"/>
              <a:ext cx="398375" cy="15698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urved Connector 469"/>
            <p:cNvCxnSpPr/>
            <p:nvPr/>
          </p:nvCxnSpPr>
          <p:spPr>
            <a:xfrm>
              <a:off x="2992608" y="3950972"/>
              <a:ext cx="401549" cy="1585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urved Connector 470"/>
            <p:cNvCxnSpPr/>
            <p:nvPr/>
          </p:nvCxnSpPr>
          <p:spPr>
            <a:xfrm>
              <a:off x="2937057" y="3709942"/>
              <a:ext cx="355522" cy="12210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urved Connector 473"/>
            <p:cNvCxnSpPr/>
            <p:nvPr/>
          </p:nvCxnSpPr>
          <p:spPr>
            <a:xfrm>
              <a:off x="2791039" y="3116880"/>
              <a:ext cx="317431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urved Connector 474"/>
            <p:cNvCxnSpPr/>
            <p:nvPr/>
          </p:nvCxnSpPr>
          <p:spPr>
            <a:xfrm>
              <a:off x="3584615" y="3920843"/>
              <a:ext cx="319018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urved Connector 475"/>
            <p:cNvCxnSpPr/>
            <p:nvPr/>
          </p:nvCxnSpPr>
          <p:spPr>
            <a:xfrm>
              <a:off x="3203699" y="3644926"/>
              <a:ext cx="263467" cy="25688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urved Connector 477"/>
            <p:cNvCxnSpPr/>
            <p:nvPr/>
          </p:nvCxnSpPr>
          <p:spPr>
            <a:xfrm>
              <a:off x="3375111" y="3665541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Curved Connector 478"/>
            <p:cNvCxnSpPr/>
            <p:nvPr/>
          </p:nvCxnSpPr>
          <p:spPr>
            <a:xfrm>
              <a:off x="3479863" y="3586255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Curved Connector 479"/>
            <p:cNvCxnSpPr/>
            <p:nvPr/>
          </p:nvCxnSpPr>
          <p:spPr>
            <a:xfrm>
              <a:off x="3624295" y="3518068"/>
              <a:ext cx="319017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Curved Connector 480"/>
            <p:cNvCxnSpPr/>
            <p:nvPr/>
          </p:nvCxnSpPr>
          <p:spPr>
            <a:xfrm>
              <a:off x="3568744" y="3342053"/>
              <a:ext cx="319018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Curved Connector 481"/>
            <p:cNvCxnSpPr/>
            <p:nvPr/>
          </p:nvCxnSpPr>
          <p:spPr>
            <a:xfrm>
              <a:off x="3432249" y="3139080"/>
              <a:ext cx="317431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Curved Connector 482"/>
            <p:cNvCxnSpPr/>
            <p:nvPr/>
          </p:nvCxnSpPr>
          <p:spPr>
            <a:xfrm flipV="1">
              <a:off x="3140212" y="3169209"/>
              <a:ext cx="311082" cy="15698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urved Connector 487"/>
            <p:cNvCxnSpPr/>
            <p:nvPr/>
          </p:nvCxnSpPr>
          <p:spPr>
            <a:xfrm rot="5400000">
              <a:off x="3254612" y="3308705"/>
              <a:ext cx="275916" cy="10475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71713" y="4420669"/>
            <a:ext cx="1685925" cy="1663170"/>
            <a:chOff x="2272040" y="4158451"/>
            <a:chExt cx="1685557" cy="1663607"/>
          </a:xfrm>
        </p:grpSpPr>
        <p:cxnSp>
          <p:nvCxnSpPr>
            <p:cNvPr id="292" name="Curved Connector 291"/>
            <p:cNvCxnSpPr/>
            <p:nvPr/>
          </p:nvCxnSpPr>
          <p:spPr>
            <a:xfrm>
              <a:off x="3041809" y="5653739"/>
              <a:ext cx="177761" cy="10003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Curved Connector 357"/>
            <p:cNvCxnSpPr/>
            <p:nvPr/>
          </p:nvCxnSpPr>
          <p:spPr>
            <a:xfrm rot="5400000" flipH="1" flipV="1">
              <a:off x="2841776" y="4845496"/>
              <a:ext cx="214369" cy="3015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urved Connector 358"/>
            <p:cNvCxnSpPr/>
            <p:nvPr/>
          </p:nvCxnSpPr>
          <p:spPr>
            <a:xfrm rot="10800000">
              <a:off x="2933883" y="4855016"/>
              <a:ext cx="120624" cy="11274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15" name="Group 363"/>
            <p:cNvGrpSpPr>
              <a:grpSpLocks/>
            </p:cNvGrpSpPr>
            <p:nvPr/>
          </p:nvGrpSpPr>
          <p:grpSpPr bwMode="auto">
            <a:xfrm rot="2294262">
              <a:off x="3134105" y="5032464"/>
              <a:ext cx="298452" cy="199645"/>
              <a:chOff x="6433185" y="5032464"/>
              <a:chExt cx="298452" cy="199645"/>
            </a:xfrm>
          </p:grpSpPr>
          <p:cxnSp>
            <p:nvCxnSpPr>
              <p:cNvPr id="356" name="Curved Connector 355"/>
              <p:cNvCxnSpPr/>
              <p:nvPr/>
            </p:nvCxnSpPr>
            <p:spPr>
              <a:xfrm flipV="1">
                <a:off x="6429393" y="5032674"/>
                <a:ext cx="177761" cy="93687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Curved Connector 356"/>
              <p:cNvCxnSpPr/>
              <p:nvPr/>
            </p:nvCxnSpPr>
            <p:spPr>
              <a:xfrm rot="10800000">
                <a:off x="6519734" y="5083618"/>
                <a:ext cx="120624" cy="112742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Curved Connector 359"/>
              <p:cNvCxnSpPr/>
              <p:nvPr/>
            </p:nvCxnSpPr>
            <p:spPr>
              <a:xfrm flipV="1">
                <a:off x="6549838" y="5137648"/>
                <a:ext cx="177761" cy="92099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5" name="Curved Connector 364"/>
            <p:cNvCxnSpPr/>
            <p:nvPr/>
          </p:nvCxnSpPr>
          <p:spPr>
            <a:xfrm flipV="1">
              <a:off x="3578267" y="5394908"/>
              <a:ext cx="177761" cy="9368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urved Connector 365"/>
            <p:cNvCxnSpPr/>
            <p:nvPr/>
          </p:nvCxnSpPr>
          <p:spPr>
            <a:xfrm>
              <a:off x="3683019" y="5425079"/>
              <a:ext cx="219027" cy="11591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urved Connector 366"/>
            <p:cNvCxnSpPr/>
            <p:nvPr/>
          </p:nvCxnSpPr>
          <p:spPr>
            <a:xfrm rot="5400000" flipH="1" flipV="1">
              <a:off x="3717869" y="5629941"/>
              <a:ext cx="279473" cy="8888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urved Connector 367"/>
            <p:cNvCxnSpPr/>
            <p:nvPr/>
          </p:nvCxnSpPr>
          <p:spPr>
            <a:xfrm rot="5400000" flipH="1" flipV="1">
              <a:off x="2713213" y="5115458"/>
              <a:ext cx="225484" cy="9522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Curved Connector 370"/>
            <p:cNvCxnSpPr/>
            <p:nvPr/>
          </p:nvCxnSpPr>
          <p:spPr>
            <a:xfrm rot="16200000" flipV="1">
              <a:off x="2651304" y="5580708"/>
              <a:ext cx="273122" cy="5713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urved Connector 371"/>
            <p:cNvCxnSpPr/>
            <p:nvPr/>
          </p:nvCxnSpPr>
          <p:spPr>
            <a:xfrm rot="5400000" flipH="1" flipV="1">
              <a:off x="2885420" y="5429072"/>
              <a:ext cx="225484" cy="9681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urved Connector 372"/>
            <p:cNvCxnSpPr/>
            <p:nvPr/>
          </p:nvCxnSpPr>
          <p:spPr>
            <a:xfrm flipV="1">
              <a:off x="3319561" y="5544172"/>
              <a:ext cx="211091" cy="20166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urved Connector 373"/>
            <p:cNvCxnSpPr/>
            <p:nvPr/>
          </p:nvCxnSpPr>
          <p:spPr>
            <a:xfrm rot="16200000" flipV="1">
              <a:off x="3246511" y="5480693"/>
              <a:ext cx="171495" cy="15554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urved Connector 374"/>
            <p:cNvCxnSpPr/>
            <p:nvPr/>
          </p:nvCxnSpPr>
          <p:spPr>
            <a:xfrm rot="5400000" flipH="1" flipV="1">
              <a:off x="2655283" y="5581512"/>
              <a:ext cx="225484" cy="9681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urved Connector 375"/>
            <p:cNvCxnSpPr/>
            <p:nvPr/>
          </p:nvCxnSpPr>
          <p:spPr>
            <a:xfrm rot="5400000" flipH="1" flipV="1">
              <a:off x="2229126" y="5312371"/>
              <a:ext cx="254067" cy="1428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urved Connector 380"/>
            <p:cNvCxnSpPr/>
            <p:nvPr/>
          </p:nvCxnSpPr>
          <p:spPr>
            <a:xfrm flipV="1">
              <a:off x="3703652" y="4805791"/>
              <a:ext cx="177761" cy="9527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urved Connector 381"/>
            <p:cNvCxnSpPr/>
            <p:nvPr/>
          </p:nvCxnSpPr>
          <p:spPr>
            <a:xfrm>
              <a:off x="3784597" y="4880423"/>
              <a:ext cx="150780" cy="3969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urved Connector 382"/>
            <p:cNvCxnSpPr/>
            <p:nvPr/>
          </p:nvCxnSpPr>
          <p:spPr>
            <a:xfrm>
              <a:off x="2598994" y="5005869"/>
              <a:ext cx="179348" cy="3493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29" name="Group 385"/>
            <p:cNvGrpSpPr>
              <a:grpSpLocks/>
            </p:cNvGrpSpPr>
            <p:nvPr/>
          </p:nvGrpSpPr>
          <p:grpSpPr bwMode="auto">
            <a:xfrm>
              <a:off x="3339423" y="4834306"/>
              <a:ext cx="127000" cy="115828"/>
              <a:chOff x="4051301" y="1706425"/>
              <a:chExt cx="127000" cy="115828"/>
            </a:xfrm>
          </p:grpSpPr>
          <p:cxnSp>
            <p:nvCxnSpPr>
              <p:cNvPr id="387" name="Straight Connector 386"/>
              <p:cNvCxnSpPr/>
              <p:nvPr/>
            </p:nvCxnSpPr>
            <p:spPr>
              <a:xfrm>
                <a:off x="4060008" y="1706493"/>
                <a:ext cx="119036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4052072" y="1750955"/>
                <a:ext cx="119037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30" name="Group 388"/>
            <p:cNvGrpSpPr>
              <a:grpSpLocks/>
            </p:cNvGrpSpPr>
            <p:nvPr/>
          </p:nvGrpSpPr>
          <p:grpSpPr bwMode="auto">
            <a:xfrm>
              <a:off x="3701556" y="5182683"/>
              <a:ext cx="127000" cy="115828"/>
              <a:chOff x="4051301" y="1706425"/>
              <a:chExt cx="127000" cy="115828"/>
            </a:xfrm>
          </p:grpSpPr>
          <p:cxnSp>
            <p:nvCxnSpPr>
              <p:cNvPr id="390" name="Straight Connector 389"/>
              <p:cNvCxnSpPr/>
              <p:nvPr/>
            </p:nvCxnSpPr>
            <p:spPr>
              <a:xfrm>
                <a:off x="4059746" y="1705869"/>
                <a:ext cx="119036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4051810" y="1750330"/>
                <a:ext cx="119037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31" name="Group 391"/>
            <p:cNvGrpSpPr>
              <a:grpSpLocks/>
            </p:cNvGrpSpPr>
            <p:nvPr/>
          </p:nvGrpSpPr>
          <p:grpSpPr bwMode="auto">
            <a:xfrm>
              <a:off x="2323423" y="4954189"/>
              <a:ext cx="127000" cy="115828"/>
              <a:chOff x="4051301" y="1706425"/>
              <a:chExt cx="127000" cy="115828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>
                <a:off x="4058642" y="1705703"/>
                <a:ext cx="119037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4050707" y="1750164"/>
                <a:ext cx="119036" cy="714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32" name="Group 394"/>
            <p:cNvGrpSpPr>
              <a:grpSpLocks/>
            </p:cNvGrpSpPr>
            <p:nvPr/>
          </p:nvGrpSpPr>
          <p:grpSpPr bwMode="auto">
            <a:xfrm>
              <a:off x="2331889" y="5643765"/>
              <a:ext cx="127000" cy="115828"/>
              <a:chOff x="4051301" y="1706425"/>
              <a:chExt cx="127000" cy="115828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>
                <a:off x="4059699" y="1706871"/>
                <a:ext cx="119037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>
                <a:off x="4051764" y="1751333"/>
                <a:ext cx="119036" cy="71456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4" name="Curved Connector 413"/>
            <p:cNvCxnSpPr/>
            <p:nvPr/>
          </p:nvCxnSpPr>
          <p:spPr>
            <a:xfrm rot="16200000" flipV="1">
              <a:off x="2706843" y="5347313"/>
              <a:ext cx="314408" cy="171413"/>
            </a:xfrm>
            <a:prstGeom prst="curvedConnector3">
              <a:avLst>
                <a:gd name="adj1" fmla="val 75252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Curved Connector 416"/>
            <p:cNvCxnSpPr/>
            <p:nvPr/>
          </p:nvCxnSpPr>
          <p:spPr>
            <a:xfrm rot="10800000">
              <a:off x="3354479" y="5061445"/>
              <a:ext cx="306320" cy="2048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Curved Connector 418"/>
            <p:cNvCxnSpPr/>
            <p:nvPr/>
          </p:nvCxnSpPr>
          <p:spPr>
            <a:xfrm rot="5400000" flipH="1" flipV="1">
              <a:off x="3499649" y="5351253"/>
              <a:ext cx="223896" cy="5396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urved Connector 426"/>
            <p:cNvCxnSpPr/>
            <p:nvPr/>
          </p:nvCxnSpPr>
          <p:spPr>
            <a:xfrm rot="10800000" flipV="1">
              <a:off x="3529066" y="5477480"/>
              <a:ext cx="68247" cy="6828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urved Connector 430"/>
            <p:cNvCxnSpPr/>
            <p:nvPr/>
          </p:nvCxnSpPr>
          <p:spPr>
            <a:xfrm rot="16200000" flipV="1">
              <a:off x="2427521" y="4820110"/>
              <a:ext cx="250891" cy="117449"/>
            </a:xfrm>
            <a:prstGeom prst="curvedConnector3">
              <a:avLst>
                <a:gd name="adj1" fmla="val 66487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urved Connector 434"/>
            <p:cNvCxnSpPr/>
            <p:nvPr/>
          </p:nvCxnSpPr>
          <p:spPr>
            <a:xfrm rot="10800000">
              <a:off x="2767232" y="5036039"/>
              <a:ext cx="106339" cy="2540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urved Connector 339"/>
            <p:cNvCxnSpPr/>
            <p:nvPr/>
          </p:nvCxnSpPr>
          <p:spPr>
            <a:xfrm rot="10800000">
              <a:off x="3041809" y="4966170"/>
              <a:ext cx="161890" cy="8416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urved Connector 361"/>
            <p:cNvCxnSpPr/>
            <p:nvPr/>
          </p:nvCxnSpPr>
          <p:spPr>
            <a:xfrm rot="10800000">
              <a:off x="2964039" y="5582282"/>
              <a:ext cx="392026" cy="16038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urved Connector 369"/>
            <p:cNvCxnSpPr/>
            <p:nvPr/>
          </p:nvCxnSpPr>
          <p:spPr>
            <a:xfrm rot="16200000" flipV="1">
              <a:off x="2901287" y="5633918"/>
              <a:ext cx="249302" cy="117449"/>
            </a:xfrm>
            <a:prstGeom prst="curvedConnector3">
              <a:avLst>
                <a:gd name="adj1" fmla="val 66487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urved Connector 377"/>
            <p:cNvCxnSpPr/>
            <p:nvPr/>
          </p:nvCxnSpPr>
          <p:spPr>
            <a:xfrm rot="16200000" flipV="1">
              <a:off x="3390942" y="5671234"/>
              <a:ext cx="168319" cy="11744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urved Connector 383"/>
            <p:cNvCxnSpPr/>
            <p:nvPr/>
          </p:nvCxnSpPr>
          <p:spPr>
            <a:xfrm rot="10800000" flipV="1">
              <a:off x="2437104" y="5237705"/>
              <a:ext cx="338063" cy="3017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Curved Connector 410"/>
            <p:cNvCxnSpPr/>
            <p:nvPr/>
          </p:nvCxnSpPr>
          <p:spPr>
            <a:xfrm flipV="1">
              <a:off x="2975148" y="4753389"/>
              <a:ext cx="344413" cy="14767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urved Connector 412"/>
            <p:cNvCxnSpPr/>
            <p:nvPr/>
          </p:nvCxnSpPr>
          <p:spPr>
            <a:xfrm flipV="1">
              <a:off x="3054506" y="5212298"/>
              <a:ext cx="165064" cy="15720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urved Connector 422"/>
            <p:cNvCxnSpPr/>
            <p:nvPr/>
          </p:nvCxnSpPr>
          <p:spPr>
            <a:xfrm rot="5400000" flipH="1" flipV="1">
              <a:off x="3513112" y="4901138"/>
              <a:ext cx="342990" cy="3015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47" name="Group 11"/>
            <p:cNvGrpSpPr>
              <a:grpSpLocks/>
            </p:cNvGrpSpPr>
            <p:nvPr/>
          </p:nvGrpSpPr>
          <p:grpSpPr bwMode="auto">
            <a:xfrm>
              <a:off x="2272040" y="4158451"/>
              <a:ext cx="1685557" cy="1663607"/>
              <a:chOff x="2272040" y="4158451"/>
              <a:chExt cx="1685557" cy="1663607"/>
            </a:xfrm>
          </p:grpSpPr>
          <p:cxnSp>
            <p:nvCxnSpPr>
              <p:cNvPr id="201" name="Straight Arrow Connector 200"/>
              <p:cNvCxnSpPr>
                <a:stCxn id="4" idx="2"/>
                <a:endCxn id="3" idx="0"/>
              </p:cNvCxnSpPr>
              <p:nvPr/>
            </p:nvCxnSpPr>
            <p:spPr>
              <a:xfrm>
                <a:off x="3114819" y="4158451"/>
                <a:ext cx="0" cy="59493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2272040" y="4753389"/>
                <a:ext cx="1685557" cy="1068669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  <p:cxnSp>
          <p:nvCxnSpPr>
            <p:cNvPr id="518" name="Curved Connector 517"/>
            <p:cNvCxnSpPr/>
            <p:nvPr/>
          </p:nvCxnSpPr>
          <p:spPr>
            <a:xfrm>
              <a:off x="2598994" y="4804203"/>
              <a:ext cx="317431" cy="19372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urved Connector 518"/>
            <p:cNvCxnSpPr/>
            <p:nvPr/>
          </p:nvCxnSpPr>
          <p:spPr>
            <a:xfrm>
              <a:off x="2291086" y="4834374"/>
              <a:ext cx="319017" cy="1921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urved Connector 519"/>
            <p:cNvCxnSpPr/>
            <p:nvPr/>
          </p:nvCxnSpPr>
          <p:spPr>
            <a:xfrm>
              <a:off x="2275214" y="5099555"/>
              <a:ext cx="317431" cy="11274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urved Connector 521"/>
            <p:cNvCxnSpPr/>
            <p:nvPr/>
          </p:nvCxnSpPr>
          <p:spPr>
            <a:xfrm flipV="1">
              <a:off x="2494241" y="5118610"/>
              <a:ext cx="331715" cy="41286"/>
            </a:xfrm>
            <a:prstGeom prst="curvedConnector3">
              <a:avLst>
                <a:gd name="adj1" fmla="val 38535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urved Connector 526"/>
            <p:cNvCxnSpPr/>
            <p:nvPr/>
          </p:nvCxnSpPr>
          <p:spPr>
            <a:xfrm>
              <a:off x="2935470" y="4967759"/>
              <a:ext cx="319017" cy="1921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urved Connector 527"/>
            <p:cNvCxnSpPr/>
            <p:nvPr/>
          </p:nvCxnSpPr>
          <p:spPr>
            <a:xfrm rot="5400000">
              <a:off x="2800496" y="5098013"/>
              <a:ext cx="271534" cy="18569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urved Connector 529"/>
            <p:cNvCxnSpPr/>
            <p:nvPr/>
          </p:nvCxnSpPr>
          <p:spPr>
            <a:xfrm rot="5400000">
              <a:off x="2893345" y="5195669"/>
              <a:ext cx="271533" cy="18411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urved Connector 530"/>
            <p:cNvCxnSpPr/>
            <p:nvPr/>
          </p:nvCxnSpPr>
          <p:spPr>
            <a:xfrm>
              <a:off x="3121167" y="4916945"/>
              <a:ext cx="345999" cy="8892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urved Connector 533"/>
            <p:cNvCxnSpPr/>
            <p:nvPr/>
          </p:nvCxnSpPr>
          <p:spPr>
            <a:xfrm flipV="1">
              <a:off x="3457643" y="4939176"/>
              <a:ext cx="292036" cy="11433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urved Connector 534"/>
            <p:cNvCxnSpPr/>
            <p:nvPr/>
          </p:nvCxnSpPr>
          <p:spPr>
            <a:xfrm>
              <a:off x="3279882" y="4789912"/>
              <a:ext cx="344413" cy="8892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urved Connector 536"/>
            <p:cNvCxnSpPr/>
            <p:nvPr/>
          </p:nvCxnSpPr>
          <p:spPr>
            <a:xfrm rot="10800000" flipV="1">
              <a:off x="3619533" y="5026511"/>
              <a:ext cx="293624" cy="13179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urved Connector 538"/>
            <p:cNvCxnSpPr/>
            <p:nvPr/>
          </p:nvCxnSpPr>
          <p:spPr>
            <a:xfrm rot="5400000" flipH="1" flipV="1">
              <a:off x="3701977" y="5252010"/>
              <a:ext cx="365221" cy="5713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Curved Connector 541"/>
            <p:cNvCxnSpPr/>
            <p:nvPr/>
          </p:nvCxnSpPr>
          <p:spPr>
            <a:xfrm>
              <a:off x="3198938" y="5267875"/>
              <a:ext cx="344412" cy="9051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Curved Connector 542"/>
            <p:cNvCxnSpPr/>
            <p:nvPr/>
          </p:nvCxnSpPr>
          <p:spPr>
            <a:xfrm>
              <a:off x="3133864" y="5394908"/>
              <a:ext cx="345999" cy="9051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Curved Connector 543"/>
            <p:cNvCxnSpPr/>
            <p:nvPr/>
          </p:nvCxnSpPr>
          <p:spPr>
            <a:xfrm>
              <a:off x="3000543" y="5517178"/>
              <a:ext cx="366633" cy="14608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urved Connector 545"/>
            <p:cNvCxnSpPr/>
            <p:nvPr/>
          </p:nvCxnSpPr>
          <p:spPr>
            <a:xfrm>
              <a:off x="3451295" y="5663266"/>
              <a:ext cx="344413" cy="9051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Curved Connector 546"/>
            <p:cNvCxnSpPr/>
            <p:nvPr/>
          </p:nvCxnSpPr>
          <p:spPr>
            <a:xfrm flipV="1">
              <a:off x="3537001" y="5545760"/>
              <a:ext cx="260293" cy="7463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urved Connector 551"/>
            <p:cNvCxnSpPr/>
            <p:nvPr/>
          </p:nvCxnSpPr>
          <p:spPr>
            <a:xfrm>
              <a:off x="2491067" y="5320276"/>
              <a:ext cx="344412" cy="9051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urved Connector 552"/>
            <p:cNvCxnSpPr/>
            <p:nvPr/>
          </p:nvCxnSpPr>
          <p:spPr>
            <a:xfrm>
              <a:off x="2326003" y="5567991"/>
              <a:ext cx="345999" cy="9051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urved Connector 553"/>
            <p:cNvCxnSpPr/>
            <p:nvPr/>
          </p:nvCxnSpPr>
          <p:spPr>
            <a:xfrm flipV="1">
              <a:off x="2349810" y="5463189"/>
              <a:ext cx="371394" cy="952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81638" y="3377152"/>
            <a:ext cx="1684337" cy="1069975"/>
            <a:chOff x="5481142" y="3115185"/>
            <a:chExt cx="1685557" cy="1068779"/>
          </a:xfrm>
        </p:grpSpPr>
        <p:grpSp>
          <p:nvGrpSpPr>
            <p:cNvPr id="20551" name="Group 144"/>
            <p:cNvGrpSpPr>
              <a:grpSpLocks/>
            </p:cNvGrpSpPr>
            <p:nvPr/>
          </p:nvGrpSpPr>
          <p:grpSpPr bwMode="auto">
            <a:xfrm>
              <a:off x="5948136" y="3195723"/>
              <a:ext cx="127000" cy="115828"/>
              <a:chOff x="4051301" y="1706425"/>
              <a:chExt cx="127000" cy="115828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4059313" y="1706760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051370" y="1751160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2" name="Group 149"/>
            <p:cNvGrpSpPr>
              <a:grpSpLocks/>
            </p:cNvGrpSpPr>
            <p:nvPr/>
          </p:nvGrpSpPr>
          <p:grpSpPr bwMode="auto">
            <a:xfrm>
              <a:off x="5855002" y="3290209"/>
              <a:ext cx="127000" cy="115828"/>
              <a:chOff x="4051301" y="1706425"/>
              <a:chExt cx="127000" cy="115828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4058717" y="1705831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050774" y="1750231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3" name="Group 152"/>
            <p:cNvGrpSpPr>
              <a:grpSpLocks/>
            </p:cNvGrpSpPr>
            <p:nvPr/>
          </p:nvGrpSpPr>
          <p:grpSpPr bwMode="auto">
            <a:xfrm>
              <a:off x="6252936" y="3768751"/>
              <a:ext cx="127000" cy="115828"/>
              <a:chOff x="4051301" y="1706425"/>
              <a:chExt cx="127000" cy="115828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059534" y="1706178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051591" y="1750578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4" name="Group 155"/>
            <p:cNvGrpSpPr>
              <a:grpSpLocks/>
            </p:cNvGrpSpPr>
            <p:nvPr/>
          </p:nvGrpSpPr>
          <p:grpSpPr bwMode="auto">
            <a:xfrm>
              <a:off x="6439203" y="3294621"/>
              <a:ext cx="127000" cy="115828"/>
              <a:chOff x="4051301" y="1706425"/>
              <a:chExt cx="127000" cy="115828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4059139" y="1706176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051195" y="1750576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5" name="Group 158"/>
            <p:cNvGrpSpPr>
              <a:grpSpLocks/>
            </p:cNvGrpSpPr>
            <p:nvPr/>
          </p:nvGrpSpPr>
          <p:grpSpPr bwMode="auto">
            <a:xfrm>
              <a:off x="6832903" y="4015637"/>
              <a:ext cx="127000" cy="115828"/>
              <a:chOff x="4051301" y="1706425"/>
              <a:chExt cx="127000" cy="115828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4059424" y="1706665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4051480" y="1751065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6" name="Group 161"/>
            <p:cNvGrpSpPr>
              <a:grpSpLocks/>
            </p:cNvGrpSpPr>
            <p:nvPr/>
          </p:nvGrpSpPr>
          <p:grpSpPr bwMode="auto">
            <a:xfrm>
              <a:off x="6989536" y="3957723"/>
              <a:ext cx="127000" cy="115828"/>
              <a:chOff x="4051301" y="1706425"/>
              <a:chExt cx="127000" cy="115828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4058479" y="1705908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4050535" y="1750308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7" name="Group 164"/>
            <p:cNvGrpSpPr>
              <a:grpSpLocks/>
            </p:cNvGrpSpPr>
            <p:nvPr/>
          </p:nvGrpSpPr>
          <p:grpSpPr bwMode="auto">
            <a:xfrm>
              <a:off x="6926036" y="3204189"/>
              <a:ext cx="127000" cy="115828"/>
              <a:chOff x="4051301" y="1706425"/>
              <a:chExt cx="127000" cy="115828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4060021" y="1706221"/>
                <a:ext cx="117560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4052079" y="1750621"/>
                <a:ext cx="117560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8" name="Group 167"/>
            <p:cNvGrpSpPr>
              <a:grpSpLocks/>
            </p:cNvGrpSpPr>
            <p:nvPr/>
          </p:nvGrpSpPr>
          <p:grpSpPr bwMode="auto">
            <a:xfrm>
              <a:off x="5592536" y="3517454"/>
              <a:ext cx="127000" cy="115828"/>
              <a:chOff x="4051301" y="1706425"/>
              <a:chExt cx="127000" cy="115828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4059056" y="1706930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051113" y="1751331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59" name="Group 170"/>
            <p:cNvGrpSpPr>
              <a:grpSpLocks/>
            </p:cNvGrpSpPr>
            <p:nvPr/>
          </p:nvGrpSpPr>
          <p:grpSpPr bwMode="auto">
            <a:xfrm>
              <a:off x="6981070" y="3566903"/>
              <a:ext cx="127000" cy="115828"/>
              <a:chOff x="4051301" y="1706425"/>
              <a:chExt cx="127000" cy="115828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4059002" y="1706640"/>
                <a:ext cx="119149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051059" y="1751040"/>
                <a:ext cx="119148" cy="71357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60" name="Group 173"/>
            <p:cNvGrpSpPr>
              <a:grpSpLocks/>
            </p:cNvGrpSpPr>
            <p:nvPr/>
          </p:nvGrpSpPr>
          <p:grpSpPr bwMode="auto">
            <a:xfrm>
              <a:off x="5884636" y="3809734"/>
              <a:ext cx="127000" cy="115828"/>
              <a:chOff x="4051301" y="1706425"/>
              <a:chExt cx="127000" cy="115828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4059267" y="1706424"/>
                <a:ext cx="119149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4051324" y="1750824"/>
                <a:ext cx="119148" cy="71358"/>
              </a:xfrm>
              <a:prstGeom prst="line">
                <a:avLst/>
              </a:prstGeom>
              <a:ln w="1905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Curved Connector 178"/>
            <p:cNvCxnSpPr/>
            <p:nvPr/>
          </p:nvCxnSpPr>
          <p:spPr>
            <a:xfrm flipV="1">
              <a:off x="5981566" y="3338773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/>
            <p:nvPr/>
          </p:nvCxnSpPr>
          <p:spPr>
            <a:xfrm flipV="1">
              <a:off x="6794955" y="3911219"/>
              <a:ext cx="177929" cy="9355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/>
            <p:nvPr/>
          </p:nvCxnSpPr>
          <p:spPr>
            <a:xfrm flipV="1">
              <a:off x="6540771" y="3568702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/>
            <p:nvPr/>
          </p:nvCxnSpPr>
          <p:spPr>
            <a:xfrm flipV="1">
              <a:off x="5897368" y="3638474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urved Connector 191"/>
            <p:cNvCxnSpPr/>
            <p:nvPr/>
          </p:nvCxnSpPr>
          <p:spPr>
            <a:xfrm flipV="1">
              <a:off x="6528062" y="3957206"/>
              <a:ext cx="177929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/>
            <p:nvPr/>
          </p:nvCxnSpPr>
          <p:spPr>
            <a:xfrm flipV="1">
              <a:off x="6774303" y="3575045"/>
              <a:ext cx="176340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urved Connector 193"/>
            <p:cNvCxnSpPr/>
            <p:nvPr/>
          </p:nvCxnSpPr>
          <p:spPr>
            <a:xfrm flipV="1">
              <a:off x="6011751" y="3973063"/>
              <a:ext cx="177929" cy="9355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urved Connector 330"/>
            <p:cNvCxnSpPr/>
            <p:nvPr/>
          </p:nvCxnSpPr>
          <p:spPr>
            <a:xfrm rot="10800000">
              <a:off x="6629735" y="3621032"/>
              <a:ext cx="120737" cy="112586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urved Connector 333"/>
            <p:cNvCxnSpPr/>
            <p:nvPr/>
          </p:nvCxnSpPr>
          <p:spPr>
            <a:xfrm rot="16200000" flipH="1">
              <a:off x="6127838" y="3351375"/>
              <a:ext cx="125273" cy="9055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urved Connector 338"/>
            <p:cNvCxnSpPr/>
            <p:nvPr/>
          </p:nvCxnSpPr>
          <p:spPr>
            <a:xfrm>
              <a:off x="6083240" y="4047592"/>
              <a:ext cx="152510" cy="396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urved Connector 425"/>
            <p:cNvCxnSpPr/>
            <p:nvPr/>
          </p:nvCxnSpPr>
          <p:spPr>
            <a:xfrm>
              <a:off x="6413679" y="316910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urved Connector 427"/>
            <p:cNvCxnSpPr/>
            <p:nvPr/>
          </p:nvCxnSpPr>
          <p:spPr>
            <a:xfrm>
              <a:off x="6617026" y="319130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urved Connector 428"/>
            <p:cNvCxnSpPr/>
            <p:nvPr/>
          </p:nvCxnSpPr>
          <p:spPr>
            <a:xfrm>
              <a:off x="6750473" y="3394273"/>
              <a:ext cx="317730" cy="9514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urved Connector 429"/>
            <p:cNvCxnSpPr/>
            <p:nvPr/>
          </p:nvCxnSpPr>
          <p:spPr>
            <a:xfrm>
              <a:off x="6299296" y="3727275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urved Connector 431"/>
            <p:cNvCxnSpPr/>
            <p:nvPr/>
          </p:nvCxnSpPr>
          <p:spPr>
            <a:xfrm>
              <a:off x="6561424" y="3733618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urved Connector 432"/>
            <p:cNvCxnSpPr/>
            <p:nvPr/>
          </p:nvCxnSpPr>
          <p:spPr>
            <a:xfrm>
              <a:off x="6814019" y="3705075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urved Connector 433"/>
            <p:cNvCxnSpPr/>
            <p:nvPr/>
          </p:nvCxnSpPr>
          <p:spPr>
            <a:xfrm>
              <a:off x="6248459" y="3395859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urved Connector 437"/>
            <p:cNvCxnSpPr/>
            <p:nvPr/>
          </p:nvCxnSpPr>
          <p:spPr>
            <a:xfrm>
              <a:off x="6100715" y="314690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urved Connector 438"/>
            <p:cNvCxnSpPr/>
            <p:nvPr/>
          </p:nvCxnSpPr>
          <p:spPr>
            <a:xfrm>
              <a:off x="6469282" y="3437088"/>
              <a:ext cx="438467" cy="1252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urved Connector 440"/>
            <p:cNvCxnSpPr/>
            <p:nvPr/>
          </p:nvCxnSpPr>
          <p:spPr>
            <a:xfrm>
              <a:off x="6254814" y="3950863"/>
              <a:ext cx="317730" cy="19345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urved Connector 441"/>
            <p:cNvCxnSpPr/>
            <p:nvPr/>
          </p:nvCxnSpPr>
          <p:spPr>
            <a:xfrm>
              <a:off x="6011751" y="3487831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urved Connector 442"/>
            <p:cNvCxnSpPr/>
            <p:nvPr/>
          </p:nvCxnSpPr>
          <p:spPr>
            <a:xfrm>
              <a:off x="6030815" y="3728861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urved Connector 443"/>
            <p:cNvCxnSpPr/>
            <p:nvPr/>
          </p:nvCxnSpPr>
          <p:spPr>
            <a:xfrm>
              <a:off x="5738503" y="3360973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urved Connector 444"/>
            <p:cNvCxnSpPr/>
            <p:nvPr/>
          </p:nvCxnSpPr>
          <p:spPr>
            <a:xfrm>
              <a:off x="5536744" y="3180200"/>
              <a:ext cx="317730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urved Connector 445"/>
            <p:cNvCxnSpPr/>
            <p:nvPr/>
          </p:nvCxnSpPr>
          <p:spPr>
            <a:xfrm>
              <a:off x="5584404" y="3127871"/>
              <a:ext cx="317730" cy="10782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urved Connector 446"/>
            <p:cNvCxnSpPr/>
            <p:nvPr/>
          </p:nvCxnSpPr>
          <p:spPr>
            <a:xfrm>
              <a:off x="5508149" y="3248386"/>
              <a:ext cx="319319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urved Connector 448"/>
            <p:cNvCxnSpPr/>
            <p:nvPr/>
          </p:nvCxnSpPr>
          <p:spPr>
            <a:xfrm>
              <a:off x="5527212" y="366384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urved Connector 449"/>
            <p:cNvCxnSpPr/>
            <p:nvPr/>
          </p:nvCxnSpPr>
          <p:spPr>
            <a:xfrm>
              <a:off x="5485907" y="3977820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urved Connector 450"/>
            <p:cNvCxnSpPr/>
            <p:nvPr/>
          </p:nvCxnSpPr>
          <p:spPr>
            <a:xfrm>
              <a:off x="5757567" y="3927076"/>
              <a:ext cx="317730" cy="19187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urved Connector 451"/>
            <p:cNvCxnSpPr/>
            <p:nvPr/>
          </p:nvCxnSpPr>
          <p:spPr>
            <a:xfrm>
              <a:off x="5508149" y="3862062"/>
              <a:ext cx="319319" cy="19187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481142" y="3115185"/>
              <a:ext cx="1685557" cy="106877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1638" y="4455594"/>
            <a:ext cx="1684337" cy="1669520"/>
            <a:chOff x="5481142" y="4193225"/>
            <a:chExt cx="1685557" cy="1669375"/>
          </a:xfrm>
        </p:grpSpPr>
        <p:cxnSp>
          <p:nvCxnSpPr>
            <p:cNvPr id="196" name="Straight Arrow Connector 195"/>
            <p:cNvCxnSpPr>
              <a:stCxn id="5" idx="2"/>
              <a:endCxn id="7" idx="0"/>
            </p:cNvCxnSpPr>
            <p:nvPr/>
          </p:nvCxnSpPr>
          <p:spPr>
            <a:xfrm>
              <a:off x="6323921" y="4193225"/>
              <a:ext cx="0" cy="59473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urved Connector 228"/>
            <p:cNvCxnSpPr/>
            <p:nvPr/>
          </p:nvCxnSpPr>
          <p:spPr>
            <a:xfrm flipV="1">
              <a:off x="6202389" y="5040347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6200000" flipH="1">
              <a:off x="6207214" y="5068883"/>
              <a:ext cx="146037" cy="8896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>
              <a:off x="6370786" y="5040347"/>
              <a:ext cx="220822" cy="1460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6200000" flipH="1">
              <a:off x="6320009" y="5548245"/>
              <a:ext cx="147624" cy="14138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urved Connector 232"/>
            <p:cNvCxnSpPr/>
            <p:nvPr/>
          </p:nvCxnSpPr>
          <p:spPr>
            <a:xfrm rot="5400000">
              <a:off x="6217585" y="5102993"/>
              <a:ext cx="255566" cy="13344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urved Connector 233"/>
            <p:cNvCxnSpPr/>
            <p:nvPr/>
          </p:nvCxnSpPr>
          <p:spPr>
            <a:xfrm flipV="1">
              <a:off x="6145198" y="5545128"/>
              <a:ext cx="177929" cy="9365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urved Connector 234"/>
            <p:cNvCxnSpPr/>
            <p:nvPr/>
          </p:nvCxnSpPr>
          <p:spPr>
            <a:xfrm flipV="1">
              <a:off x="6291353" y="5692752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urved Connector 235"/>
            <p:cNvCxnSpPr/>
            <p:nvPr/>
          </p:nvCxnSpPr>
          <p:spPr>
            <a:xfrm flipV="1">
              <a:off x="6413679" y="5186384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urved Connector 236"/>
            <p:cNvCxnSpPr/>
            <p:nvPr/>
          </p:nvCxnSpPr>
          <p:spPr>
            <a:xfrm flipV="1">
              <a:off x="6197623" y="5622908"/>
              <a:ext cx="177929" cy="936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urved Connector 244"/>
            <p:cNvCxnSpPr/>
            <p:nvPr/>
          </p:nvCxnSpPr>
          <p:spPr>
            <a:xfrm rot="16200000" flipV="1">
              <a:off x="6179399" y="5626849"/>
              <a:ext cx="112703" cy="6672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urved Connector 246"/>
            <p:cNvCxnSpPr/>
            <p:nvPr/>
          </p:nvCxnSpPr>
          <p:spPr>
            <a:xfrm flipV="1">
              <a:off x="5667014" y="5267339"/>
              <a:ext cx="177929" cy="936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urved Connector 247"/>
            <p:cNvCxnSpPr/>
            <p:nvPr/>
          </p:nvCxnSpPr>
          <p:spPr>
            <a:xfrm rot="16200000" flipH="1">
              <a:off x="5673427" y="5295875"/>
              <a:ext cx="146037" cy="8896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urved Connector 248"/>
            <p:cNvCxnSpPr/>
            <p:nvPr/>
          </p:nvCxnSpPr>
          <p:spPr>
            <a:xfrm>
              <a:off x="5837000" y="5267339"/>
              <a:ext cx="220822" cy="1460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urved Connector 249"/>
            <p:cNvCxnSpPr/>
            <p:nvPr/>
          </p:nvCxnSpPr>
          <p:spPr>
            <a:xfrm rot="10800000" flipV="1">
              <a:off x="5743269" y="5413376"/>
              <a:ext cx="268482" cy="11111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urved Connector 250"/>
            <p:cNvCxnSpPr/>
            <p:nvPr/>
          </p:nvCxnSpPr>
          <p:spPr>
            <a:xfrm flipV="1">
              <a:off x="5790928" y="5297499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urved Connector 252"/>
            <p:cNvCxnSpPr/>
            <p:nvPr/>
          </p:nvCxnSpPr>
          <p:spPr>
            <a:xfrm flipV="1">
              <a:off x="6756827" y="5343532"/>
              <a:ext cx="177929" cy="9524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urved Connector 253"/>
            <p:cNvCxnSpPr/>
            <p:nvPr/>
          </p:nvCxnSpPr>
          <p:spPr>
            <a:xfrm rot="16200000" flipH="1">
              <a:off x="6761653" y="5372069"/>
              <a:ext cx="146037" cy="8896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urved Connector 254"/>
            <p:cNvCxnSpPr/>
            <p:nvPr/>
          </p:nvCxnSpPr>
          <p:spPr>
            <a:xfrm>
              <a:off x="6841026" y="5429250"/>
              <a:ext cx="220822" cy="14603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urved Connector 255"/>
            <p:cNvCxnSpPr/>
            <p:nvPr/>
          </p:nvCxnSpPr>
          <p:spPr>
            <a:xfrm rot="16200000" flipH="1">
              <a:off x="6901470" y="5305367"/>
              <a:ext cx="184134" cy="16839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urved Connector 256"/>
            <p:cNvCxnSpPr/>
            <p:nvPr/>
          </p:nvCxnSpPr>
          <p:spPr>
            <a:xfrm flipV="1">
              <a:off x="6907750" y="5413376"/>
              <a:ext cx="176340" cy="936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urved Connector 324"/>
            <p:cNvCxnSpPr/>
            <p:nvPr/>
          </p:nvCxnSpPr>
          <p:spPr>
            <a:xfrm rot="5400000">
              <a:off x="5990420" y="5207756"/>
              <a:ext cx="285725" cy="13821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Curved Connector 325"/>
            <p:cNvCxnSpPr/>
            <p:nvPr/>
          </p:nvCxnSpPr>
          <p:spPr>
            <a:xfrm rot="10800000">
              <a:off x="5884659" y="5459410"/>
              <a:ext cx="317730" cy="15714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urved Connector 326"/>
            <p:cNvCxnSpPr/>
            <p:nvPr/>
          </p:nvCxnSpPr>
          <p:spPr>
            <a:xfrm rot="10800000" flipV="1">
              <a:off x="6464516" y="5580050"/>
              <a:ext cx="587800" cy="112702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urved Connector 368"/>
            <p:cNvCxnSpPr/>
            <p:nvPr/>
          </p:nvCxnSpPr>
          <p:spPr>
            <a:xfrm rot="10800000">
              <a:off x="6421623" y="5281626"/>
              <a:ext cx="368567" cy="6190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urved Connector 376"/>
            <p:cNvCxnSpPr/>
            <p:nvPr/>
          </p:nvCxnSpPr>
          <p:spPr>
            <a:xfrm rot="5400000">
              <a:off x="6207266" y="4811673"/>
              <a:ext cx="271438" cy="22717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urved Connector 379"/>
            <p:cNvCxnSpPr/>
            <p:nvPr/>
          </p:nvCxnSpPr>
          <p:spPr>
            <a:xfrm rot="16200000" flipV="1">
              <a:off x="5438364" y="5132344"/>
              <a:ext cx="285725" cy="171574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urved Connector 384"/>
            <p:cNvCxnSpPr/>
            <p:nvPr/>
          </p:nvCxnSpPr>
          <p:spPr>
            <a:xfrm flipV="1">
              <a:off x="6100715" y="5776882"/>
              <a:ext cx="196993" cy="79368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urved Connector 424"/>
            <p:cNvCxnSpPr/>
            <p:nvPr/>
          </p:nvCxnSpPr>
          <p:spPr>
            <a:xfrm rot="16200000" flipV="1">
              <a:off x="6978546" y="5630004"/>
              <a:ext cx="249215" cy="117560"/>
            </a:xfrm>
            <a:prstGeom prst="curvedConnector3">
              <a:avLst>
                <a:gd name="adj1" fmla="val 66487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0" name="Group 495"/>
            <p:cNvGrpSpPr>
              <a:grpSpLocks/>
            </p:cNvGrpSpPr>
            <p:nvPr/>
          </p:nvGrpSpPr>
          <p:grpSpPr bwMode="auto">
            <a:xfrm>
              <a:off x="6506937" y="4848816"/>
              <a:ext cx="623360" cy="429175"/>
              <a:chOff x="3257551" y="4814039"/>
              <a:chExt cx="623360" cy="429175"/>
            </a:xfrm>
          </p:grpSpPr>
          <p:cxnSp>
            <p:nvCxnSpPr>
              <p:cNvPr id="491" name="Curved Connector 490"/>
              <p:cNvCxnSpPr/>
              <p:nvPr/>
            </p:nvCxnSpPr>
            <p:spPr>
              <a:xfrm>
                <a:off x="3258023" y="4988108"/>
                <a:ext cx="317730" cy="192071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Curved Connector 491"/>
              <p:cNvCxnSpPr/>
              <p:nvPr/>
            </p:nvCxnSpPr>
            <p:spPr>
              <a:xfrm>
                <a:off x="3563044" y="4938900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Curved Connector 492"/>
              <p:cNvCxnSpPr/>
              <p:nvPr/>
            </p:nvCxnSpPr>
            <p:spPr>
              <a:xfrm>
                <a:off x="3316803" y="4842071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Curved Connector 493"/>
              <p:cNvCxnSpPr/>
              <p:nvPr/>
            </p:nvCxnSpPr>
            <p:spPr>
              <a:xfrm>
                <a:off x="3462959" y="5050016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>
                <a:off x="3532859" y="4813498"/>
                <a:ext cx="317730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31" name="Group 496"/>
            <p:cNvGrpSpPr>
              <a:grpSpLocks/>
            </p:cNvGrpSpPr>
            <p:nvPr/>
          </p:nvGrpSpPr>
          <p:grpSpPr bwMode="auto">
            <a:xfrm>
              <a:off x="5508783" y="4829263"/>
              <a:ext cx="623360" cy="429175"/>
              <a:chOff x="3257551" y="4814039"/>
              <a:chExt cx="623360" cy="429175"/>
            </a:xfrm>
          </p:grpSpPr>
          <p:cxnSp>
            <p:nvCxnSpPr>
              <p:cNvPr id="498" name="Curved Connector 497"/>
              <p:cNvCxnSpPr/>
              <p:nvPr/>
            </p:nvCxnSpPr>
            <p:spPr>
              <a:xfrm>
                <a:off x="3256917" y="4987026"/>
                <a:ext cx="317730" cy="192070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>
                <a:off x="3563526" y="4939405"/>
                <a:ext cx="317730" cy="192070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Curved Connector 499"/>
              <p:cNvCxnSpPr/>
              <p:nvPr/>
            </p:nvCxnSpPr>
            <p:spPr>
              <a:xfrm>
                <a:off x="3315697" y="4842576"/>
                <a:ext cx="319318" cy="193658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Curved Connector 500"/>
              <p:cNvCxnSpPr/>
              <p:nvPr/>
            </p:nvCxnSpPr>
            <p:spPr>
              <a:xfrm>
                <a:off x="3461853" y="5050521"/>
                <a:ext cx="319318" cy="192070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Curved Connector 501"/>
              <p:cNvCxnSpPr/>
              <p:nvPr/>
            </p:nvCxnSpPr>
            <p:spPr>
              <a:xfrm>
                <a:off x="3531753" y="4814003"/>
                <a:ext cx="319318" cy="192071"/>
              </a:xfrm>
              <a:prstGeom prst="curvedConnector3">
                <a:avLst>
                  <a:gd name="adj1" fmla="val 50000"/>
                </a:avLst>
              </a:prstGeom>
              <a:ln w="1905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4" name="Curved Connector 503"/>
            <p:cNvCxnSpPr/>
            <p:nvPr/>
          </p:nvCxnSpPr>
          <p:spPr>
            <a:xfrm rot="16200000" flipH="1">
              <a:off x="6495634" y="5444299"/>
              <a:ext cx="344457" cy="762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urved Connector 512"/>
            <p:cNvCxnSpPr/>
            <p:nvPr/>
          </p:nvCxnSpPr>
          <p:spPr>
            <a:xfrm>
              <a:off x="5481142" y="5607034"/>
              <a:ext cx="317730" cy="19207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urved Connector 513"/>
            <p:cNvCxnSpPr/>
            <p:nvPr/>
          </p:nvCxnSpPr>
          <p:spPr>
            <a:xfrm>
              <a:off x="5786163" y="5559413"/>
              <a:ext cx="317730" cy="19207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urved Connector 514"/>
            <p:cNvCxnSpPr/>
            <p:nvPr/>
          </p:nvCxnSpPr>
          <p:spPr>
            <a:xfrm>
              <a:off x="5539922" y="5462585"/>
              <a:ext cx="317730" cy="192070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urved Connector 515"/>
            <p:cNvCxnSpPr/>
            <p:nvPr/>
          </p:nvCxnSpPr>
          <p:spPr>
            <a:xfrm>
              <a:off x="5686077" y="5670529"/>
              <a:ext cx="317730" cy="192071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81142" y="4787956"/>
              <a:ext cx="1685557" cy="106829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79" name="Curved Connector 378"/>
            <p:cNvCxnSpPr/>
            <p:nvPr/>
          </p:nvCxnSpPr>
          <p:spPr>
            <a:xfrm>
              <a:off x="6107070" y="5286387"/>
              <a:ext cx="522665" cy="152387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urved Connector 409"/>
            <p:cNvCxnSpPr/>
            <p:nvPr/>
          </p:nvCxnSpPr>
          <p:spPr>
            <a:xfrm rot="10800000" flipV="1">
              <a:off x="6088006" y="5360994"/>
              <a:ext cx="273248" cy="211119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urved Connector 436"/>
            <p:cNvCxnSpPr/>
            <p:nvPr/>
          </p:nvCxnSpPr>
          <p:spPr>
            <a:xfrm rot="16200000" flipH="1">
              <a:off x="6414585" y="5520493"/>
              <a:ext cx="277789" cy="76255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275367" y="2079894"/>
            <a:ext cx="1689100" cy="4038870"/>
            <a:chOff x="7275367" y="2079894"/>
            <a:chExt cx="1689100" cy="4038870"/>
          </a:xfrm>
        </p:grpSpPr>
        <p:cxnSp>
          <p:nvCxnSpPr>
            <p:cNvPr id="345" name="Straight Arrow Connector 344"/>
            <p:cNvCxnSpPr/>
            <p:nvPr/>
          </p:nvCxnSpPr>
          <p:spPr>
            <a:xfrm>
              <a:off x="8119917" y="2964702"/>
              <a:ext cx="0" cy="315406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extBox 201"/>
            <p:cNvSpPr txBox="1">
              <a:spLocks noChangeArrowheads="1"/>
            </p:cNvSpPr>
            <p:nvPr/>
          </p:nvSpPr>
          <p:spPr bwMode="auto">
            <a:xfrm>
              <a:off x="7275367" y="2079894"/>
              <a:ext cx="16891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/>
                <a:t>Entropy Decrease</a:t>
              </a:r>
              <a:endParaRPr lang="en-US" b="1" dirty="0"/>
            </a:p>
          </p:txBody>
        </p:sp>
      </p:grpSp>
      <p:graphicFrame>
        <p:nvGraphicFramePr>
          <p:cNvPr id="364" name="Object 36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9594341"/>
              </p:ext>
            </p:extLst>
          </p:nvPr>
        </p:nvGraphicFramePr>
        <p:xfrm>
          <a:off x="3140071" y="912980"/>
          <a:ext cx="3324228" cy="466558"/>
        </p:xfrm>
        <a:graphic>
          <a:graphicData uri="http://schemas.openxmlformats.org/presentationml/2006/ole">
            <p:oleObj spid="_x0000_s14382" name="Equation" r:id="rId5" imgW="1435320" imgH="191880" progId="Equation.3">
              <p:embed/>
            </p:oleObj>
          </a:graphicData>
        </a:graphic>
      </p:graphicFrame>
      <p:sp>
        <p:nvSpPr>
          <p:cNvPr id="386" name="Rectangle 385"/>
          <p:cNvSpPr/>
          <p:nvPr/>
        </p:nvSpPr>
        <p:spPr>
          <a:xfrm>
            <a:off x="-1" y="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itle 1"/>
          <p:cNvSpPr txBox="1">
            <a:spLocks/>
          </p:cNvSpPr>
          <p:nvPr/>
        </p:nvSpPr>
        <p:spPr>
          <a:xfrm>
            <a:off x="0" y="15513"/>
            <a:ext cx="9144000" cy="5805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Kinetic and Thermodynamic Interplay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770466"/>
            <a:ext cx="572346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Myriad web pro"/>
                <a:cs typeface="Myriad web pro"/>
              </a:rPr>
              <a:t>Introduce </a:t>
            </a:r>
            <a:r>
              <a:rPr lang="en-US" sz="2400" dirty="0" err="1" smtClean="0">
                <a:latin typeface="Myriad web pro"/>
                <a:cs typeface="Myriad web pro"/>
              </a:rPr>
              <a:t>prepolymers</a:t>
            </a:r>
            <a:r>
              <a:rPr lang="en-US" sz="2400" dirty="0" smtClean="0">
                <a:latin typeface="Myriad web pro"/>
                <a:cs typeface="Myriad web pro"/>
              </a:rPr>
              <a:t> of varying molecular weight into TEGDMA matrix.</a:t>
            </a:r>
          </a:p>
          <a:p>
            <a:pPr marL="0" indent="0" algn="just">
              <a:buNone/>
            </a:pPr>
            <a:endParaRPr lang="en-US" sz="2400" dirty="0" smtClean="0">
              <a:latin typeface="Myriad web pro"/>
              <a:cs typeface="Myriad web pro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Myriad web pro"/>
                <a:cs typeface="Myriad web pro"/>
              </a:rPr>
              <a:t>Vary light intensity of the reaction, and thus the time allowed for diffusion of incompatible species to understand balance between kinetics and thermodynamics more accurately.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87" y="1801"/>
            <a:ext cx="8119533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Molecular Weight Studies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2971496"/>
              </p:ext>
            </p:extLst>
          </p:nvPr>
        </p:nvGraphicFramePr>
        <p:xfrm>
          <a:off x="1270000" y="4631266"/>
          <a:ext cx="7078132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533"/>
                <a:gridCol w="1769533"/>
                <a:gridCol w="1769533"/>
                <a:gridCol w="1769533"/>
              </a:tblGrid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PMMA 1K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PMMA 11K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PMMA 120K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</a:t>
                      </a:r>
                      <a:r>
                        <a:rPr lang="en-US" sz="2400" b="1" baseline="-25000" dirty="0" smtClean="0"/>
                        <a:t>W </a:t>
                      </a:r>
                      <a:r>
                        <a:rPr lang="en-US" sz="2400" b="1" baseline="0" dirty="0" smtClean="0"/>
                        <a:t>(Da)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1,500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11,885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120,000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</a:t>
                      </a:r>
                      <a:r>
                        <a:rPr lang="en-US" sz="2400" b="1" baseline="-25000" dirty="0" err="1" smtClean="0"/>
                        <a:t>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45°C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74°C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117°C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3343491"/>
              </p:ext>
            </p:extLst>
          </p:nvPr>
        </p:nvGraphicFramePr>
        <p:xfrm>
          <a:off x="5841468" y="1236137"/>
          <a:ext cx="3269266" cy="1464733"/>
        </p:xfrm>
        <a:graphic>
          <a:graphicData uri="http://schemas.openxmlformats.org/presentationml/2006/ole">
            <p:oleObj spid="_x0000_s15369" name="Equation" r:id="rId3" imgW="1069560" imgH="576000" progId="Equation.3">
              <p:embed/>
            </p:oleObj>
          </a:graphicData>
        </a:graphic>
      </p:graphicFrame>
      <p:sp>
        <p:nvSpPr>
          <p:cNvPr id="2" name="Oval 1"/>
          <p:cNvSpPr/>
          <p:nvPr/>
        </p:nvSpPr>
        <p:spPr>
          <a:xfrm>
            <a:off x="8348132" y="1134538"/>
            <a:ext cx="406401" cy="795863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6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237067" y="965197"/>
            <a:ext cx="3759200" cy="2692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809067" y="948264"/>
            <a:ext cx="3776133" cy="2726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237067" y="3911600"/>
            <a:ext cx="3691468" cy="2709333"/>
          </a:xfrm>
          <a:prstGeom prst="rect">
            <a:avLst/>
          </a:prstGeom>
        </p:spPr>
      </p:pic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7302500" y="557808"/>
            <a:ext cx="1841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/>
              <a:t>I</a:t>
            </a:r>
            <a:r>
              <a:rPr lang="en-US" b="1" baseline="-25000" dirty="0"/>
              <a:t>o</a:t>
            </a:r>
            <a:r>
              <a:rPr lang="en-US" b="1" dirty="0" smtClean="0"/>
              <a:t>=5mW</a:t>
            </a:r>
            <a:r>
              <a:rPr lang="en-US" b="1" dirty="0"/>
              <a:t>/</a:t>
            </a:r>
            <a:r>
              <a:rPr lang="en-US" b="1" dirty="0" smtClean="0"/>
              <a:t>cm</a:t>
            </a:r>
            <a:r>
              <a:rPr lang="en-US" b="1" baseline="30000" dirty="0" smtClean="0"/>
              <a:t>2</a:t>
            </a:r>
          </a:p>
          <a:p>
            <a:pPr algn="r" eaLnBrk="1" hangingPunct="1"/>
            <a:endParaRPr lang="en-US" b="1" baseline="30000" dirty="0"/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355598" y="1013349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smtClean="0"/>
              <a:t>5 </a:t>
            </a:r>
            <a:r>
              <a:rPr lang="en-US" sz="1800" b="1" dirty="0" err="1" smtClean="0"/>
              <a:t>wt</a:t>
            </a:r>
            <a:r>
              <a:rPr lang="en-US" sz="1800" b="1" dirty="0" smtClean="0"/>
              <a:t>% loading</a:t>
            </a:r>
            <a:endParaRPr lang="en-US" sz="1800" b="1" baseline="30000" dirty="0"/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5046132" y="1058853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smtClean="0"/>
              <a:t>10 </a:t>
            </a:r>
            <a:r>
              <a:rPr lang="en-US" sz="1800" b="1" dirty="0" err="1" smtClean="0"/>
              <a:t>wt</a:t>
            </a:r>
            <a:r>
              <a:rPr lang="en-US" sz="1800" b="1" dirty="0" smtClean="0"/>
              <a:t>% loading</a:t>
            </a:r>
            <a:endParaRPr lang="en-US" sz="1800" b="1" baseline="30000" dirty="0"/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457196" y="4045743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/>
              <a:t>2</a:t>
            </a:r>
            <a:r>
              <a:rPr lang="en-US" sz="1800" b="1" dirty="0" smtClean="0"/>
              <a:t>0 </a:t>
            </a:r>
            <a:r>
              <a:rPr lang="en-US" sz="1800" b="1" dirty="0" err="1" smtClean="0"/>
              <a:t>wt</a:t>
            </a:r>
            <a:r>
              <a:rPr lang="en-US" sz="1800" b="1" dirty="0" smtClean="0"/>
              <a:t>% loading</a:t>
            </a:r>
            <a:endParaRPr lang="en-US" sz="1800" b="1" baseline="30000" dirty="0"/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677832" y="4061687"/>
            <a:ext cx="370416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/>
              <a:t>Only at high prepolymer loadings does MW of prepolymer impact stress.</a:t>
            </a:r>
          </a:p>
          <a:p>
            <a:pPr algn="ctr" eaLnBrk="1" hangingPunct="1"/>
            <a:endParaRPr lang="en-US" b="1" baseline="30000" dirty="0"/>
          </a:p>
          <a:p>
            <a:pPr algn="ctr" eaLnBrk="1" hangingPunct="1"/>
            <a:r>
              <a:rPr lang="en-US" b="1" i="1" dirty="0" smtClean="0"/>
              <a:t>Viscosity of monomer formulations.</a:t>
            </a:r>
          </a:p>
          <a:p>
            <a:pPr algn="r" eaLnBrk="1" hangingPunct="1"/>
            <a:endParaRPr lang="en-US" b="1" baseline="30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8203" y="1802"/>
            <a:ext cx="8119533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Molecular Weight Studies - Stress development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9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52401" y="931330"/>
            <a:ext cx="3810000" cy="274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4826000" y="931330"/>
            <a:ext cx="3742266" cy="2726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86267" y="3894666"/>
            <a:ext cx="3776134" cy="2743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87" y="1801"/>
            <a:ext cx="8119533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Molecular Weight Studies - Stress development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355598" y="1013349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smtClean="0"/>
              <a:t>5 </a:t>
            </a:r>
            <a:r>
              <a:rPr lang="en-US" sz="1800" b="1" dirty="0" err="1" smtClean="0"/>
              <a:t>wt</a:t>
            </a:r>
            <a:r>
              <a:rPr lang="en-US" sz="1800" b="1" dirty="0" smtClean="0"/>
              <a:t>% loading</a:t>
            </a:r>
            <a:endParaRPr lang="en-US" sz="1800" b="1" baseline="30000" dirty="0"/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5046132" y="1058853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smtClean="0"/>
              <a:t>10 </a:t>
            </a:r>
            <a:r>
              <a:rPr lang="en-US" sz="1800" b="1" dirty="0" err="1" smtClean="0"/>
              <a:t>wt</a:t>
            </a:r>
            <a:r>
              <a:rPr lang="en-US" sz="1800" b="1" dirty="0" smtClean="0"/>
              <a:t>% loading</a:t>
            </a:r>
            <a:endParaRPr lang="en-US" sz="1800" b="1" baseline="30000" dirty="0"/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457196" y="4045743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/>
              <a:t>2</a:t>
            </a:r>
            <a:r>
              <a:rPr lang="en-US" sz="1800" b="1" dirty="0" smtClean="0"/>
              <a:t>0 </a:t>
            </a:r>
            <a:r>
              <a:rPr lang="en-US" sz="1800" b="1" dirty="0" err="1" smtClean="0"/>
              <a:t>wt</a:t>
            </a:r>
            <a:r>
              <a:rPr lang="en-US" sz="1800" b="1" dirty="0" smtClean="0"/>
              <a:t>% loading</a:t>
            </a:r>
            <a:endParaRPr lang="en-US" sz="1800" b="1" baseline="30000" dirty="0"/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677832" y="4061687"/>
            <a:ext cx="370416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/>
              <a:t>Increasing time for diffusion of incompatible phases allows more effective stress reduction via PIPS. </a:t>
            </a:r>
            <a:endParaRPr lang="en-US" b="1" i="1" dirty="0" smtClean="0"/>
          </a:p>
          <a:p>
            <a:pPr algn="r" eaLnBrk="1" hangingPunct="1"/>
            <a:endParaRPr lang="en-US" b="1" baseline="30000" dirty="0"/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654800" y="584714"/>
            <a:ext cx="248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/>
              <a:t>I</a:t>
            </a:r>
            <a:r>
              <a:rPr lang="en-US" b="1" baseline="-25000" dirty="0"/>
              <a:t>o</a:t>
            </a:r>
            <a:r>
              <a:rPr lang="en-US" b="1" dirty="0"/>
              <a:t>=300</a:t>
            </a:r>
            <a:r>
              <a:rPr lang="en-US" b="1" dirty="0">
                <a:latin typeface="Lucida Grande" charset="0"/>
                <a:cs typeface="Lucida Grande" charset="0"/>
              </a:rPr>
              <a:t>μ</a:t>
            </a:r>
            <a:r>
              <a:rPr lang="en-US" b="1" dirty="0"/>
              <a:t>W/cm</a:t>
            </a:r>
            <a:r>
              <a:rPr lang="en-US" b="1" baseline="30000" dirty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7271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23967" y="3640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" y="514080"/>
            <a:ext cx="9026140" cy="1786170"/>
            <a:chOff x="2" y="2993506"/>
            <a:chExt cx="9026140" cy="1786170"/>
          </a:xfrm>
        </p:grpSpPr>
        <p:grpSp>
          <p:nvGrpSpPr>
            <p:cNvPr id="11" name="Group 10"/>
            <p:cNvGrpSpPr/>
            <p:nvPr/>
          </p:nvGrpSpPr>
          <p:grpSpPr>
            <a:xfrm>
              <a:off x="2" y="2993506"/>
              <a:ext cx="8011484" cy="1786170"/>
              <a:chOff x="0" y="660819"/>
              <a:chExt cx="8011484" cy="178617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38657" y="2191939"/>
                <a:ext cx="277282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Nishi T, Wang TT, </a:t>
                </a:r>
                <a:r>
                  <a:rPr lang="en-US" sz="1000" dirty="0" err="1" smtClean="0"/>
                  <a:t>Kwei</a:t>
                </a:r>
                <a:r>
                  <a:rPr lang="en-US" sz="1000" dirty="0" smtClean="0"/>
                  <a:t> TK. Macromolecules 1975.</a:t>
                </a:r>
                <a:endParaRPr lang="en-US" sz="10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0" y="660819"/>
                <a:ext cx="5219588" cy="1786170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5517996" y="3199377"/>
              <a:ext cx="35081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latin typeface="Myriad Web Pro"/>
                  <a:cs typeface="Myriad Web Pro"/>
                </a:rPr>
                <a:t>Thermally induced phase separation in a poly-styrene / poly-vinyl methyl ether solution. Decomposed at 115°C.  Scale bar represents 10μm. </a:t>
              </a:r>
              <a:endParaRPr lang="en-US" sz="1600" dirty="0">
                <a:latin typeface="Myriad Web Pro"/>
                <a:cs typeface="Myriad Web Pro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" y="2514238"/>
            <a:ext cx="9060009" cy="1629544"/>
            <a:chOff x="-1" y="5112838"/>
            <a:chExt cx="9060009" cy="1629544"/>
          </a:xfrm>
        </p:grpSpPr>
        <p:sp>
          <p:nvSpPr>
            <p:cNvPr id="26" name="TextBox 25"/>
            <p:cNvSpPr txBox="1"/>
            <p:nvPr/>
          </p:nvSpPr>
          <p:spPr>
            <a:xfrm>
              <a:off x="5551862" y="5112838"/>
              <a:ext cx="35081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latin typeface="Myriad Web Pro"/>
                  <a:cs typeface="Myriad Web Pro"/>
                </a:rPr>
                <a:t>Low-temperature </a:t>
              </a:r>
              <a:r>
                <a:rPr lang="en-US" sz="1600" dirty="0">
                  <a:latin typeface="Myriad Web Pro"/>
                  <a:cs typeface="Myriad Web Pro"/>
                </a:rPr>
                <a:t>(32</a:t>
              </a:r>
              <a:r>
                <a:rPr lang="en-US" sz="1600" dirty="0" smtClean="0">
                  <a:latin typeface="Myriad Web Pro"/>
                  <a:cs typeface="Myriad Web Pro"/>
                </a:rPr>
                <a:t>°C) cure of a 1:1 propylene glycol: maleic anhydride resin modified with polyester (9% left, 11% right). Methyl ethyl ketone peroxide initiated.  Cure time &gt; 5h.</a:t>
              </a:r>
              <a:endParaRPr lang="en-US" sz="1600" dirty="0">
                <a:latin typeface="Myriad Web Pro"/>
                <a:cs typeface="Myriad Web Pro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" y="5212160"/>
              <a:ext cx="5174281" cy="1530222"/>
              <a:chOff x="-1" y="5008964"/>
              <a:chExt cx="5174281" cy="153022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" y="5025897"/>
                <a:ext cx="2587141" cy="1238071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" y="6292965"/>
                <a:ext cx="207855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 smtClean="0"/>
                  <a:t>Li W, Lee LJ. Polymer 2000.</a:t>
                </a:r>
                <a:endParaRPr lang="en-US" sz="1000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2587139" y="5008964"/>
                <a:ext cx="2587141" cy="1206608"/>
              </a:xfrm>
              <a:prstGeom prst="rect">
                <a:avLst/>
              </a:prstGeom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-1" y="-217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-2170"/>
            <a:ext cx="9144000" cy="56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Polymerization Induced Phase Separation (PIPS)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186" y="2627957"/>
            <a:ext cx="5238661" cy="4034347"/>
            <a:chOff x="4628678" y="3025116"/>
            <a:chExt cx="4453144" cy="3811532"/>
          </a:xfrm>
        </p:grpSpPr>
        <p:grpSp>
          <p:nvGrpSpPr>
            <p:cNvPr id="25" name="Group 24"/>
            <p:cNvGrpSpPr/>
            <p:nvPr/>
          </p:nvGrpSpPr>
          <p:grpSpPr>
            <a:xfrm>
              <a:off x="4628678" y="3025116"/>
              <a:ext cx="4453144" cy="3811532"/>
              <a:chOff x="652365" y="1124263"/>
              <a:chExt cx="8034435" cy="649687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652365" y="1124263"/>
                <a:ext cx="8034435" cy="55972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970530" y="6886673"/>
                <a:ext cx="7716270" cy="73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R. Velazquez, I. </a:t>
                </a:r>
                <a:r>
                  <a:rPr lang="en-US" sz="1100" dirty="0" err="1" smtClean="0"/>
                  <a:t>Ceja</a:t>
                </a:r>
                <a:r>
                  <a:rPr lang="en-US" sz="1100" dirty="0" smtClean="0"/>
                  <a:t>, J. Guzman, V.M. </a:t>
                </a:r>
                <a:r>
                  <a:rPr lang="en-US" sz="1100" dirty="0" err="1" smtClean="0"/>
                  <a:t>Castano</a:t>
                </a:r>
                <a:r>
                  <a:rPr lang="en-US" sz="1100" dirty="0" smtClean="0"/>
                  <a:t>. Journal of Applied Polymer Science, 2004. </a:t>
                </a:r>
                <a:endParaRPr lang="en-US" sz="1100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663385" y="3206212"/>
              <a:ext cx="1856781" cy="482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5897663" y="3255682"/>
              <a:ext cx="69066" cy="7598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00119" y="3384825"/>
              <a:ext cx="69066" cy="7598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66737" y="3166280"/>
              <a:ext cx="21933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Conventional co-polymer (TEGDMA/MMA)</a:t>
              </a:r>
              <a:endParaRPr lang="en-US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66729" y="3294411"/>
              <a:ext cx="31150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Phase separating co-polymer (TEGDMA/[PMMA+MMA])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3810300" y="4445130"/>
              <a:ext cx="19869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Δ</a:t>
              </a:r>
              <a:r>
                <a:rPr lang="en-US" sz="1400" dirty="0" smtClean="0"/>
                <a:t> Specific Volume (ml/</a:t>
              </a:r>
              <a:r>
                <a:rPr lang="en-US" sz="1400" dirty="0" err="1" smtClean="0"/>
                <a:t>g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35213" y="5976285"/>
              <a:ext cx="19300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Wt% Phase 1 - TEGDMA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76279" y="4157985"/>
            <a:ext cx="4083733" cy="2825141"/>
            <a:chOff x="-416762" y="5541764"/>
            <a:chExt cx="3630344" cy="2825141"/>
          </a:xfrm>
        </p:grpSpPr>
        <p:sp>
          <p:nvSpPr>
            <p:cNvPr id="21" name="Rectangle 20"/>
            <p:cNvSpPr/>
            <p:nvPr/>
          </p:nvSpPr>
          <p:spPr>
            <a:xfrm>
              <a:off x="62880" y="5541764"/>
              <a:ext cx="3075502" cy="13268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-416762" y="5665821"/>
              <a:ext cx="3630344" cy="27010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None/>
              </a:pPr>
              <a:r>
                <a:rPr lang="en-US" sz="2000" b="1" dirty="0" smtClean="0">
                  <a:latin typeface="Myriad Web Pro"/>
                  <a:cs typeface="Myriad Web Pro"/>
                </a:rPr>
                <a:t>Potential to make materials with reduced volumetric shrinkage</a:t>
              </a:r>
              <a:endParaRPr lang="en-US" sz="2000" dirty="0" smtClean="0">
                <a:solidFill>
                  <a:schemeClr val="accent2"/>
                </a:solidFill>
                <a:latin typeface="Myriad Web Pro"/>
                <a:cs typeface="Myriad Web Pro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283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203" y="1802"/>
            <a:ext cx="9162203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87" y="1801"/>
            <a:ext cx="8119533" cy="57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Molecular Weight Studies – Final Modulus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40925" y="568118"/>
            <a:ext cx="4703075" cy="3766815"/>
            <a:chOff x="4440925" y="3091185"/>
            <a:chExt cx="4703075" cy="3766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/>
          </p:blipFill>
          <p:spPr>
            <a:xfrm>
              <a:off x="4440925" y="3091185"/>
              <a:ext cx="4703075" cy="3766815"/>
            </a:xfrm>
            <a:prstGeom prst="rect">
              <a:avLst/>
            </a:prstGeom>
          </p:spPr>
        </p:pic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5947833" y="3368742"/>
              <a:ext cx="18415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b="1" dirty="0"/>
                <a:t>I</a:t>
              </a:r>
              <a:r>
                <a:rPr lang="en-US" b="1" baseline="-25000" dirty="0"/>
                <a:t>o</a:t>
              </a:r>
              <a:r>
                <a:rPr lang="en-US" b="1" dirty="0" smtClean="0"/>
                <a:t>=5mW</a:t>
              </a:r>
              <a:r>
                <a:rPr lang="en-US" b="1" dirty="0"/>
                <a:t>/</a:t>
              </a:r>
              <a:r>
                <a:rPr lang="en-US" b="1" dirty="0" smtClean="0"/>
                <a:t>cm</a:t>
              </a:r>
              <a:r>
                <a:rPr lang="en-US" b="1" baseline="30000" dirty="0" smtClean="0"/>
                <a:t>2</a:t>
              </a:r>
            </a:p>
            <a:p>
              <a:pPr algn="r" eaLnBrk="1" hangingPunct="1"/>
              <a:endParaRPr lang="en-US" b="1" baseline="30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8204" y="3091185"/>
            <a:ext cx="4679855" cy="3691153"/>
            <a:chOff x="-18204" y="576047"/>
            <a:chExt cx="4679855" cy="36911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/>
          </p:blipFill>
          <p:spPr>
            <a:xfrm>
              <a:off x="-18204" y="576047"/>
              <a:ext cx="4679855" cy="3691153"/>
            </a:xfrm>
            <a:prstGeom prst="rect">
              <a:avLst/>
            </a:prstGeom>
          </p:spPr>
        </p:pic>
        <p:sp>
          <p:nvSpPr>
            <p:cNvPr id="15" name="TextBox 36"/>
            <p:cNvSpPr txBox="1">
              <a:spLocks noChangeArrowheads="1"/>
            </p:cNvSpPr>
            <p:nvPr/>
          </p:nvSpPr>
          <p:spPr bwMode="auto">
            <a:xfrm>
              <a:off x="251882" y="855647"/>
              <a:ext cx="25421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b="1" dirty="0"/>
                <a:t>I</a:t>
              </a:r>
              <a:r>
                <a:rPr lang="en-US" b="1" baseline="-25000" dirty="0"/>
                <a:t>o</a:t>
              </a:r>
              <a:r>
                <a:rPr lang="en-US" b="1" dirty="0"/>
                <a:t>=300</a:t>
              </a:r>
              <a:r>
                <a:rPr lang="en-US" b="1" dirty="0">
                  <a:latin typeface="Lucida Grande" charset="0"/>
                  <a:cs typeface="Lucida Grande" charset="0"/>
                </a:rPr>
                <a:t>μ</a:t>
              </a:r>
              <a:r>
                <a:rPr lang="en-US" b="1" dirty="0"/>
                <a:t>W/cm</a:t>
              </a:r>
              <a:r>
                <a:rPr lang="en-US" b="1" baseline="30000" dirty="0"/>
                <a:t>2</a:t>
              </a:r>
            </a:p>
          </p:txBody>
        </p:sp>
      </p:grp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289982" y="725820"/>
            <a:ext cx="370416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/>
              <a:t>Increasing time for diffusion of incompatible phases also allows for increase of final modulus.</a:t>
            </a:r>
          </a:p>
          <a:p>
            <a:pPr algn="ctr" eaLnBrk="1" hangingPunct="1"/>
            <a:r>
              <a:rPr lang="en-US" b="1" i="1" dirty="0" smtClean="0"/>
              <a:t>Mechanism still unknown.</a:t>
            </a:r>
          </a:p>
          <a:p>
            <a:pPr algn="r" eaLnBrk="1" hangingPunct="1"/>
            <a:endParaRPr lang="en-US" b="1" baseline="30000" dirty="0"/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5014382" y="4468087"/>
            <a:ext cx="3704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err="1" smtClean="0"/>
              <a:t>T</a:t>
            </a:r>
            <a:r>
              <a:rPr lang="en-US" b="1" baseline="-25000" dirty="0" err="1" smtClean="0"/>
              <a:t>g</a:t>
            </a:r>
            <a:r>
              <a:rPr lang="en-US" b="1" baseline="-25000" dirty="0" smtClean="0"/>
              <a:t> </a:t>
            </a:r>
            <a:r>
              <a:rPr lang="en-US" b="1" dirty="0" smtClean="0"/>
              <a:t>relative to reaction </a:t>
            </a:r>
            <a:r>
              <a:rPr lang="en-US" b="1" dirty="0" err="1" smtClean="0"/>
              <a:t>exotherm</a:t>
            </a:r>
            <a:r>
              <a:rPr lang="en-US" b="1" smtClean="0"/>
              <a:t>?</a:t>
            </a:r>
          </a:p>
          <a:p>
            <a:pPr algn="ctr" eaLnBrk="1" hangingPunct="1"/>
            <a:endParaRPr lang="en-US" b="1" i="1" dirty="0" smtClean="0"/>
          </a:p>
          <a:p>
            <a:pPr algn="r" eaLnBrk="1" hangingPunct="1"/>
            <a:endParaRPr lang="en-US" b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548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9525" y="0"/>
            <a:ext cx="9153525" cy="72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641475" y="5124450"/>
            <a:ext cx="1617663" cy="64770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-9525" y="-19050"/>
            <a:ext cx="9153525" cy="739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Conclusions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17" name="Rectangle 8572"/>
          <p:cNvSpPr>
            <a:spLocks noChangeArrowheads="1"/>
          </p:cNvSpPr>
          <p:nvPr/>
        </p:nvSpPr>
        <p:spPr bwMode="auto">
          <a:xfrm>
            <a:off x="144463" y="831850"/>
            <a:ext cx="88471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defTabSz="438785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latin typeface="Myriad Web Pro"/>
              </a:rPr>
              <a:t>Demonstrated PIPS in a purely photo-initiated, ambient cure polymerization.</a:t>
            </a:r>
            <a:endParaRPr lang="en-US" sz="2400" b="1" dirty="0">
              <a:latin typeface="Myriad Web Pro"/>
            </a:endParaRPr>
          </a:p>
          <a:p>
            <a:pPr marL="342900" indent="-342900" defTabSz="438785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latin typeface="Myriad Web Pro"/>
              </a:rPr>
              <a:t> Found that PIPS leads to additional polymerization stress reduction beyond what is expected from volumetric displacement.</a:t>
            </a:r>
          </a:p>
          <a:p>
            <a:pPr marL="342900" indent="-342900" defTabSz="438785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>
              <a:latin typeface="Myriad Web Pro"/>
              <a:cs typeface="+mn-cs"/>
            </a:endParaRPr>
          </a:p>
        </p:txBody>
      </p:sp>
      <p:sp>
        <p:nvSpPr>
          <p:cNvPr id="8" name="Rectangle 8572"/>
          <p:cNvSpPr>
            <a:spLocks noChangeArrowheads="1"/>
          </p:cNvSpPr>
          <p:nvPr/>
        </p:nvSpPr>
        <p:spPr bwMode="auto">
          <a:xfrm>
            <a:off x="144463" y="3169146"/>
            <a:ext cx="88471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defTabSz="438785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latin typeface="Myriad Web Pro"/>
              </a:rPr>
              <a:t>Future work:</a:t>
            </a:r>
          </a:p>
          <a:p>
            <a:pPr marL="800100" lvl="1" indent="-342900" defTabSz="438785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b="1" dirty="0" smtClean="0">
                <a:latin typeface="Myriad Web Pro"/>
              </a:rPr>
              <a:t>Understand </a:t>
            </a:r>
            <a:r>
              <a:rPr lang="en-US" sz="2400" b="1" dirty="0">
                <a:latin typeface="Myriad Web Pro"/>
              </a:rPr>
              <a:t>how physical properties of </a:t>
            </a:r>
            <a:r>
              <a:rPr lang="en-US" sz="2400" b="1" dirty="0" smtClean="0">
                <a:latin typeface="Myriad Web Pro"/>
              </a:rPr>
              <a:t>the </a:t>
            </a:r>
            <a:r>
              <a:rPr lang="en-US" sz="2400" b="1" dirty="0" err="1" smtClean="0">
                <a:latin typeface="Myriad Web Pro"/>
              </a:rPr>
              <a:t>prepolymers</a:t>
            </a:r>
            <a:r>
              <a:rPr lang="en-US" sz="2400" b="1" dirty="0" smtClean="0">
                <a:latin typeface="Myriad Web Pro"/>
              </a:rPr>
              <a:t>, specifically </a:t>
            </a:r>
            <a:r>
              <a:rPr lang="en-US" sz="2400" b="1" dirty="0" err="1" smtClean="0">
                <a:latin typeface="Myriad Web Pro"/>
              </a:rPr>
              <a:t>T</a:t>
            </a:r>
            <a:r>
              <a:rPr lang="en-US" sz="2400" b="1" baseline="-25000" dirty="0" err="1" smtClean="0">
                <a:latin typeface="Myriad Web Pro"/>
              </a:rPr>
              <a:t>g</a:t>
            </a:r>
            <a:r>
              <a:rPr lang="en-US" sz="2400" b="1" dirty="0" smtClean="0">
                <a:latin typeface="Myriad Web Pro"/>
              </a:rPr>
              <a:t> also impact PIPS process.</a:t>
            </a:r>
          </a:p>
          <a:p>
            <a:pPr marL="800100" lvl="1" indent="-342900" defTabSz="438785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b="1" dirty="0">
                <a:latin typeface="Myriad Web Pro"/>
              </a:rPr>
              <a:t>Extend to systems of co-polymers appropriate for dental resin formulations</a:t>
            </a:r>
          </a:p>
          <a:p>
            <a:pPr lvl="1" defTabSz="4387850">
              <a:spcBef>
                <a:spcPct val="50000"/>
              </a:spcBef>
              <a:defRPr/>
            </a:pPr>
            <a:endParaRPr lang="en-US" sz="2400" b="1" dirty="0" smtClean="0">
              <a:latin typeface="Myriad Web Pro"/>
            </a:endParaRPr>
          </a:p>
          <a:p>
            <a:pPr marL="342900" indent="-342900" defTabSz="4387850" fontAlgn="auto"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>
              <a:latin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9525" y="0"/>
            <a:ext cx="9153525" cy="72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641475" y="5124450"/>
            <a:ext cx="1617663" cy="64770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-9525" y="-19050"/>
            <a:ext cx="9153525" cy="739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Acknowledgements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17" name="Rectangle 8572"/>
          <p:cNvSpPr>
            <a:spLocks noChangeArrowheads="1"/>
          </p:cNvSpPr>
          <p:nvPr/>
        </p:nvSpPr>
        <p:spPr bwMode="auto">
          <a:xfrm>
            <a:off x="144463" y="831850"/>
            <a:ext cx="73908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38785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Myriad Web Pro"/>
                <a:cs typeface="+mn-cs"/>
              </a:rPr>
              <a:t>Stansbury Research Group (Aurora and Boulder) </a:t>
            </a:r>
          </a:p>
          <a:p>
            <a:pPr defTabSz="438785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Myriad Web Pro"/>
                <a:cs typeface="+mn-cs"/>
              </a:rPr>
              <a:t>Bowman Research Group </a:t>
            </a:r>
          </a:p>
          <a:p>
            <a:pPr defTabSz="438785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Myriad Web Pro"/>
                <a:cs typeface="+mn-cs"/>
              </a:rPr>
              <a:t>NIH/NIDCR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>
                <a:latin typeface="Myriad Web Pro"/>
                <a:cs typeface="+mn-cs"/>
              </a:rPr>
              <a:t>5R01DE014227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endParaRPr lang="en-US" sz="2400" b="1" dirty="0">
              <a:latin typeface="Myriad Web Pro"/>
              <a:cs typeface="+mn-cs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525"/>
            <a:ext cx="9144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655002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http://www.colorado.edu/chbe/</a:t>
            </a:r>
          </a:p>
        </p:txBody>
      </p:sp>
    </p:spTree>
    <p:extLst>
      <p:ext uri="{BB962C8B-B14F-4D97-AF65-F5344CB8AC3E}">
        <p14:creationId xmlns="" xmlns:p14="http://schemas.microsoft.com/office/powerpoint/2010/main" val="35575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23967" y="3640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-2181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1" y="-2181"/>
            <a:ext cx="9144001" cy="56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Polymerization Induced Phase Separation (PIPS)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76032" y="1144307"/>
            <a:ext cx="7424166" cy="2780387"/>
            <a:chOff x="5523668" y="477831"/>
            <a:chExt cx="7421543" cy="2780417"/>
          </a:xfrm>
        </p:grpSpPr>
        <p:grpSp>
          <p:nvGrpSpPr>
            <p:cNvPr id="36" name="Group 11"/>
            <p:cNvGrpSpPr>
              <a:grpSpLocks/>
            </p:cNvGrpSpPr>
            <p:nvPr/>
          </p:nvGrpSpPr>
          <p:grpSpPr bwMode="auto">
            <a:xfrm>
              <a:off x="5523668" y="477831"/>
              <a:ext cx="3672177" cy="2780417"/>
              <a:chOff x="-14581" y="2282919"/>
              <a:chExt cx="3672177" cy="2780417"/>
            </a:xfrm>
          </p:grpSpPr>
          <p:pic>
            <p:nvPicPr>
              <p:cNvPr id="39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581" y="2282919"/>
                <a:ext cx="3651499" cy="2497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-1" y="4663226"/>
                <a:ext cx="365759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000"/>
                  <a:t>Trujillo-Lemon M., Ge J, et al. Journal of Polymer Science Part A: Polymer Chemistry 2006.</a:t>
                </a:r>
              </a:p>
            </p:txBody>
          </p:sp>
        </p:grpSp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9437065" y="1270806"/>
              <a:ext cx="350814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just"/>
              <a:r>
                <a:rPr lang="en-US" sz="1600" dirty="0">
                  <a:latin typeface="Myriad Web Pro" charset="0"/>
                  <a:cs typeface="Myriad Web Pro" charset="0"/>
                </a:rPr>
                <a:t>Dimethacrylate monomers based on dimer acid structure have shown polymerization induced phase separation (PIPS) behavior in photo-initiated monomeric systems.</a:t>
              </a: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3477" y="939286"/>
            <a:ext cx="9144000" cy="3070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200" b="1" dirty="0" smtClean="0">
                <a:latin typeface="Myriad Web Pro"/>
                <a:cs typeface="Myriad Web Pro"/>
              </a:rPr>
              <a:t>Limitations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  <a:latin typeface="Myriad Web Pro"/>
                <a:cs typeface="Myriad Web Pro"/>
              </a:rPr>
              <a:t>Curing mechanisms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C0504D"/>
                </a:solidFill>
                <a:latin typeface="Myriad Web Pro"/>
                <a:cs typeface="Myriad Web Pro"/>
              </a:rPr>
              <a:t>Monomer formulations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C0504D"/>
                </a:solidFill>
                <a:latin typeface="Myriad Web Pro"/>
                <a:cs typeface="Myriad Web Pro"/>
              </a:rPr>
              <a:t>Reaction Time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C0504D"/>
                </a:solidFill>
                <a:latin typeface="Myriad Web Pro"/>
                <a:cs typeface="Myriad Web Pro"/>
              </a:rPr>
              <a:t>Limited Information on the physical mechanism of shrinkage reduction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072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0" y="-28416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Myriad Web Pro" charset="0"/>
              </a:rPr>
              <a:t>Specific Aim 4</a:t>
            </a:r>
            <a:endParaRPr lang="en-US" sz="4000" b="1">
              <a:solidFill>
                <a:schemeClr val="bg1"/>
              </a:solidFill>
              <a:latin typeface="Myriad Web Pro" charset="0"/>
            </a:endParaRPr>
          </a:p>
        </p:txBody>
      </p:sp>
      <p:sp>
        <p:nvSpPr>
          <p:cNvPr id="18434" name="TextBox 14"/>
          <p:cNvSpPr txBox="1">
            <a:spLocks noChangeArrowheads="1"/>
          </p:cNvSpPr>
          <p:nvPr/>
        </p:nvSpPr>
        <p:spPr bwMode="auto">
          <a:xfrm>
            <a:off x="0" y="809625"/>
            <a:ext cx="506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1"/>
              <a:t> </a:t>
            </a:r>
            <a:r>
              <a:rPr lang="en-US" sz="2000" b="1">
                <a:latin typeface="Calibri (Body)" charset="0"/>
                <a:cs typeface="Calibri (Body)" charset="0"/>
              </a:rPr>
              <a:t>Modify bulk homo-polymer matrix: </a:t>
            </a:r>
          </a:p>
        </p:txBody>
      </p:sp>
      <p:sp>
        <p:nvSpPr>
          <p:cNvPr id="18435" name="TextBox 25"/>
          <p:cNvSpPr txBox="1">
            <a:spLocks noChangeArrowheads="1"/>
          </p:cNvSpPr>
          <p:nvPr/>
        </p:nvSpPr>
        <p:spPr bwMode="auto">
          <a:xfrm>
            <a:off x="15875" y="2374900"/>
            <a:ext cx="696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1"/>
              <a:t> With the addition of non-reactive pre-polymers: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b="1">
                <a:latin typeface="Myriad Web Pro" charset="0"/>
              </a:rPr>
              <a:t>Varying loading (wt%) and side-group length</a:t>
            </a:r>
          </a:p>
        </p:txBody>
      </p: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-6350" y="1173163"/>
            <a:ext cx="5746750" cy="1201737"/>
            <a:chOff x="1858139" y="2179218"/>
            <a:chExt cx="5747895" cy="1201517"/>
          </a:xfrm>
        </p:grpSpPr>
        <p:pic>
          <p:nvPicPr>
            <p:cNvPr id="18480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139" y="2293468"/>
              <a:ext cx="5747895" cy="108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1" name="TextBox 30"/>
            <p:cNvSpPr txBox="1">
              <a:spLocks noChangeArrowheads="1"/>
            </p:cNvSpPr>
            <p:nvPr/>
          </p:nvSpPr>
          <p:spPr bwMode="auto">
            <a:xfrm>
              <a:off x="2930718" y="2179218"/>
              <a:ext cx="31795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Myriad Web Pro" charset="0"/>
                  <a:cs typeface="Myriad Web Pro" charset="0"/>
                </a:rPr>
                <a:t>TEGDMA</a:t>
              </a:r>
            </a:p>
          </p:txBody>
        </p:sp>
      </p:grpSp>
      <p:grpSp>
        <p:nvGrpSpPr>
          <p:cNvPr id="18437" name="Group 7"/>
          <p:cNvGrpSpPr>
            <a:grpSpLocks/>
          </p:cNvGrpSpPr>
          <p:nvPr/>
        </p:nvGrpSpPr>
        <p:grpSpPr bwMode="auto">
          <a:xfrm>
            <a:off x="-25400" y="3143250"/>
            <a:ext cx="5743575" cy="2241550"/>
            <a:chOff x="-24866" y="3735234"/>
            <a:chExt cx="5743496" cy="2242639"/>
          </a:xfrm>
        </p:grpSpPr>
        <p:pic>
          <p:nvPicPr>
            <p:cNvPr id="18467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246" y="3829508"/>
              <a:ext cx="1057231" cy="110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8" name="Group 19"/>
            <p:cNvGrpSpPr>
              <a:grpSpLocks/>
            </p:cNvGrpSpPr>
            <p:nvPr/>
          </p:nvGrpSpPr>
          <p:grpSpPr bwMode="auto">
            <a:xfrm>
              <a:off x="2383876" y="3793114"/>
              <a:ext cx="1156039" cy="1223822"/>
              <a:chOff x="4232464" y="4635654"/>
              <a:chExt cx="1315243" cy="1554512"/>
            </a:xfrm>
          </p:grpSpPr>
          <p:pic>
            <p:nvPicPr>
              <p:cNvPr id="18478" name="Picture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2464" y="4809932"/>
                <a:ext cx="1315243" cy="1380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4972468" y="4641871"/>
                <a:ext cx="221918" cy="20770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69" name="Group 22"/>
            <p:cNvGrpSpPr>
              <a:grpSpLocks/>
            </p:cNvGrpSpPr>
            <p:nvPr/>
          </p:nvGrpSpPr>
          <p:grpSpPr bwMode="auto">
            <a:xfrm>
              <a:off x="582234" y="3735234"/>
              <a:ext cx="1315243" cy="1664208"/>
              <a:chOff x="7266417" y="4324703"/>
              <a:chExt cx="1315243" cy="1768614"/>
            </a:xfrm>
          </p:grpSpPr>
          <p:grpSp>
            <p:nvGrpSpPr>
              <p:cNvPr id="18473" name="Group 24"/>
              <p:cNvGrpSpPr>
                <a:grpSpLocks/>
              </p:cNvGrpSpPr>
              <p:nvPr/>
            </p:nvGrpSpPr>
            <p:grpSpPr bwMode="auto">
              <a:xfrm>
                <a:off x="7266417" y="4713073"/>
                <a:ext cx="1315243" cy="1380244"/>
                <a:chOff x="4345359" y="4479112"/>
                <a:chExt cx="1315243" cy="1554524"/>
              </a:xfrm>
            </p:grpSpPr>
            <p:pic>
              <p:nvPicPr>
                <p:cNvPr id="18476" name="Picture 28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5359" y="4653402"/>
                  <a:ext cx="1315243" cy="1380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0" name="Straight Connector 29"/>
                <p:cNvCxnSpPr/>
                <p:nvPr/>
              </p:nvCxnSpPr>
              <p:spPr>
                <a:xfrm rot="16200000" flipV="1">
                  <a:off x="5084354" y="4486968"/>
                  <a:ext cx="222422" cy="206372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 flipV="1">
                <a:off x="8013437" y="4515438"/>
                <a:ext cx="206372" cy="197485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013437" y="4324703"/>
                <a:ext cx="206372" cy="190735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70" name="TextBox 31"/>
            <p:cNvSpPr txBox="1">
              <a:spLocks noChangeArrowheads="1"/>
            </p:cNvSpPr>
            <p:nvPr/>
          </p:nvSpPr>
          <p:spPr bwMode="auto">
            <a:xfrm>
              <a:off x="-24866" y="5577763"/>
              <a:ext cx="23930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Myriad Web Pro" charset="0"/>
                  <a:cs typeface="Myriad Web Pro" charset="0"/>
                </a:rPr>
                <a:t>PBMA</a:t>
              </a:r>
            </a:p>
          </p:txBody>
        </p:sp>
        <p:sp>
          <p:nvSpPr>
            <p:cNvPr id="18471" name="TextBox 32"/>
            <p:cNvSpPr txBox="1">
              <a:spLocks noChangeArrowheads="1"/>
            </p:cNvSpPr>
            <p:nvPr/>
          </p:nvSpPr>
          <p:spPr bwMode="auto">
            <a:xfrm>
              <a:off x="1667869" y="5144045"/>
              <a:ext cx="23930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Myriad Web Pro" charset="0"/>
                  <a:cs typeface="Myriad Web Pro" charset="0"/>
                </a:rPr>
                <a:t>PEMA</a:t>
              </a:r>
            </a:p>
          </p:txBody>
        </p:sp>
        <p:sp>
          <p:nvSpPr>
            <p:cNvPr id="18472" name="TextBox 33"/>
            <p:cNvSpPr txBox="1">
              <a:spLocks noChangeArrowheads="1"/>
            </p:cNvSpPr>
            <p:nvPr/>
          </p:nvSpPr>
          <p:spPr bwMode="auto">
            <a:xfrm>
              <a:off x="3325623" y="5041448"/>
              <a:ext cx="23930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Myriad Web Pro" charset="0"/>
                  <a:cs typeface="Myriad Web Pro" charset="0"/>
                </a:rPr>
                <a:t>PMMA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34938" y="5499100"/>
          <a:ext cx="5140325" cy="1231900"/>
        </p:xfrm>
        <a:graphic>
          <a:graphicData uri="http://schemas.openxmlformats.org/drawingml/2006/table">
            <a:tbl>
              <a:tblPr/>
              <a:tblGrid>
                <a:gridCol w="1605338"/>
                <a:gridCol w="2108020"/>
                <a:gridCol w="1426967"/>
              </a:tblGrid>
              <a:tr h="30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PBMA</a:t>
                      </a:r>
                    </a:p>
                  </a:txBody>
                  <a:tcPr marL="12702" marR="12702" marT="12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PEMA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PMMA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~337,000 Da</a:t>
                      </a:r>
                    </a:p>
                  </a:txBody>
                  <a:tcPr marL="12702" marR="12702" marT="12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~515,000 Da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~120,000 Da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~22.4(±2.5)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12702" marR="12702" marT="12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~72.5(±1.1)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~117(±6.0)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ρ=1.07 g/mL</a:t>
                      </a:r>
                    </a:p>
                  </a:txBody>
                  <a:tcPr marL="12702" marR="12702" marT="12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ρ=1.11 g/mL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ρ=1.19 g/mL</a:t>
                      </a:r>
                    </a:p>
                  </a:txBody>
                  <a:tcPr marL="12702" marR="12702" marT="12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460" name="Group 2"/>
          <p:cNvGrpSpPr>
            <a:grpSpLocks/>
          </p:cNvGrpSpPr>
          <p:nvPr/>
        </p:nvGrpSpPr>
        <p:grpSpPr bwMode="auto">
          <a:xfrm>
            <a:off x="5921375" y="1573213"/>
            <a:ext cx="3001963" cy="1878012"/>
            <a:chOff x="5070718" y="2208958"/>
            <a:chExt cx="4073092" cy="2499919"/>
          </a:xfrm>
        </p:grpSpPr>
        <p:pic>
          <p:nvPicPr>
            <p:cNvPr id="18465" name="Picture 3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09176" y="2574244"/>
              <a:ext cx="1794141" cy="247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5070718" y="2208958"/>
              <a:ext cx="3993396" cy="104392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Myriad web pro"/>
                  <a:ea typeface="+mn-ea"/>
                  <a:cs typeface="Myriad web pro"/>
                </a:rPr>
                <a:t> </a:t>
              </a:r>
              <a:r>
                <a:rPr lang="en-US" sz="1600" dirty="0">
                  <a:latin typeface="Myriad web pro"/>
                  <a:ea typeface="+mn-ea"/>
                  <a:cs typeface="Myriad web pro"/>
                </a:rPr>
                <a:t>2,2-dimethoxy-2-phenylacetophenone (DMPA)</a:t>
              </a:r>
            </a:p>
          </p:txBody>
        </p:sp>
      </p:grpSp>
      <p:sp>
        <p:nvSpPr>
          <p:cNvPr id="18461" name="TextBox 36"/>
          <p:cNvSpPr txBox="1">
            <a:spLocks noChangeArrowheads="1"/>
          </p:cNvSpPr>
          <p:nvPr/>
        </p:nvSpPr>
        <p:spPr bwMode="auto">
          <a:xfrm>
            <a:off x="5921375" y="773113"/>
            <a:ext cx="327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1"/>
              <a:t> Using a UV-photo initiatior</a:t>
            </a:r>
          </a:p>
          <a:p>
            <a:pPr lvl="1" eaLnBrk="1" hangingPunct="1">
              <a:buFont typeface="Arial" charset="0"/>
              <a:buChar char="•"/>
            </a:pPr>
            <a:r>
              <a:rPr lang="el-GR" sz="2000" b="1">
                <a:latin typeface="Myriad Web Pro" charset="0"/>
              </a:rPr>
              <a:t>λ</a:t>
            </a:r>
            <a:r>
              <a:rPr lang="en-US" sz="2000" b="1">
                <a:latin typeface="Myriad Web Pro" charset="0"/>
              </a:rPr>
              <a:t>~365nm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1588"/>
            <a:ext cx="9144000" cy="722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-6350"/>
            <a:ext cx="9194800" cy="720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Our Approach to PIPS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3075" y="3843338"/>
            <a:ext cx="3543300" cy="23701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Advantages</a:t>
            </a:r>
            <a:endParaRPr lang="en-US" sz="2000" b="1" dirty="0">
              <a:latin typeface="+mn-lt"/>
              <a:ea typeface="+mn-ea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Biologically compatible monomers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Purely photo-initiated materials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Fast reaction times</a:t>
            </a:r>
            <a:endParaRPr lang="en-US" sz="24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4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62" y="559916"/>
            <a:ext cx="5486349" cy="3901967"/>
            <a:chOff x="107691" y="774505"/>
            <a:chExt cx="5367817" cy="36873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/>
          </p:blipFill>
          <p:spPr>
            <a:xfrm>
              <a:off x="107691" y="774505"/>
              <a:ext cx="5367817" cy="36873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6906" y="1071584"/>
              <a:ext cx="2596560" cy="113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Myriad web pro"/>
                  <a:cs typeface="Myriad web pro"/>
                </a:rPr>
                <a:t>Physical</a:t>
              </a:r>
            </a:p>
            <a:p>
              <a:pPr algn="ctr"/>
              <a:endParaRPr lang="en-US" sz="2400" b="1" dirty="0" smtClean="0">
                <a:solidFill>
                  <a:srgbClr val="000000"/>
                </a:solidFill>
                <a:latin typeface="Myriad web pro"/>
                <a:cs typeface="Myriad web pro"/>
              </a:endParaRPr>
            </a:p>
            <a:p>
              <a:pPr>
                <a:buNone/>
              </a:pPr>
              <a:r>
                <a:rPr lang="en-US" sz="2400" dirty="0" smtClean="0">
                  <a:latin typeface="Myriad web pro"/>
                  <a:cs typeface="Myriad web pro"/>
                </a:rPr>
                <a:t>	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2901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Monomer Formulation and Stability 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13200" y="3107267"/>
            <a:ext cx="5006978" cy="3590080"/>
            <a:chOff x="4235564" y="3282697"/>
            <a:chExt cx="4784614" cy="3414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/>
          </p:blipFill>
          <p:spPr>
            <a:xfrm>
              <a:off x="4235564" y="3282697"/>
              <a:ext cx="4784614" cy="34146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41532" y="3526566"/>
              <a:ext cx="259656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Myriad web pro"/>
                  <a:cs typeface="Myriad web pro"/>
                </a:rPr>
                <a:t>Thermal</a:t>
              </a:r>
            </a:p>
            <a:p>
              <a:endParaRPr lang="en-US" sz="2400" b="1" dirty="0" smtClean="0">
                <a:solidFill>
                  <a:srgbClr val="000000"/>
                </a:solidFill>
                <a:latin typeface="Myriad web pro"/>
                <a:cs typeface="Myriad web pro"/>
              </a:endParaRPr>
            </a:p>
            <a:p>
              <a:pPr>
                <a:buNone/>
              </a:pPr>
              <a:r>
                <a:rPr lang="en-US" sz="2400" dirty="0" smtClean="0">
                  <a:latin typeface="Myriad web pro"/>
                  <a:cs typeface="Myriad web pro"/>
                </a:rPr>
                <a:t>	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3371" y="1128448"/>
            <a:ext cx="3424481" cy="169277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sz="2600" b="1" dirty="0"/>
              <a:t> </a:t>
            </a:r>
            <a:r>
              <a:rPr lang="en-US" sz="2600" b="1" dirty="0" smtClean="0"/>
              <a:t>Multiple formulations appropriate for ambient cure polymerizations.</a:t>
            </a:r>
            <a:endParaRPr lang="en-US" sz="2600" b="1" dirty="0" smtClean="0">
              <a:latin typeface="Calibri (Body)"/>
              <a:cs typeface="Calibri (Body)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2697048"/>
              </p:ext>
            </p:extLst>
          </p:nvPr>
        </p:nvGraphicFramePr>
        <p:xfrm>
          <a:off x="122096" y="4678956"/>
          <a:ext cx="3891104" cy="1970452"/>
        </p:xfrm>
        <a:graphic>
          <a:graphicData uri="http://schemas.openxmlformats.org/drawingml/2006/table">
            <a:tbl>
              <a:tblPr/>
              <a:tblGrid>
                <a:gridCol w="1308595"/>
                <a:gridCol w="1327123"/>
                <a:gridCol w="1255386"/>
              </a:tblGrid>
              <a:tr h="48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PBMA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PEMA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PMMA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~337,000 Da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~515,000 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~120,000 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~22.4(±2.5) </a:t>
                      </a:r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~72.5(±1.1)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~117(±6.0) 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ρ=1.07 g/mL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ρ=1.11 g/mL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ρ=1.19 g/mL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00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47" y="-306692"/>
            <a:ext cx="88707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Kinetics of Polymerization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19" y="582298"/>
            <a:ext cx="333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 Initiation</a:t>
            </a:r>
            <a:endParaRPr lang="en-US" sz="2800" b="1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95981065"/>
              </p:ext>
            </p:extLst>
          </p:nvPr>
        </p:nvGraphicFramePr>
        <p:xfrm>
          <a:off x="2619375" y="914114"/>
          <a:ext cx="4682539" cy="664069"/>
        </p:xfrm>
        <a:graphic>
          <a:graphicData uri="http://schemas.openxmlformats.org/presentationml/2006/ole">
            <p:oleObj spid="_x0000_s1085" name="Equation" r:id="rId3" imgW="1334520" imgH="1825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156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65862" y="2572910"/>
            <a:ext cx="1039137" cy="824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457900" y="2119352"/>
          <a:ext cx="541955" cy="318797"/>
        </p:xfrm>
        <a:graphic>
          <a:graphicData uri="http://schemas.openxmlformats.org/presentationml/2006/ole">
            <p:oleObj spid="_x0000_s5168" name="Equation" r:id="rId3" imgW="200880" imgH="11880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9334" y="1654056"/>
            <a:ext cx="1860463" cy="1687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7564" y="1901706"/>
            <a:ext cx="1041400" cy="135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38657" y="1711206"/>
            <a:ext cx="1054100" cy="154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9568" y="2438149"/>
            <a:ext cx="32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5768964" y="239243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37425" y="20324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908000" y="3341183"/>
            <a:ext cx="1346413" cy="117059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793329" y="1673198"/>
            <a:ext cx="2466239" cy="2423067"/>
            <a:chOff x="3793329" y="1417638"/>
            <a:chExt cx="2466239" cy="2678628"/>
          </a:xfrm>
        </p:grpSpPr>
        <p:sp>
          <p:nvSpPr>
            <p:cNvPr id="20" name="Rectangle 19"/>
            <p:cNvSpPr/>
            <p:nvPr/>
          </p:nvSpPr>
          <p:spPr>
            <a:xfrm>
              <a:off x="4411133" y="1417638"/>
              <a:ext cx="1848435" cy="2265362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93329" y="3726934"/>
              <a:ext cx="2466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Relatively stable radical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1133" y="5003795"/>
            <a:ext cx="4275667" cy="707057"/>
            <a:chOff x="4411133" y="5003795"/>
            <a:chExt cx="4275667" cy="707057"/>
          </a:xfrm>
        </p:grpSpPr>
        <p:sp>
          <p:nvSpPr>
            <p:cNvPr id="22" name="Rectangle 21"/>
            <p:cNvSpPr/>
            <p:nvPr/>
          </p:nvSpPr>
          <p:spPr>
            <a:xfrm>
              <a:off x="4411133" y="5003795"/>
              <a:ext cx="702734" cy="491071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48086" y="5064521"/>
              <a:ext cx="3338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Very high reactivity, diffusive, raises efficiency of the reaction.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96505" y="4511781"/>
            <a:ext cx="3544814" cy="1918732"/>
            <a:chOff x="1596505" y="4511781"/>
            <a:chExt cx="3544814" cy="1918732"/>
          </a:xfrm>
        </p:grpSpPr>
        <p:sp>
          <p:nvSpPr>
            <p:cNvPr id="24" name="TextBox 23"/>
            <p:cNvSpPr txBox="1"/>
            <p:nvPr/>
          </p:nvSpPr>
          <p:spPr>
            <a:xfrm>
              <a:off x="1596505" y="6061181"/>
              <a:ext cx="3338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97959" y="4511781"/>
              <a:ext cx="2843360" cy="1549400"/>
              <a:chOff x="2297959" y="4511781"/>
              <a:chExt cx="2843360" cy="15494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297959" y="4511781"/>
                <a:ext cx="1701896" cy="1549400"/>
                <a:chOff x="2297959" y="4511781"/>
                <a:chExt cx="1701896" cy="154940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2297959" y="4511781"/>
                  <a:ext cx="965200" cy="1549400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3678217" y="4951736"/>
                  <a:ext cx="3216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+</a:t>
                  </a:r>
                  <a:endParaRPr lang="en-US" sz="2400" b="1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566644" y="5018802"/>
                <a:ext cx="574675" cy="369332"/>
                <a:chOff x="4566644" y="5018802"/>
                <a:chExt cx="574675" cy="36933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66644" y="5018802"/>
                  <a:ext cx="574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CH</a:t>
                  </a:r>
                  <a:r>
                    <a:rPr lang="en-US" baseline="-25000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566644" y="520346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7" name="TextBox 26"/>
          <p:cNvSpPr txBox="1"/>
          <p:nvPr/>
        </p:nvSpPr>
        <p:spPr>
          <a:xfrm>
            <a:off x="4935219" y="1303867"/>
            <a:ext cx="298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I Cleavage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8C26-2FCC-724F-850C-38B2FC29AF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-2901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Photo-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initiatior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 Cleavage Mechanism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8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6400"/>
            <a:ext cx="9144001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47" y="-306692"/>
            <a:ext cx="88707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Myriad web pro"/>
                <a:cs typeface="Myriad web pro"/>
              </a:rPr>
              <a:t>Kinetics of Polymerization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Myriad web pro"/>
              <a:cs typeface="Myriad web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619" y="582298"/>
            <a:ext cx="333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 Initiation</a:t>
            </a:r>
            <a:endParaRPr lang="en-US" sz="2800" b="1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475115"/>
              </p:ext>
            </p:extLst>
          </p:nvPr>
        </p:nvGraphicFramePr>
        <p:xfrm>
          <a:off x="2575454" y="1105518"/>
          <a:ext cx="3502025" cy="496651"/>
        </p:xfrm>
        <a:graphic>
          <a:graphicData uri="http://schemas.openxmlformats.org/presentationml/2006/ole">
            <p:oleObj spid="_x0000_s7375" name="Equation" r:id="rId3" imgW="1334520" imgH="182520" progId="Equation.3">
              <p:embed/>
            </p:oleObj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2619" y="2047032"/>
            <a:ext cx="5520468" cy="1381968"/>
            <a:chOff x="132619" y="2047032"/>
            <a:chExt cx="5520468" cy="1381968"/>
          </a:xfrm>
        </p:grpSpPr>
        <p:sp>
          <p:nvSpPr>
            <p:cNvPr id="8" name="TextBox 7"/>
            <p:cNvSpPr txBox="1"/>
            <p:nvPr/>
          </p:nvSpPr>
          <p:spPr>
            <a:xfrm>
              <a:off x="132619" y="2047032"/>
              <a:ext cx="3338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  <a:r>
                <a:rPr lang="en-US" sz="2800" b="1" dirty="0" smtClean="0"/>
                <a:t>.  Propagation</a:t>
              </a:r>
              <a:endParaRPr lang="en-US" sz="2800" b="1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97592791"/>
                </p:ext>
              </p:extLst>
            </p:nvPr>
          </p:nvGraphicFramePr>
          <p:xfrm>
            <a:off x="3034242" y="2280494"/>
            <a:ext cx="2618845" cy="1148506"/>
          </p:xfrm>
          <a:graphic>
            <a:graphicData uri="http://schemas.openxmlformats.org/presentationml/2006/ole">
              <p:oleObj spid="_x0000_s7376" name="Equation" r:id="rId4" imgW="1005480" imgH="429480" progId="Equation.3">
                <p:embed/>
              </p:oleObj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132619" y="3526272"/>
            <a:ext cx="5971848" cy="1178328"/>
            <a:chOff x="132619" y="3526272"/>
            <a:chExt cx="5971848" cy="1178328"/>
          </a:xfrm>
        </p:grpSpPr>
        <p:sp>
          <p:nvSpPr>
            <p:cNvPr id="11" name="TextBox 10"/>
            <p:cNvSpPr txBox="1"/>
            <p:nvPr/>
          </p:nvSpPr>
          <p:spPr>
            <a:xfrm>
              <a:off x="132619" y="3526272"/>
              <a:ext cx="3338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3.  Chain Transfer</a:t>
              </a:r>
              <a:endParaRPr lang="en-US" sz="2800" b="1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4985870"/>
                </p:ext>
              </p:extLst>
            </p:nvPr>
          </p:nvGraphicFramePr>
          <p:xfrm>
            <a:off x="2734204" y="4147388"/>
            <a:ext cx="3370263" cy="557212"/>
          </p:xfrm>
          <a:graphic>
            <a:graphicData uri="http://schemas.openxmlformats.org/presentationml/2006/ole">
              <p:oleObj spid="_x0000_s7377" name="Equation" r:id="rId5" imgW="1298160" imgH="200880" progId="Equation.3">
                <p:embed/>
              </p:oleObj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132619" y="4984529"/>
            <a:ext cx="5944860" cy="1655451"/>
            <a:chOff x="132619" y="4984529"/>
            <a:chExt cx="5944860" cy="1655451"/>
          </a:xfrm>
        </p:grpSpPr>
        <p:sp>
          <p:nvSpPr>
            <p:cNvPr id="13" name="TextBox 12"/>
            <p:cNvSpPr txBox="1"/>
            <p:nvPr/>
          </p:nvSpPr>
          <p:spPr>
            <a:xfrm>
              <a:off x="132619" y="4984529"/>
              <a:ext cx="3338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4.  Termination</a:t>
              </a:r>
              <a:endParaRPr lang="en-US" sz="2800" b="1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27312387"/>
                </p:ext>
              </p:extLst>
            </p:nvPr>
          </p:nvGraphicFramePr>
          <p:xfrm>
            <a:off x="2734204" y="5379058"/>
            <a:ext cx="3343275" cy="1260922"/>
          </p:xfrm>
          <a:graphic>
            <a:graphicData uri="http://schemas.openxmlformats.org/presentationml/2006/ole">
              <p:oleObj spid="_x0000_s7378" name="Equation" r:id="rId6" imgW="1170000" imgH="429480" progId="Equation.3">
                <p:embed/>
              </p:oleObj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3288157"/>
              </p:ext>
            </p:extLst>
          </p:nvPr>
        </p:nvGraphicFramePr>
        <p:xfrm>
          <a:off x="6350000" y="2770188"/>
          <a:ext cx="1898650" cy="1017587"/>
        </p:xfrm>
        <a:graphic>
          <a:graphicData uri="http://schemas.openxmlformats.org/presentationml/2006/ole">
            <p:oleObj spid="_x0000_s7379" name="Equation" r:id="rId7" imgW="722160" imgH="3837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359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1569</Words>
  <Application>Microsoft Office PowerPoint</Application>
  <PresentationFormat>On-screen Show (4:3)</PresentationFormat>
  <Paragraphs>346</Paragraphs>
  <Slides>32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Utilizing polymerization-induced phase separation to improve dental restorative materials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CU -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polymerization-induced phase separation to improve dental restorative materials</dc:title>
  <dc:creator>Caroline Szczepanski</dc:creator>
  <cp:lastModifiedBy>Seth Kyler</cp:lastModifiedBy>
  <cp:revision>73</cp:revision>
  <dcterms:created xsi:type="dcterms:W3CDTF">2013-02-14T03:48:32Z</dcterms:created>
  <dcterms:modified xsi:type="dcterms:W3CDTF">2013-04-28T04:55:57Z</dcterms:modified>
</cp:coreProperties>
</file>