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1" r:id="rId2"/>
    <p:sldId id="272" r:id="rId3"/>
    <p:sldId id="256" r:id="rId4"/>
    <p:sldId id="257" r:id="rId5"/>
    <p:sldId id="258" r:id="rId6"/>
    <p:sldId id="259" r:id="rId7"/>
    <p:sldId id="261" r:id="rId8"/>
    <p:sldId id="260" r:id="rId9"/>
    <p:sldId id="262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4" r:id="rId18"/>
    <p:sldId id="275" r:id="rId19"/>
    <p:sldId id="273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7697-62A4-0B4E-A2A2-46D54D97A74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5353-F73C-7B48-B362-4EF6B16BC7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7697-62A4-0B4E-A2A2-46D54D97A74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5353-F73C-7B48-B362-4EF6B16BC7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7697-62A4-0B4E-A2A2-46D54D97A74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5353-F73C-7B48-B362-4EF6B16BC7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7697-62A4-0B4E-A2A2-46D54D97A74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5353-F73C-7B48-B362-4EF6B16BC7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7697-62A4-0B4E-A2A2-46D54D97A74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5353-F73C-7B48-B362-4EF6B16BC7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7697-62A4-0B4E-A2A2-46D54D97A74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5353-F73C-7B48-B362-4EF6B16BC7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7697-62A4-0B4E-A2A2-46D54D97A74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5353-F73C-7B48-B362-4EF6B16BC7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7697-62A4-0B4E-A2A2-46D54D97A74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5353-F73C-7B48-B362-4EF6B16BC7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7697-62A4-0B4E-A2A2-46D54D97A74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5353-F73C-7B48-B362-4EF6B16BC7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7697-62A4-0B4E-A2A2-46D54D97A74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5353-F73C-7B48-B362-4EF6B16BC7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7697-62A4-0B4E-A2A2-46D54D97A74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5353-F73C-7B48-B362-4EF6B16BC7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7697-62A4-0B4E-A2A2-46D54D97A74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55353-F73C-7B48-B362-4EF6B16BC7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5E737697-62A4-0B4E-A2A2-46D54D97A747}" type="datetimeFigureOut">
              <a:rPr lang="en-US" smtClean="0"/>
              <a:pPr/>
              <a:t>9/14/2012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54455353-F73C-7B48-B362-4EF6B16BC7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loomberg.com/video/fed-to-buy-40-billion-in-mortgage-debt-each-month-yYZAvsuGRrGZuE9~bbvaxA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ycharts.com/companies/CVX/chart#series=type:company,id:CVX,calc:price&amp;format=indexed&amp;recessions=false&amp;zoom=1d&amp;startDate=&amp;endDate" TargetMode="External"/><Relationship Id="rId2" Type="http://schemas.openxmlformats.org/officeDocument/2006/relationships/hyperlink" Target="http://ycharts.com/companies/IBM/chart#series=type:company,id:IBM,calc:price&amp;format=indexed&amp;recessions=false&amp;zoom=1d&amp;startDate=&amp;endDat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ycharts.com/companies/GS/chart#series=type:company,id:GS,calc:price&amp;format=indexed&amp;recessions=false&amp;zoom=1d&amp;startDate=&amp;endDat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609600"/>
            <a:ext cx="8042276" cy="5334001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4200" dirty="0" smtClean="0">
              <a:solidFill>
                <a:schemeClr val="tx1"/>
              </a:solidFill>
            </a:endParaRPr>
          </a:p>
          <a:p>
            <a:pPr algn="ctr">
              <a:buNone/>
            </a:pPr>
            <a:r>
              <a:rPr lang="en-US" sz="4200" b="1" dirty="0" smtClean="0">
                <a:solidFill>
                  <a:schemeClr val="tx1"/>
                </a:solidFill>
              </a:rPr>
              <a:t>Investment Club General Meeting </a:t>
            </a:r>
          </a:p>
          <a:p>
            <a:pPr algn="ctr">
              <a:buNone/>
            </a:pPr>
            <a:r>
              <a:rPr lang="en-US" sz="4200" b="1" dirty="0" smtClean="0">
                <a:solidFill>
                  <a:schemeClr val="tx1"/>
                </a:solidFill>
              </a:rPr>
              <a:t>9/14/12</a:t>
            </a:r>
            <a:endParaRPr lang="en-US" sz="4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CYS Investments, INC.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>
                <a:solidFill>
                  <a:srgbClr val="898989"/>
                </a:solidFill>
                <a:latin typeface="Times New Roman" pitchFamily="-106" charset="0"/>
                <a:cs typeface="Times New Roman" pitchFamily="-106" charset="0"/>
              </a:rPr>
              <a:t>Chris</a:t>
            </a:r>
            <a:r>
              <a:rPr lang="en-US" dirty="0" smtClean="0">
                <a:solidFill>
                  <a:srgbClr val="898989"/>
                </a:solidFill>
                <a:latin typeface="Times New Roman" pitchFamily="-106" charset="0"/>
                <a:cs typeface="Times New Roman" pitchFamily="-106" charset="0"/>
              </a:rPr>
              <a:t> </a:t>
            </a:r>
            <a:r>
              <a:rPr lang="en-US" dirty="0" err="1" smtClean="0">
                <a:solidFill>
                  <a:srgbClr val="898989"/>
                </a:solidFill>
                <a:latin typeface="Times New Roman" pitchFamily="-106" charset="0"/>
                <a:cs typeface="Times New Roman" pitchFamily="-106" charset="0"/>
              </a:rPr>
              <a:t>Busuttil</a:t>
            </a:r>
            <a:endParaRPr lang="en-US" dirty="0" smtClean="0">
              <a:solidFill>
                <a:srgbClr val="898989"/>
              </a:solidFill>
              <a:latin typeface="Times New Roman" pitchFamily="-106" charset="0"/>
              <a:cs typeface="Times New Roman" pitchFamily="-106" charset="0"/>
            </a:endParaRPr>
          </a:p>
          <a:p>
            <a:pPr eaLnBrk="1" hangingPunct="1"/>
            <a:endParaRPr lang="en-US" dirty="0">
              <a:solidFill>
                <a:srgbClr val="898989"/>
              </a:solidFill>
              <a:latin typeface="Times New Roman" pitchFamily="-106" charset="0"/>
              <a:cs typeface="Times New Roman" pitchFamily="-10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CYS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700" dirty="0">
                <a:latin typeface="Times New Roman" pitchFamily="-106" charset="0"/>
                <a:cs typeface="Times New Roman" pitchFamily="-106" charset="0"/>
              </a:rPr>
              <a:t>CYS is a mortgage real estate investment trust (REIT) that invests in residential mortgage backed securities (RMBS). </a:t>
            </a:r>
            <a:endParaRPr lang="en-US" sz="2700" dirty="0" smtClean="0">
              <a:latin typeface="Times New Roman" pitchFamily="-106" charset="0"/>
              <a:cs typeface="Times New Roman" pitchFamily="-106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sz="2700" dirty="0" smtClean="0">
                <a:latin typeface="Times New Roman" pitchFamily="-106" charset="0"/>
                <a:cs typeface="Times New Roman" pitchFamily="-106" charset="0"/>
              </a:rPr>
              <a:t>CYS invests specifically in </a:t>
            </a:r>
            <a:r>
              <a:rPr lang="en-US" sz="2700" dirty="0">
                <a:latin typeface="Times New Roman" pitchFamily="-106" charset="0"/>
                <a:cs typeface="Times New Roman" pitchFamily="-106" charset="0"/>
              </a:rPr>
              <a:t>RMBS that are guaranteed by U.S. government sponsored enterprises Fannie Mae and Freddie Mac or U.S. government agency </a:t>
            </a:r>
            <a:r>
              <a:rPr lang="en-US" sz="2700" dirty="0" err="1">
                <a:latin typeface="Times New Roman" pitchFamily="-106" charset="0"/>
                <a:cs typeface="Times New Roman" pitchFamily="-106" charset="0"/>
              </a:rPr>
              <a:t>Ginnie</a:t>
            </a:r>
            <a:r>
              <a:rPr lang="en-US" sz="2700" dirty="0">
                <a:latin typeface="Times New Roman" pitchFamily="-106" charset="0"/>
                <a:cs typeface="Times New Roman" pitchFamily="-106" charset="0"/>
              </a:rPr>
              <a:t> Mae.</a:t>
            </a:r>
          </a:p>
          <a:p>
            <a:pPr eaLnBrk="1" hangingPunct="1">
              <a:lnSpc>
                <a:spcPct val="110000"/>
              </a:lnSpc>
            </a:pPr>
            <a:r>
              <a:rPr lang="en-US" sz="2700" dirty="0">
                <a:latin typeface="Times New Roman" pitchFamily="-106" charset="0"/>
                <a:cs typeface="Times New Roman" pitchFamily="-106" charset="0"/>
              </a:rPr>
              <a:t>Invest in Agency RMBS collateralized by fixed rate single-family residential mortgage loans ARMS or hybrid ARMS. </a:t>
            </a:r>
          </a:p>
          <a:p>
            <a:pPr eaLnBrk="1" hangingPunct="1">
              <a:lnSpc>
                <a:spcPct val="110000"/>
              </a:lnSpc>
            </a:pPr>
            <a:r>
              <a:rPr lang="en-US" sz="2700" dirty="0">
                <a:latin typeface="Times New Roman" pitchFamily="-106" charset="0"/>
                <a:cs typeface="Times New Roman" pitchFamily="-106" charset="0"/>
              </a:rPr>
              <a:t> Aim to provide investors with dividends and capital appreciation throughout changing interest rate and credit cycles.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Investment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sz="3000" dirty="0">
                <a:latin typeface="Times New Roman" pitchFamily="-106" charset="0"/>
                <a:cs typeface="Times New Roman" pitchFamily="-106" charset="0"/>
              </a:rPr>
              <a:t>Investment portfolio consisting of Agency RMBS. Primarily comprised of 15-year fixed rate (58%). </a:t>
            </a:r>
          </a:p>
          <a:p>
            <a:pPr eaLnBrk="1" hangingPunct="1">
              <a:lnSpc>
                <a:spcPct val="120000"/>
              </a:lnSpc>
            </a:pPr>
            <a:r>
              <a:rPr lang="en-US" sz="3000" dirty="0">
                <a:latin typeface="Times New Roman" pitchFamily="-106" charset="0"/>
                <a:cs typeface="Times New Roman" pitchFamily="-106" charset="0"/>
              </a:rPr>
              <a:t>Capitalize on the disparity in the valuations in the Agency RMBS market. </a:t>
            </a:r>
          </a:p>
          <a:p>
            <a:pPr eaLnBrk="1" hangingPunct="1">
              <a:lnSpc>
                <a:spcPct val="120000"/>
              </a:lnSpc>
            </a:pPr>
            <a:r>
              <a:rPr lang="en-US" sz="3000" dirty="0">
                <a:latin typeface="Times New Roman" pitchFamily="-106" charset="0"/>
                <a:cs typeface="Times New Roman" pitchFamily="-106" charset="0"/>
              </a:rPr>
              <a:t>Income is generated through the spread between the interest income earned less the cost of borrowing/hedging.</a:t>
            </a:r>
          </a:p>
          <a:p>
            <a:pPr eaLnBrk="1" hangingPunct="1">
              <a:lnSpc>
                <a:spcPct val="120000"/>
              </a:lnSpc>
            </a:pPr>
            <a:r>
              <a:rPr lang="en-US" sz="3000" dirty="0">
                <a:latin typeface="Times New Roman" pitchFamily="-106" charset="0"/>
                <a:cs typeface="Times New Roman" pitchFamily="-106" charset="0"/>
              </a:rPr>
              <a:t>Invest on a levered basis 7.7x compared to industry average 8.2x.  </a:t>
            </a:r>
          </a:p>
          <a:p>
            <a:pPr eaLnBrk="1" hangingPunct="1">
              <a:lnSpc>
                <a:spcPct val="120000"/>
              </a:lnSpc>
            </a:pPr>
            <a:r>
              <a:rPr lang="en-US" sz="3000" dirty="0">
                <a:latin typeface="Times New Roman" pitchFamily="-106" charset="0"/>
                <a:cs typeface="Times New Roman" pitchFamily="-106" charset="0"/>
              </a:rPr>
              <a:t>Finance through repurchase agreements (repo) and common equity. </a:t>
            </a:r>
          </a:p>
          <a:p>
            <a:pPr eaLnBrk="1" hangingPunct="1">
              <a:lnSpc>
                <a:spcPct val="80000"/>
              </a:lnSpc>
            </a:pPr>
            <a:endParaRPr lang="en-US" sz="3000" dirty="0">
              <a:latin typeface="Times New Roman" pitchFamily="-106" charset="0"/>
              <a:cs typeface="Times New Roman" pitchFamily="-10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Fundamentals 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Price-$14.60</a:t>
            </a:r>
          </a:p>
          <a:p>
            <a:pPr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Mkt Cap- $2.43 Bn</a:t>
            </a:r>
          </a:p>
          <a:p>
            <a:pPr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P/E- 4.50</a:t>
            </a:r>
          </a:p>
          <a:p>
            <a:pPr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EPS-3.24</a:t>
            </a:r>
          </a:p>
          <a:p>
            <a:pPr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Div/Yield-.45/12.26</a:t>
            </a:r>
          </a:p>
          <a:p>
            <a:pPr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Beta-.16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Macro Overview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Favorable environment for Agency mortgage REITS.</a:t>
            </a:r>
          </a:p>
          <a:p>
            <a:pPr lvl="1"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Very low short-term interest rates</a:t>
            </a:r>
          </a:p>
          <a:p>
            <a:pPr lvl="1"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Abundance of repo funding</a:t>
            </a:r>
          </a:p>
          <a:p>
            <a:pPr lvl="1"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Cheap hedging costs (against rising interest rates)</a:t>
            </a:r>
          </a:p>
          <a:p>
            <a:pPr lvl="1"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Lack of prepayments </a:t>
            </a:r>
          </a:p>
          <a:p>
            <a:pPr lvl="1" eaLnBrk="1" hangingPunct="1"/>
            <a:endParaRPr lang="en-US">
              <a:latin typeface="Times New Roman" pitchFamily="-106" charset="0"/>
              <a:cs typeface="Times New Roman" pitchFamily="-106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Risks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Interest rate- triggering of margin calls from repo lenders (credit risk).</a:t>
            </a:r>
          </a:p>
          <a:p>
            <a:pPr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Liquidity- above scenario could lead to lack of capital to repay debts. </a:t>
            </a:r>
          </a:p>
          <a:p>
            <a:pPr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Government- QE3 </a:t>
            </a:r>
          </a:p>
          <a:p>
            <a:pPr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Regulatory </a:t>
            </a:r>
          </a:p>
          <a:p>
            <a:pPr eaLnBrk="1" hangingPunct="1">
              <a:buFont typeface="Arial" pitchFamily="-106" charset="0"/>
              <a:buNone/>
            </a:pPr>
            <a:endParaRPr lang="en-US">
              <a:latin typeface="Times New Roman" pitchFamily="-106" charset="0"/>
              <a:cs typeface="Times New Roman" pitchFamily="-10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BUY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Diversification- expose our portfolio to real estate.</a:t>
            </a:r>
          </a:p>
          <a:p>
            <a:pPr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High Value- 12.26% dividend pay out.</a:t>
            </a:r>
          </a:p>
          <a:p>
            <a:pPr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 Strong returns- Since 2009 year end, has produced total economic return of 40%.</a:t>
            </a:r>
          </a:p>
          <a:p>
            <a:pPr eaLnBrk="1" hangingPunct="1"/>
            <a:r>
              <a:rPr lang="en-US">
                <a:latin typeface="Times New Roman" pitchFamily="-106" charset="0"/>
                <a:cs typeface="Times New Roman" pitchFamily="-106" charset="0"/>
              </a:rPr>
              <a:t> Great Management- Unique transparency and disclosure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STAY INVOLVED?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Attend Meetings</a:t>
            </a:r>
          </a:p>
          <a:p>
            <a:r>
              <a:rPr lang="en-US" dirty="0" smtClean="0"/>
              <a:t>2. Research</a:t>
            </a:r>
          </a:p>
          <a:p>
            <a:pPr lvl="1"/>
            <a:r>
              <a:rPr lang="en-US" dirty="0" smtClean="0"/>
              <a:t>Newspaper (Wall Street Journal, NY Times, Bloomberg)</a:t>
            </a:r>
          </a:p>
          <a:p>
            <a:pPr lvl="1"/>
            <a:r>
              <a:rPr lang="en-US" dirty="0" smtClean="0"/>
              <a:t>Investopedia.com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3. Presentations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- Buy/sell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- Educational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- Guest speakers (family and friends)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 THE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444532"/>
            <a:ext cx="8042276" cy="3886201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September 19- Bloomberg Guest</a:t>
            </a:r>
          </a:p>
          <a:p>
            <a:r>
              <a:rPr lang="en-US" dirty="0" smtClean="0"/>
              <a:t>September 22- Wall Street/ Economic and Society BBQ</a:t>
            </a:r>
          </a:p>
          <a:p>
            <a:pPr lvl="1"/>
            <a:r>
              <a:rPr lang="en-US" dirty="0" smtClean="0"/>
              <a:t>Meet and greet Lafayette students with same interest</a:t>
            </a:r>
          </a:p>
          <a:p>
            <a:pPr lvl="1"/>
            <a:r>
              <a:rPr lang="en-US" dirty="0" smtClean="0"/>
              <a:t>327 Monroe (Starts at 3pm)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October 11- Finance Night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Bloomberg Guest Speakers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828799"/>
            <a:ext cx="8042276" cy="4114801"/>
          </a:xfrm>
        </p:spPr>
        <p:txBody>
          <a:bodyPr/>
          <a:lstStyle/>
          <a:p>
            <a:r>
              <a:rPr lang="en-US" dirty="0" smtClean="0"/>
              <a:t>This Wednesday September 19</a:t>
            </a:r>
            <a:r>
              <a:rPr lang="en-US" baseline="30000" dirty="0" smtClean="0"/>
              <a:t>th</a:t>
            </a:r>
            <a:r>
              <a:rPr lang="en-US" dirty="0" smtClean="0"/>
              <a:t> at Noon </a:t>
            </a:r>
          </a:p>
          <a:p>
            <a:r>
              <a:rPr lang="en-US" dirty="0" smtClean="0"/>
              <a:t>Lisa O'Donnell - </a:t>
            </a:r>
            <a:r>
              <a:rPr lang="en-US" dirty="0" smtClean="0"/>
              <a:t>Mortgage </a:t>
            </a:r>
            <a:r>
              <a:rPr lang="en-US" dirty="0" smtClean="0"/>
              <a:t>New Issues Analyst </a:t>
            </a:r>
          </a:p>
          <a:p>
            <a:r>
              <a:rPr lang="en-US" dirty="0" smtClean="0"/>
              <a:t>Dan Stefan - Dividend Forecasting Analyst</a:t>
            </a:r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6507" y="3352800"/>
            <a:ext cx="512064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Financial News: Anthony Zawadzki</a:t>
            </a:r>
          </a:p>
          <a:p>
            <a:r>
              <a:rPr lang="en-US" dirty="0" smtClean="0"/>
              <a:t>Buy Presentation on CYS Investments: Chris “The Bus Makes No Stops”  </a:t>
            </a:r>
            <a:r>
              <a:rPr lang="en-US" dirty="0" err="1" smtClean="0"/>
              <a:t>Busuttil</a:t>
            </a:r>
            <a:endParaRPr lang="en-US" dirty="0" smtClean="0"/>
          </a:p>
          <a:p>
            <a:r>
              <a:rPr lang="en-US" dirty="0" smtClean="0"/>
              <a:t>How To Stay Involved: </a:t>
            </a:r>
            <a:r>
              <a:rPr lang="en-US" dirty="0" smtClean="0"/>
              <a:t>Cory </a:t>
            </a:r>
            <a:r>
              <a:rPr lang="en-US" dirty="0" err="1" smtClean="0">
                <a:latin typeface="News Gothic MT"/>
              </a:rPr>
              <a:t>Scheuerle</a:t>
            </a:r>
            <a:endParaRPr lang="en-US" dirty="0" smtClean="0">
              <a:latin typeface="News Gothic MT"/>
            </a:endParaRPr>
          </a:p>
          <a:p>
            <a:r>
              <a:rPr lang="en-US" dirty="0" smtClean="0">
                <a:latin typeface="News Gothic MT"/>
              </a:rPr>
              <a:t>Bloomberg Guest Speaker Info: Angel “Racks on Racks” </a:t>
            </a:r>
            <a:r>
              <a:rPr lang="en-US" dirty="0" err="1" smtClean="0"/>
              <a:t>Stoychev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News 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Anthony Zawadzki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 announces QE3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http://www.bloomberg.com/video/fed-to-buy-40-billion-in-mortgage-debt-each-month-yYZAvsuGRrGZuE9~bbvaxA.html</a:t>
            </a:r>
            <a:r>
              <a:rPr lang="en-US" dirty="0" smtClean="0"/>
              <a:t> </a:t>
            </a:r>
          </a:p>
          <a:p>
            <a:r>
              <a:rPr lang="en-US" dirty="0" smtClean="0"/>
              <a:t>Fed agrees to buy $40B in mortgage securities per month until the labor market improves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“Quantitative Easing” in a Nutshell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r>
              <a:rPr lang="en-US" dirty="0" smtClean="0"/>
              <a:t>After the housing market collapse and subsequent stock market crash of the late 2000’s, the Federal Reserve implemented “Quantitative Easing” policies</a:t>
            </a:r>
          </a:p>
          <a:p>
            <a:r>
              <a:rPr lang="en-US" dirty="0" smtClean="0"/>
              <a:t>Federal Reserve bought debt (bonds) in order to keep interest rates low</a:t>
            </a:r>
          </a:p>
          <a:p>
            <a:pPr lvl="1"/>
            <a:r>
              <a:rPr lang="en-US" dirty="0" smtClean="0"/>
              <a:t>Lower interest rates= Lower Cost of Borrowing money</a:t>
            </a:r>
          </a:p>
          <a:p>
            <a:pPr lvl="1"/>
            <a:r>
              <a:rPr lang="en-US" dirty="0" smtClean="0"/>
              <a:t>By lowering the cost to borrow, the Fed hoped consumer borrowing and spending would be encouraged </a:t>
            </a:r>
          </a:p>
          <a:p>
            <a:pPr lvl="1"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r>
              <a:rPr lang="en-US" dirty="0" smtClean="0"/>
              <a:t>Fed has enacted two previous rounds of quantitative easing (QE1 and QE2), as well as “Operation Twist,” a move involving swapping short term debt with longer term holdings to lengthen the maturity of its holdings</a:t>
            </a:r>
          </a:p>
          <a:p>
            <a:r>
              <a:rPr lang="en-US" dirty="0" smtClean="0"/>
              <a:t>Fed Chairman Ben </a:t>
            </a:r>
            <a:r>
              <a:rPr lang="en-US" dirty="0" err="1" smtClean="0"/>
              <a:t>Bernanke</a:t>
            </a:r>
            <a:r>
              <a:rPr lang="en-US" dirty="0" smtClean="0"/>
              <a:t> said the poor labor market conditions led the Fed to take this action</a:t>
            </a:r>
          </a:p>
          <a:p>
            <a:r>
              <a:rPr lang="en-US" dirty="0" smtClean="0"/>
              <a:t>Fed also stated it will hold the federal funds rate (the interest rate at which banks borrow from each other) to 0 -.25%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r>
              <a:rPr lang="en-US" dirty="0"/>
              <a:t>European Central Bank Governing </a:t>
            </a:r>
            <a:r>
              <a:rPr lang="en-US" dirty="0" smtClean="0"/>
              <a:t>Council said the bank may not need to purchase government bonds</a:t>
            </a:r>
          </a:p>
          <a:p>
            <a:r>
              <a:rPr lang="en-US" dirty="0" smtClean="0"/>
              <a:t>ECB proposed their own asset-purchase program September 6</a:t>
            </a:r>
            <a:r>
              <a:rPr lang="en-US" baseline="30000" dirty="0" smtClean="0"/>
              <a:t>th</a:t>
            </a:r>
            <a:r>
              <a:rPr lang="en-US" dirty="0" smtClean="0"/>
              <a:t> called Outright Monetary Transactions program</a:t>
            </a:r>
          </a:p>
          <a:p>
            <a:pPr lvl="1"/>
            <a:r>
              <a:rPr lang="en-US" dirty="0" smtClean="0"/>
              <a:t>Gives the ECB unlimited power to maintain low borrowing costs in euro-area countries if they agree to bailout conditions first 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Effects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S&amp;P 500 jumped 1.6% at market close Thursday</a:t>
            </a:r>
          </a:p>
          <a:p>
            <a:r>
              <a:rPr lang="en-US" dirty="0" smtClean="0"/>
              <a:t>Dow Jones Industrial Average jumped 206.51 points</a:t>
            </a:r>
          </a:p>
          <a:p>
            <a:r>
              <a:rPr lang="en-US" dirty="0" smtClean="0"/>
              <a:t>10-year Treasury yields fell to 1.73%</a:t>
            </a:r>
          </a:p>
          <a:p>
            <a:r>
              <a:rPr lang="en-US" dirty="0" smtClean="0"/>
              <a:t>Dollar Index, a gauge of the United States Dollar against 6 peers, fell 0.6%</a:t>
            </a:r>
          </a:p>
          <a:p>
            <a:pPr lvl="1"/>
            <a:r>
              <a:rPr lang="en-US" dirty="0" smtClean="0"/>
              <a:t>This is because by the Fed buying assets it is essentially the same as printing new money or increasing the money supply 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Portfolio Performance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IBM- </a:t>
            </a:r>
            <a:r>
              <a:rPr lang="en-US" sz="2000" dirty="0" smtClean="0">
                <a:hlinkClick r:id="rId2"/>
              </a:rPr>
              <a:t>http://ycharts.com/companies/IBM/chart#series=type%3Acompany%2Cid%3AIBM%2Ccalc%3Aprice&amp;format=indexed&amp;recessions=false&amp;zoom=1d&amp;startDate=&amp;endDate</a:t>
            </a:r>
            <a:r>
              <a:rPr lang="en-US" sz="2000" dirty="0" smtClean="0"/>
              <a:t> </a:t>
            </a:r>
          </a:p>
          <a:p>
            <a:r>
              <a:rPr lang="en-US" dirty="0" smtClean="0"/>
              <a:t>Chevron</a:t>
            </a:r>
            <a:r>
              <a:rPr lang="en-US" sz="2000" dirty="0" smtClean="0"/>
              <a:t>- </a:t>
            </a:r>
            <a:r>
              <a:rPr lang="en-US" sz="2000" dirty="0" smtClean="0">
                <a:hlinkClick r:id="rId3"/>
              </a:rPr>
              <a:t>http://ycharts.com/companies/CVX/chart#series=type%3Acompany%2Cid%3ACVX%2Ccalc%3Aprice&amp;format=indexed&amp;recessions=false&amp;zoom=1d&amp;startDate=&amp;endDate</a:t>
            </a:r>
            <a:r>
              <a:rPr lang="en-US" sz="2000" dirty="0" smtClean="0"/>
              <a:t>= </a:t>
            </a:r>
          </a:p>
          <a:p>
            <a:r>
              <a:rPr lang="en-US" dirty="0" smtClean="0"/>
              <a:t>Goldman Sachs Group</a:t>
            </a:r>
            <a:r>
              <a:rPr lang="en-US" sz="2000" dirty="0" smtClean="0"/>
              <a:t>- </a:t>
            </a:r>
            <a:r>
              <a:rPr lang="en-US" sz="2000" dirty="0" smtClean="0">
                <a:hlinkClick r:id="rId4"/>
              </a:rPr>
              <a:t>http://ycharts.com/companies/GS/chart#series=type%3Acompany%2Cid%3AGS%2Ccalc%3Aprice&amp;format=indexed&amp;recessions=false&amp;zoom=1d&amp;startDate=&amp;endDate</a:t>
            </a:r>
            <a:r>
              <a:rPr lang="en-US" sz="2000" dirty="0" smtClean="0"/>
              <a:t>=  </a:t>
            </a:r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849</TotalTime>
  <Words>728</Words>
  <Application>Microsoft Office PowerPoint</Application>
  <PresentationFormat>On-screen Show (4:3)</PresentationFormat>
  <Paragraphs>93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Breeze</vt:lpstr>
      <vt:lpstr>Slide 1</vt:lpstr>
      <vt:lpstr>Agenda</vt:lpstr>
      <vt:lpstr>News  </vt:lpstr>
      <vt:lpstr>Fed announces QE3</vt:lpstr>
      <vt:lpstr>“Quantitative Easing” in a Nutshell</vt:lpstr>
      <vt:lpstr>Slide 6</vt:lpstr>
      <vt:lpstr>European Update</vt:lpstr>
      <vt:lpstr>Market Effects </vt:lpstr>
      <vt:lpstr>Portfolio Performance </vt:lpstr>
      <vt:lpstr>CYS Investments, INC.</vt:lpstr>
      <vt:lpstr>CYS Overview</vt:lpstr>
      <vt:lpstr>Investment Strategy</vt:lpstr>
      <vt:lpstr>Fundamentals </vt:lpstr>
      <vt:lpstr>Macro Overview</vt:lpstr>
      <vt:lpstr>Risks </vt:lpstr>
      <vt:lpstr>BUY</vt:lpstr>
      <vt:lpstr>HOW TO STAY INVOLVED?</vt:lpstr>
      <vt:lpstr>SAVE THE DATE</vt:lpstr>
      <vt:lpstr>Bloomberg Guest Speakers</vt:lpstr>
    </vt:vector>
  </TitlesOfParts>
  <Company>Lafayette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News</dc:title>
  <dc:creator>Anthony Zawadzki</dc:creator>
  <cp:lastModifiedBy>Windows User</cp:lastModifiedBy>
  <cp:revision>17</cp:revision>
  <dcterms:created xsi:type="dcterms:W3CDTF">2012-09-13T23:19:49Z</dcterms:created>
  <dcterms:modified xsi:type="dcterms:W3CDTF">2012-09-14T15:19:47Z</dcterms:modified>
</cp:coreProperties>
</file>