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66" r:id="rId3"/>
    <p:sldId id="267" r:id="rId4"/>
    <p:sldId id="268" r:id="rId5"/>
    <p:sldId id="269" r:id="rId6"/>
    <p:sldId id="276" r:id="rId7"/>
    <p:sldId id="277" r:id="rId8"/>
    <p:sldId id="278" r:id="rId9"/>
    <p:sldId id="279" r:id="rId10"/>
    <p:sldId id="270" r:id="rId11"/>
    <p:sldId id="271" r:id="rId12"/>
    <p:sldId id="272" r:id="rId13"/>
    <p:sldId id="273" r:id="rId14"/>
    <p:sldId id="274" r:id="rId15"/>
    <p:sldId id="275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7463D-B3D6-48E3-9F2C-8098FE8B2B93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4165C-E5E6-4613-98C8-7605602D9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9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53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10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872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25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42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21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AA288-6FF7-4D9F-9507-4305A6FA95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30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010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13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92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26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70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768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09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030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46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977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718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74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80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42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DD5A-AEDC-468D-AE1B-2EB9450274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56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6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32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4165C-E5E6-4613-98C8-7605602D934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07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99CFA-1157-48E3-8A46-473C14734E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8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3C406F-A7E7-47DA-9FE1-6771CEBB572B}" type="datetimeFigureOut">
              <a:rPr lang="en-US" smtClean="0"/>
              <a:pPr/>
              <a:t>11/3/2011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eekingalpha.com/symbol/kmp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seekingalpha.com/symbol/e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Lafayette Investment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 4,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8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Short Selling?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Trading technique used to profit from </a:t>
            </a:r>
            <a:r>
              <a:rPr lang="en-US" b="1" dirty="0" smtClean="0"/>
              <a:t>downward</a:t>
            </a:r>
            <a:r>
              <a:rPr lang="en-US" dirty="0" smtClean="0"/>
              <a:t> moves in stock price</a:t>
            </a:r>
          </a:p>
          <a:p>
            <a:r>
              <a:rPr lang="en-US" dirty="0"/>
              <a:t>S</a:t>
            </a:r>
            <a:r>
              <a:rPr lang="en-US" dirty="0" smtClean="0"/>
              <a:t>ell shares you don’t own, hoping that the price will fall, allowing you to buy them back and return them for less money</a:t>
            </a:r>
          </a:p>
        </p:txBody>
      </p:sp>
    </p:spTree>
    <p:extLst>
      <p:ext uri="{BB962C8B-B14F-4D97-AF65-F5344CB8AC3E}">
        <p14:creationId xmlns:p14="http://schemas.microsoft.com/office/powerpoint/2010/main" val="9281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Sell Short?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Speculate</a:t>
            </a:r>
          </a:p>
          <a:p>
            <a:pPr marL="914400" lvl="1" indent="-514350"/>
            <a:r>
              <a:rPr lang="en-US" dirty="0" smtClean="0"/>
              <a:t>Bet that stock price will fall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Hedge</a:t>
            </a:r>
          </a:p>
          <a:p>
            <a:pPr marL="914400" lvl="1" indent="-514350"/>
            <a:r>
              <a:rPr lang="en-US" dirty="0" smtClean="0"/>
              <a:t>Protect your 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UBS is trading around $12 a share</a:t>
            </a:r>
          </a:p>
          <a:p>
            <a:r>
              <a:rPr lang="en-US" dirty="0" smtClean="0">
                <a:latin typeface="Calibri" charset="0"/>
              </a:rPr>
              <a:t>You think it will drop to $6</a:t>
            </a:r>
          </a:p>
          <a:p>
            <a:r>
              <a:rPr lang="en-US" dirty="0" smtClean="0">
                <a:latin typeface="Calibri" charset="0"/>
              </a:rPr>
              <a:t>You </a:t>
            </a:r>
            <a:r>
              <a:rPr lang="en-US" b="1" dirty="0" smtClean="0">
                <a:latin typeface="Calibri" charset="0"/>
              </a:rPr>
              <a:t>borrow</a:t>
            </a:r>
            <a:r>
              <a:rPr lang="en-US" dirty="0" smtClean="0">
                <a:latin typeface="Calibri" charset="0"/>
              </a:rPr>
              <a:t> 100 shares, sell them for $12</a:t>
            </a:r>
          </a:p>
          <a:p>
            <a:r>
              <a:rPr lang="en-US" dirty="0" smtClean="0">
                <a:latin typeface="Calibri" charset="0"/>
              </a:rPr>
              <a:t>Supposing UBS drops to $6, you </a:t>
            </a:r>
            <a:r>
              <a:rPr lang="en-US" b="1" dirty="0" smtClean="0">
                <a:latin typeface="Calibri" charset="0"/>
              </a:rPr>
              <a:t>cover</a:t>
            </a:r>
            <a:r>
              <a:rPr lang="en-US" dirty="0" smtClean="0">
                <a:latin typeface="Calibri" charset="0"/>
              </a:rPr>
              <a:t> your short by buying shares back</a:t>
            </a:r>
          </a:p>
          <a:p>
            <a:r>
              <a:rPr lang="en-US" dirty="0" smtClean="0">
                <a:latin typeface="Calibri" charset="0"/>
              </a:rPr>
              <a:t>Profit = ($12 - $6)*100 shares= $600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76471" y="4482353"/>
            <a:ext cx="1016000" cy="5229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Hedging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</a:rPr>
              <a:t>You want to protect a $100,000 diversified portfolio of stocks</a:t>
            </a:r>
          </a:p>
          <a:p>
            <a:r>
              <a:rPr lang="en-US" dirty="0" smtClean="0">
                <a:latin typeface="Calibri" charset="0"/>
              </a:rPr>
              <a:t>You open a short position on an equity index like the S&amp;P that protects you close to 1-for-1</a:t>
            </a:r>
          </a:p>
          <a:p>
            <a:r>
              <a:rPr lang="en-US" dirty="0" smtClean="0">
                <a:latin typeface="Calibri" charset="0"/>
              </a:rPr>
              <a:t>If your portfolio falls 3%, you have lost $3,000</a:t>
            </a:r>
          </a:p>
          <a:p>
            <a:r>
              <a:rPr lang="en-US" dirty="0" smtClean="0">
                <a:latin typeface="Calibri" charset="0"/>
              </a:rPr>
              <a:t>But you make $3,000 on your short</a:t>
            </a:r>
          </a:p>
          <a:p>
            <a:pPr marL="0" indent="0">
              <a:buNone/>
            </a:pPr>
            <a:endParaRPr lang="en-US" dirty="0" smtClean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1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Gamble</a:t>
            </a:r>
          </a:p>
          <a:p>
            <a:r>
              <a:rPr lang="en-US" dirty="0" smtClean="0"/>
              <a:t>Losses can be infinite</a:t>
            </a:r>
          </a:p>
          <a:p>
            <a:r>
              <a:rPr lang="en-US" dirty="0" smtClean="0"/>
              <a:t>Using borrowed money</a:t>
            </a:r>
          </a:p>
          <a:p>
            <a:r>
              <a:rPr lang="en-US" dirty="0" smtClean="0"/>
              <a:t>“The Squeeze”</a:t>
            </a:r>
          </a:p>
          <a:p>
            <a:r>
              <a:rPr lang="en-US" dirty="0" smtClean="0"/>
              <a:t>Timing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32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057400"/>
            <a:ext cx="7772400" cy="1470025"/>
          </a:xfrm>
        </p:spPr>
        <p:txBody>
          <a:bodyPr/>
          <a:lstStyle/>
          <a:p>
            <a:r>
              <a:rPr lang="en-US" dirty="0" smtClean="0"/>
              <a:t>SELL KMR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Rau and Simon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3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MLP?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An investment </a:t>
            </a:r>
            <a:r>
              <a:rPr lang="en-US" sz="2400" dirty="0">
                <a:latin typeface="+mj-lt"/>
              </a:rPr>
              <a:t>that </a:t>
            </a:r>
            <a:r>
              <a:rPr lang="en-US" sz="2400" dirty="0" smtClean="0">
                <a:latin typeface="+mj-lt"/>
              </a:rPr>
              <a:t>combines </a:t>
            </a:r>
            <a:r>
              <a:rPr lang="en-US" sz="2400" dirty="0">
                <a:latin typeface="+mj-lt"/>
              </a:rPr>
              <a:t>the tax benefits of a </a:t>
            </a:r>
            <a:r>
              <a:rPr lang="en-US" sz="2400" dirty="0" smtClean="0">
                <a:latin typeface="+mj-lt"/>
              </a:rPr>
              <a:t>limited partnership (LP</a:t>
            </a:r>
            <a:r>
              <a:rPr lang="en-US" sz="2400" dirty="0">
                <a:latin typeface="+mj-lt"/>
              </a:rPr>
              <a:t>) with the liquidity of common stock</a:t>
            </a:r>
            <a:r>
              <a:rPr lang="en-US" sz="2400" dirty="0" smtClean="0">
                <a:latin typeface="+mj-lt"/>
              </a:rPr>
              <a:t>.</a:t>
            </a:r>
          </a:p>
          <a:p>
            <a:r>
              <a:rPr lang="en-US" sz="2400" dirty="0" smtClean="0">
                <a:latin typeface="+mj-lt"/>
              </a:rPr>
              <a:t>Has a partnership structure</a:t>
            </a:r>
          </a:p>
          <a:p>
            <a:r>
              <a:rPr lang="en-US" sz="2400" dirty="0">
                <a:latin typeface="+mj-lt"/>
              </a:rPr>
              <a:t>issues investment units that trade on an exchange like common stock</a:t>
            </a:r>
            <a:r>
              <a:rPr lang="en-US" sz="2400" dirty="0" smtClean="0">
                <a:latin typeface="+mj-lt"/>
              </a:rPr>
              <a:t>.</a:t>
            </a:r>
          </a:p>
          <a:p>
            <a:r>
              <a:rPr lang="en-US" sz="2400" b="1" dirty="0" smtClean="0">
                <a:latin typeface="+mj-lt"/>
              </a:rPr>
              <a:t>combine the tax advantages of a partnership with the liquidity of a publicly traded stock</a:t>
            </a:r>
          </a:p>
          <a:p>
            <a:r>
              <a:rPr lang="en-US" sz="2400" dirty="0">
                <a:latin typeface="+mj-lt"/>
              </a:rPr>
              <a:t>In order to qualify, a firm must earn 90% of its income through activities or interest and dividend payments relating to natural resources, commodities or </a:t>
            </a:r>
            <a:r>
              <a:rPr lang="en-US" sz="2400" dirty="0" smtClean="0">
                <a:latin typeface="+mj-lt"/>
              </a:rPr>
              <a:t>real estate.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55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Tax Advantages of an MLP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00" dirty="0" smtClean="0">
                <a:latin typeface="+mj-lt"/>
              </a:rPr>
              <a:t>Don’t pay a corporate income tax</a:t>
            </a:r>
          </a:p>
          <a:p>
            <a:r>
              <a:rPr lang="en-US" sz="2900" dirty="0" smtClean="0">
                <a:latin typeface="+mj-lt"/>
              </a:rPr>
              <a:t>the </a:t>
            </a:r>
            <a:r>
              <a:rPr lang="en-US" sz="2900" dirty="0">
                <a:latin typeface="+mj-lt"/>
              </a:rPr>
              <a:t>tax liability of the entity is passed on to its </a:t>
            </a:r>
            <a:r>
              <a:rPr lang="en-US" sz="2900" dirty="0" err="1" smtClean="0">
                <a:latin typeface="+mj-lt"/>
              </a:rPr>
              <a:t>unitholders</a:t>
            </a:r>
            <a:r>
              <a:rPr lang="en-US" sz="2900" dirty="0" smtClean="0">
                <a:latin typeface="+mj-lt"/>
              </a:rPr>
              <a:t>(shareholders)</a:t>
            </a:r>
          </a:p>
          <a:p>
            <a:r>
              <a:rPr lang="en-US" sz="2900" dirty="0" smtClean="0">
                <a:latin typeface="+mj-lt"/>
              </a:rPr>
              <a:t> </a:t>
            </a:r>
            <a:r>
              <a:rPr lang="en-US" sz="2900" dirty="0">
                <a:latin typeface="+mj-lt"/>
              </a:rPr>
              <a:t>Once a year, each investor receives a K-1 statement </a:t>
            </a:r>
            <a:r>
              <a:rPr lang="en-US" sz="2900" dirty="0" smtClean="0">
                <a:latin typeface="+mj-lt"/>
              </a:rPr>
              <a:t>detailing </a:t>
            </a:r>
            <a:r>
              <a:rPr lang="en-US" sz="2900" dirty="0">
                <a:latin typeface="+mj-lt"/>
              </a:rPr>
              <a:t>his or her share of the partnership's </a:t>
            </a:r>
            <a:r>
              <a:rPr lang="en-US" sz="2900" dirty="0" smtClean="0">
                <a:latin typeface="+mj-lt"/>
              </a:rPr>
              <a:t>net income, </a:t>
            </a:r>
            <a:r>
              <a:rPr lang="en-US" sz="2900" dirty="0">
                <a:latin typeface="+mj-lt"/>
              </a:rPr>
              <a:t>which is then taxed at the investor's individual tax rate</a:t>
            </a:r>
            <a:r>
              <a:rPr lang="en-US" sz="2900" dirty="0" smtClean="0">
                <a:latin typeface="+mj-lt"/>
              </a:rPr>
              <a:t>.</a:t>
            </a:r>
          </a:p>
          <a:p>
            <a:r>
              <a:rPr lang="en-US" sz="2900" dirty="0" smtClean="0">
                <a:latin typeface="+mj-lt"/>
              </a:rPr>
              <a:t>This is a strong </a:t>
            </a:r>
            <a:r>
              <a:rPr lang="en-US" sz="2900" dirty="0">
                <a:latin typeface="+mj-lt"/>
              </a:rPr>
              <a:t>incentive to </a:t>
            </a:r>
            <a:r>
              <a:rPr lang="en-US" sz="2900" dirty="0" smtClean="0">
                <a:latin typeface="+mj-lt"/>
              </a:rPr>
              <a:t>become an MLP because</a:t>
            </a:r>
            <a:r>
              <a:rPr lang="en-US" sz="2900" dirty="0">
                <a:latin typeface="+mj-lt"/>
              </a:rPr>
              <a:t> it means a cost advantage over their incorporated peers</a:t>
            </a:r>
            <a:r>
              <a:rPr lang="en-US" sz="2900" dirty="0" smtClean="0">
                <a:latin typeface="+mj-lt"/>
              </a:rPr>
              <a:t>.(peers pay corporate income tax) </a:t>
            </a:r>
          </a:p>
          <a:p>
            <a:r>
              <a:rPr lang="en-US" sz="2900" dirty="0" smtClean="0">
                <a:latin typeface="+mj-lt"/>
              </a:rPr>
              <a:t>eliminates the “double taxation” generally applied to corporations (whereby the corporation pays taxes on its income and the corporation's shareholders also pay taxes on the corporation's dividends).</a:t>
            </a:r>
          </a:p>
          <a:p>
            <a:r>
              <a:rPr lang="en-US" sz="2900" dirty="0" smtClean="0">
                <a:latin typeface="+mj-lt"/>
              </a:rPr>
              <a:t>Being a MLP lowers its cost of capital(makes it easier to build new pipelines and other necessities)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About KMR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Kinder Morgan Management, LLC operates as an energy transportation and storage company in North America.</a:t>
            </a:r>
          </a:p>
          <a:p>
            <a:r>
              <a:rPr lang="en-US" dirty="0" smtClean="0"/>
              <a:t>As of December 31, 2009, it owned and operated approximately 28,000 miles of pipelines and 180 terminals. </a:t>
            </a:r>
          </a:p>
          <a:p>
            <a:r>
              <a:rPr lang="en-US" dirty="0" smtClean="0"/>
              <a:t>The company was founded in 2001 and is based in Houston, Texas.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037359"/>
            <a:ext cx="2314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037359"/>
            <a:ext cx="2314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99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KMR, KMI, KMP, EL PASO WTF?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Kinder Morgan Partners is separated into KMP,KMR, and KMI</a:t>
            </a:r>
          </a:p>
          <a:p>
            <a:r>
              <a:rPr lang="en-US" dirty="0" smtClean="0"/>
              <a:t>In February, Kinder Morgan completed its public offering, which actually is a re-IPO after its common stock was originally bought up by private equity firms in 2007.  SYMBOL: KMI not to be mistaken with KMR.</a:t>
            </a:r>
          </a:p>
          <a:p>
            <a:r>
              <a:rPr lang="en-US" dirty="0" smtClean="0"/>
              <a:t>Kinder Morgan Energy Partners LP (</a:t>
            </a:r>
            <a:r>
              <a:rPr lang="en-US" dirty="0" smtClean="0">
                <a:hlinkClick r:id="rId3" tooltip="Kinder Morgan Energy Partners L.P"/>
              </a:rPr>
              <a:t>KMP</a:t>
            </a:r>
            <a:r>
              <a:rPr lang="en-US" dirty="0" smtClean="0"/>
              <a:t>)</a:t>
            </a:r>
          </a:p>
          <a:p>
            <a:r>
              <a:rPr lang="en-US" dirty="0" smtClean="0"/>
              <a:t>KMR is Kinder Morgan Management LLC -  shares are legally equal with KMP shares. KMP receives distributions </a:t>
            </a:r>
            <a:r>
              <a:rPr lang="en-US" i="1" dirty="0" smtClean="0"/>
              <a:t>in cash</a:t>
            </a:r>
            <a:r>
              <a:rPr lang="en-US" dirty="0" smtClean="0"/>
              <a:t>. KMR receives distributions in the form of </a:t>
            </a:r>
            <a:r>
              <a:rPr lang="en-US" i="1" dirty="0" smtClean="0"/>
              <a:t>KMR shares</a:t>
            </a:r>
            <a:r>
              <a:rPr lang="en-US" dirty="0" smtClean="0"/>
              <a:t>.  (Equivalent of built in reinvestment plan)</a:t>
            </a:r>
          </a:p>
          <a:p>
            <a:r>
              <a:rPr lang="en-US" dirty="0" smtClean="0"/>
              <a:t>EL PASO - Kinder Morgan  recently acquired El Paso Corporation (</a:t>
            </a:r>
            <a:r>
              <a:rPr lang="en-US" dirty="0" smtClean="0">
                <a:hlinkClick r:id="rId4" tooltip="El Paso Corporation"/>
              </a:rPr>
              <a:t>EP</a:t>
            </a:r>
            <a:r>
              <a:rPr lang="en-US" dirty="0" smtClean="0"/>
              <a:t>) creating the largest midstream and the fourth largest energy company in North America.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Club News</a:t>
            </a:r>
          </a:p>
          <a:p>
            <a:r>
              <a:rPr lang="en-US" dirty="0" smtClean="0"/>
              <a:t>Financial News</a:t>
            </a:r>
          </a:p>
          <a:p>
            <a:r>
              <a:rPr lang="en-US" dirty="0" smtClean="0"/>
              <a:t>Short Selling</a:t>
            </a:r>
          </a:p>
          <a:p>
            <a:r>
              <a:rPr lang="en-US" dirty="0" smtClean="0"/>
              <a:t>Sell some KMR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4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KMR In our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5.16% of our portfolio</a:t>
            </a:r>
          </a:p>
          <a:p>
            <a:pPr>
              <a:buNone/>
            </a:pPr>
            <a:r>
              <a:rPr lang="en-US" dirty="0" smtClean="0"/>
              <a:t>-third largest holding(behind IBM and CAT)</a:t>
            </a:r>
          </a:p>
          <a:p>
            <a:r>
              <a:rPr lang="en-US" dirty="0" smtClean="0"/>
              <a:t>Currently own 273 shares</a:t>
            </a:r>
          </a:p>
          <a:p>
            <a:r>
              <a:rPr lang="en-US" dirty="0" smtClean="0"/>
              <a:t>Trading at $66.48(currently around 52-week High)</a:t>
            </a:r>
          </a:p>
          <a:p>
            <a:r>
              <a:rPr lang="en-US" dirty="0" smtClean="0"/>
              <a:t>18k position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5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RECCOMENDATION : SELL (ENTIRE POSITION)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Our opinion is to avoid the affiliated Kinder Morgan Partnership equities. </a:t>
            </a:r>
          </a:p>
          <a:p>
            <a:r>
              <a:rPr lang="en-US" dirty="0" smtClean="0"/>
              <a:t>Capital Gains?  Taxes?  </a:t>
            </a:r>
          </a:p>
          <a:p>
            <a:r>
              <a:rPr lang="en-US" dirty="0" smtClean="0"/>
              <a:t>The Kinder Morgan General Partner legal structure provides incentives to benefit the General Partner. </a:t>
            </a:r>
          </a:p>
          <a:p>
            <a:r>
              <a:rPr lang="en-US" dirty="0" smtClean="0"/>
              <a:t>Our advice is to avoid Kinder Morgan Management LLC, El Paso Corp., and El Paso Pipeline Partners, L.P., and Kinder Morgan Energy Partners LP.</a:t>
            </a:r>
          </a:p>
          <a:p>
            <a:r>
              <a:rPr lang="en-US" dirty="0" smtClean="0"/>
              <a:t>If you believe in Kinder Morgan buy KMI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"/>
            <a:ext cx="17526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30752"/>
            <a:ext cx="17526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894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KMI?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management team has proven to be first class in returning consistent recognized returns.</a:t>
            </a:r>
          </a:p>
          <a:p>
            <a:r>
              <a:rPr lang="en-US" dirty="0" smtClean="0"/>
              <a:t>The company can attract top employee talent at all levels of the enterprise.</a:t>
            </a:r>
          </a:p>
          <a:p>
            <a:r>
              <a:rPr lang="en-US" dirty="0" smtClean="0"/>
              <a:t>Kinder Morgan has access to capital markets for further growth initiatives.</a:t>
            </a:r>
          </a:p>
          <a:p>
            <a:r>
              <a:rPr lang="en-US" dirty="0" smtClean="0"/>
              <a:t>In October The KMI board of directors declared a dividend of $0.30 per share ($1.20 annualized), payable on Nov. 15, 2011. </a:t>
            </a:r>
          </a:p>
          <a:p>
            <a:r>
              <a:rPr lang="en-US" dirty="0" smtClean="0"/>
              <a:t>4.2% dividend</a:t>
            </a:r>
          </a:p>
          <a:p>
            <a:r>
              <a:rPr lang="en-US" dirty="0" smtClean="0"/>
              <a:t>Also owns 20% equity interest in NGPL </a:t>
            </a:r>
            <a:r>
              <a:rPr lang="en-US" dirty="0" err="1" smtClean="0"/>
              <a:t>PipeCo</a:t>
            </a:r>
            <a:r>
              <a:rPr lang="en-US" dirty="0" smtClean="0"/>
              <a:t> LLC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065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Attractive? (KMI)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Trading at a EV/EBITDA Multiple of 13.</a:t>
            </a:r>
          </a:p>
          <a:p>
            <a:r>
              <a:rPr lang="en-US" dirty="0" smtClean="0"/>
              <a:t>270 Million in cash on the balance sheet.</a:t>
            </a:r>
          </a:p>
          <a:p>
            <a:r>
              <a:rPr lang="en-US" dirty="0" smtClean="0"/>
              <a:t>High dividend</a:t>
            </a:r>
          </a:p>
          <a:p>
            <a:r>
              <a:rPr lang="en-US" dirty="0" smtClean="0"/>
              <a:t>Great peg ratio: 1.43</a:t>
            </a:r>
          </a:p>
          <a:p>
            <a:r>
              <a:rPr lang="en-US" dirty="0" smtClean="0"/>
              <a:t>EL PASO DEAL – When the deal goes through stock will pop. (80% chance according to </a:t>
            </a:r>
            <a:r>
              <a:rPr lang="en-US" dirty="0" err="1" smtClean="0"/>
              <a:t>BofA</a:t>
            </a:r>
            <a:r>
              <a:rPr lang="en-US" dirty="0" smtClean="0"/>
              <a:t> analysts)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60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WHAT WE SHOULD DO?!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402282"/>
            <a:ext cx="16029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495800"/>
            <a:ext cx="16029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16029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4800"/>
            <a:ext cx="16029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17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 (The entire KMR position)</a:t>
            </a:r>
          </a:p>
          <a:p>
            <a:r>
              <a:rPr lang="en-US" dirty="0" smtClean="0"/>
              <a:t>Allocate half of the positions cash back into KMI.</a:t>
            </a:r>
          </a:p>
          <a:p>
            <a:r>
              <a:rPr lang="en-US" dirty="0" smtClean="0"/>
              <a:t>And take the other 9k and reinvest into another high growth potential stock.</a:t>
            </a:r>
          </a:p>
          <a:p>
            <a:r>
              <a:rPr lang="en-US" dirty="0" smtClean="0"/>
              <a:t>Plenty of gems out there (I.E. NLY)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 (The entire KMR position)</a:t>
            </a:r>
          </a:p>
          <a:p>
            <a:r>
              <a:rPr lang="en-US" dirty="0" smtClean="0"/>
              <a:t>Take 18k in profits</a:t>
            </a:r>
          </a:p>
          <a:p>
            <a:pPr>
              <a:buNone/>
            </a:pPr>
            <a:r>
              <a:rPr lang="en-US" dirty="0" smtClean="0"/>
              <a:t>	-substantially increase our cash holdings(from (22,000 to 40,000)</a:t>
            </a:r>
          </a:p>
          <a:p>
            <a:r>
              <a:rPr lang="en-US" dirty="0" smtClean="0"/>
              <a:t>Have cash on hand to reinvest in another equity when the timing is right(buy low, sell high)</a:t>
            </a:r>
          </a:p>
        </p:txBody>
      </p:sp>
    </p:spTree>
    <p:extLst>
      <p:ext uri="{BB962C8B-B14F-4D97-AF65-F5344CB8AC3E}">
        <p14:creationId xmlns:p14="http://schemas.microsoft.com/office/powerpoint/2010/main" val="22025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 News</a:t>
            </a:r>
            <a:endParaRPr lang="en-US" dirty="0"/>
          </a:p>
        </p:txBody>
      </p:sp>
      <p:pic>
        <p:nvPicPr>
          <p:cNvPr id="1026" name="Picture 2" descr="C:\Users\Blagovest\Documents\My Dropbox\College\activities\investment club\Graphics\Event in Hug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46489"/>
            <a:ext cx="4924425" cy="547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9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$351,719 (down 1.5% </a:t>
            </a:r>
            <a:r>
              <a:rPr lang="en-US" dirty="0" err="1" smtClean="0"/>
              <a:t>vs</a:t>
            </a:r>
            <a:r>
              <a:rPr lang="en-US" dirty="0" smtClean="0"/>
              <a:t> last week)</a:t>
            </a:r>
          </a:p>
          <a:p>
            <a:r>
              <a:rPr lang="en-US" dirty="0" smtClean="0"/>
              <a:t>S&amp;P 500 1,261 (down 1.8%)</a:t>
            </a:r>
          </a:p>
          <a:p>
            <a:endParaRPr lang="en-US" dirty="0"/>
          </a:p>
          <a:p>
            <a:r>
              <a:rPr lang="en-US" dirty="0" smtClean="0"/>
              <a:t>WARNING: </a:t>
            </a:r>
            <a:r>
              <a:rPr lang="en-US" dirty="0" err="1" smtClean="0"/>
              <a:t>Vestas</a:t>
            </a:r>
            <a:r>
              <a:rPr lang="en-US" dirty="0" smtClean="0"/>
              <a:t> </a:t>
            </a:r>
            <a:r>
              <a:rPr lang="en-US" dirty="0" err="1" smtClean="0"/>
              <a:t>Windsystems</a:t>
            </a:r>
            <a:r>
              <a:rPr lang="en-US" dirty="0" smtClean="0"/>
              <a:t> – down 15% on manufacturing worries. (down 50% since we bought it)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2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Occupy Wall Street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Occupy Wall Street</a:t>
            </a:r>
            <a:r>
              <a:rPr lang="en-US" dirty="0" smtClean="0"/>
              <a:t> (</a:t>
            </a:r>
            <a:r>
              <a:rPr lang="en-US" b="1" dirty="0" smtClean="0"/>
              <a:t>OWS</a:t>
            </a:r>
            <a:r>
              <a:rPr lang="en-US" dirty="0" smtClean="0"/>
              <a:t>) is an ongoing series of demonstrations in New York City based in </a:t>
            </a:r>
            <a:r>
              <a:rPr lang="en-US" dirty="0" err="1" smtClean="0"/>
              <a:t>Zuccotti</a:t>
            </a:r>
            <a:r>
              <a:rPr lang="en-US" dirty="0" smtClean="0"/>
              <a:t> Park in the Wall Street financial district.</a:t>
            </a:r>
          </a:p>
          <a:p>
            <a:endParaRPr lang="en-US" dirty="0" smtClean="0"/>
          </a:p>
          <a:p>
            <a:r>
              <a:rPr lang="en-US" dirty="0" smtClean="0"/>
              <a:t>Protest against social and economic inequality, corporate greed </a:t>
            </a:r>
            <a:r>
              <a:rPr lang="en-US" dirty="0" err="1" smtClean="0"/>
              <a:t>andcorruption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CCUPY WALL STREET BLOOMBERG 13-10-1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5562600" cy="3048000"/>
          </a:xfrm>
        </p:spPr>
      </p:pic>
      <p:pic>
        <p:nvPicPr>
          <p:cNvPr id="5" name="Picture 4" descr="occupy-wall-street-chase-bank.gi.to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7400" y="3352800"/>
            <a:ext cx="57150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+/-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Economics is really bad and unemployment is really Severe.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 the other hand,  this </a:t>
            </a:r>
          </a:p>
          <a:p>
            <a:pPr>
              <a:buNone/>
            </a:pPr>
            <a:r>
              <a:rPr lang="en-US" dirty="0" smtClean="0"/>
              <a:t>May just be a joke of a bunch of uneducated </a:t>
            </a:r>
          </a:p>
          <a:p>
            <a:pPr>
              <a:buNone/>
            </a:pPr>
            <a:r>
              <a:rPr lang="en-US" dirty="0" smtClean="0"/>
              <a:t>People. </a:t>
            </a:r>
          </a:p>
        </p:txBody>
      </p:sp>
      <p:pic>
        <p:nvPicPr>
          <p:cNvPr id="4" name="Picture 3" descr="LostMyJobFoundAnOccupation_OccupyWallStre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72100" y="4191000"/>
            <a:ext cx="2819400" cy="222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0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this </a:t>
            </a:r>
            <a:endParaRPr lang="en-US" dirty="0"/>
          </a:p>
        </p:txBody>
      </p:sp>
      <p:pic>
        <p:nvPicPr>
          <p:cNvPr id="4" name="Content Placeholder 3" descr="20111013144434_22038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371600"/>
            <a:ext cx="35814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4419600" y="1524000"/>
            <a:ext cx="396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guy tells everyone on wall street that we should all go to China because they have a annual GDP grow rate of 10%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am sure he will have fun if he comes to China….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Short Selling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2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176</TotalTime>
  <Words>1032</Words>
  <Application>Microsoft Office PowerPoint</Application>
  <PresentationFormat>On-screen Show (4:3)</PresentationFormat>
  <Paragraphs>150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Custom Design</vt:lpstr>
      <vt:lpstr>Adjacency</vt:lpstr>
      <vt:lpstr>Lafayette Investment Club</vt:lpstr>
      <vt:lpstr>Agenda</vt:lpstr>
      <vt:lpstr>Club News</vt:lpstr>
      <vt:lpstr>Portfolio</vt:lpstr>
      <vt:lpstr>Occupy Wall Street</vt:lpstr>
      <vt:lpstr>PowerPoint Presentation</vt:lpstr>
      <vt:lpstr>Implication +/-</vt:lpstr>
      <vt:lpstr>Look at this </vt:lpstr>
      <vt:lpstr>Short Selling</vt:lpstr>
      <vt:lpstr>What is Short Selling?</vt:lpstr>
      <vt:lpstr>Why Sell Short?</vt:lpstr>
      <vt:lpstr>Speculative Example</vt:lpstr>
      <vt:lpstr>Hedging Example</vt:lpstr>
      <vt:lpstr>Risks</vt:lpstr>
      <vt:lpstr>SELL KMR</vt:lpstr>
      <vt:lpstr>What is an MLP?</vt:lpstr>
      <vt:lpstr>Tax Advantages of an MLP</vt:lpstr>
      <vt:lpstr>About KMR</vt:lpstr>
      <vt:lpstr>KMR, KMI, KMP, EL PASO WTF?</vt:lpstr>
      <vt:lpstr>KMR In our Portfolio</vt:lpstr>
      <vt:lpstr>Sell?</vt:lpstr>
      <vt:lpstr>Why KMI?</vt:lpstr>
      <vt:lpstr>Why is it Attractive? (KMI)</vt:lpstr>
      <vt:lpstr>WHAT WE SHOULD DO?!</vt:lpstr>
      <vt:lpstr>Option 1</vt:lpstr>
      <vt:lpstr>Option 2</vt:lpstr>
    </vt:vector>
  </TitlesOfParts>
  <Company>Lafayette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 KMR</dc:title>
  <dc:creator>Windows User</dc:creator>
  <cp:lastModifiedBy>Blago Baychev</cp:lastModifiedBy>
  <cp:revision>16</cp:revision>
  <dcterms:created xsi:type="dcterms:W3CDTF">2011-11-03T22:27:28Z</dcterms:created>
  <dcterms:modified xsi:type="dcterms:W3CDTF">2011-11-04T02:03:27Z</dcterms:modified>
</cp:coreProperties>
</file>