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74" r:id="rId2"/>
    <p:sldId id="275" r:id="rId3"/>
    <p:sldId id="276" r:id="rId4"/>
    <p:sldId id="277" r:id="rId5"/>
    <p:sldId id="280" r:id="rId6"/>
    <p:sldId id="278" r:id="rId7"/>
    <p:sldId id="279" r:id="rId8"/>
    <p:sldId id="267" r:id="rId9"/>
    <p:sldId id="268" r:id="rId10"/>
    <p:sldId id="269" r:id="rId11"/>
    <p:sldId id="270" r:id="rId12"/>
    <p:sldId id="271" r:id="rId13"/>
    <p:sldId id="272" r:id="rId14"/>
    <p:sldId id="273" r:id="rId15"/>
    <p:sldId id="256" r:id="rId16"/>
    <p:sldId id="257" r:id="rId17"/>
    <p:sldId id="258" r:id="rId18"/>
    <p:sldId id="266" r:id="rId19"/>
    <p:sldId id="259" r:id="rId20"/>
    <p:sldId id="260" r:id="rId21"/>
    <p:sldId id="261" r:id="rId22"/>
    <p:sldId id="263" r:id="rId23"/>
    <p:sldId id="262" r:id="rId24"/>
    <p:sldId id="264" r:id="rId25"/>
    <p:sldId id="265"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DA52B6-8998-45EA-B220-E6066073F900}" type="datetimeFigureOut">
              <a:rPr lang="en-US" smtClean="0"/>
              <a:t>11/10/2011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7925B0-7130-49F7-BE46-74A5EFD61AC0}" type="slidenum">
              <a:rPr lang="en-US" smtClean="0"/>
              <a:t>‹#›</a:t>
            </a:fld>
            <a:endParaRPr lang="en-US"/>
          </a:p>
        </p:txBody>
      </p:sp>
    </p:spTree>
    <p:extLst>
      <p:ext uri="{BB962C8B-B14F-4D97-AF65-F5344CB8AC3E}">
        <p14:creationId xmlns:p14="http://schemas.microsoft.com/office/powerpoint/2010/main" val="925477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1</a:t>
            </a:fld>
            <a:endParaRPr lang="en-US"/>
          </a:p>
        </p:txBody>
      </p:sp>
    </p:spTree>
    <p:extLst>
      <p:ext uri="{BB962C8B-B14F-4D97-AF65-F5344CB8AC3E}">
        <p14:creationId xmlns:p14="http://schemas.microsoft.com/office/powerpoint/2010/main" val="725298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C2C086-8D47-47A1-AA75-0F6E13B9620E}" type="slidenum">
              <a:rPr lang="en-US" smtClean="0"/>
              <a:t>10</a:t>
            </a:fld>
            <a:endParaRPr lang="en-US"/>
          </a:p>
        </p:txBody>
      </p:sp>
    </p:spTree>
    <p:extLst>
      <p:ext uri="{BB962C8B-B14F-4D97-AF65-F5344CB8AC3E}">
        <p14:creationId xmlns:p14="http://schemas.microsoft.com/office/powerpoint/2010/main" val="3936477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C2C086-8D47-47A1-AA75-0F6E13B9620E}" type="slidenum">
              <a:rPr lang="en-US" smtClean="0"/>
              <a:t>11</a:t>
            </a:fld>
            <a:endParaRPr lang="en-US"/>
          </a:p>
        </p:txBody>
      </p:sp>
    </p:spTree>
    <p:extLst>
      <p:ext uri="{BB962C8B-B14F-4D97-AF65-F5344CB8AC3E}">
        <p14:creationId xmlns:p14="http://schemas.microsoft.com/office/powerpoint/2010/main" val="1123020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C2C086-8D47-47A1-AA75-0F6E13B9620E}" type="slidenum">
              <a:rPr lang="en-US" smtClean="0"/>
              <a:t>12</a:t>
            </a:fld>
            <a:endParaRPr lang="en-US"/>
          </a:p>
        </p:txBody>
      </p:sp>
    </p:spTree>
    <p:extLst>
      <p:ext uri="{BB962C8B-B14F-4D97-AF65-F5344CB8AC3E}">
        <p14:creationId xmlns:p14="http://schemas.microsoft.com/office/powerpoint/2010/main" val="79128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C2C086-8D47-47A1-AA75-0F6E13B9620E}" type="slidenum">
              <a:rPr lang="en-US" smtClean="0"/>
              <a:t>13</a:t>
            </a:fld>
            <a:endParaRPr lang="en-US"/>
          </a:p>
        </p:txBody>
      </p:sp>
    </p:spTree>
    <p:extLst>
      <p:ext uri="{BB962C8B-B14F-4D97-AF65-F5344CB8AC3E}">
        <p14:creationId xmlns:p14="http://schemas.microsoft.com/office/powerpoint/2010/main" val="1818134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C2C086-8D47-47A1-AA75-0F6E13B9620E}" type="slidenum">
              <a:rPr lang="en-US" smtClean="0"/>
              <a:t>14</a:t>
            </a:fld>
            <a:endParaRPr lang="en-US"/>
          </a:p>
        </p:txBody>
      </p:sp>
    </p:spTree>
    <p:extLst>
      <p:ext uri="{BB962C8B-B14F-4D97-AF65-F5344CB8AC3E}">
        <p14:creationId xmlns:p14="http://schemas.microsoft.com/office/powerpoint/2010/main" val="42299304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15</a:t>
            </a:fld>
            <a:endParaRPr lang="en-US"/>
          </a:p>
        </p:txBody>
      </p:sp>
    </p:spTree>
    <p:extLst>
      <p:ext uri="{BB962C8B-B14F-4D97-AF65-F5344CB8AC3E}">
        <p14:creationId xmlns:p14="http://schemas.microsoft.com/office/powerpoint/2010/main" val="28863204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16</a:t>
            </a:fld>
            <a:endParaRPr lang="en-US"/>
          </a:p>
        </p:txBody>
      </p:sp>
    </p:spTree>
    <p:extLst>
      <p:ext uri="{BB962C8B-B14F-4D97-AF65-F5344CB8AC3E}">
        <p14:creationId xmlns:p14="http://schemas.microsoft.com/office/powerpoint/2010/main" val="19853617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17</a:t>
            </a:fld>
            <a:endParaRPr lang="en-US"/>
          </a:p>
        </p:txBody>
      </p:sp>
    </p:spTree>
    <p:extLst>
      <p:ext uri="{BB962C8B-B14F-4D97-AF65-F5344CB8AC3E}">
        <p14:creationId xmlns:p14="http://schemas.microsoft.com/office/powerpoint/2010/main" val="38800661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18</a:t>
            </a:fld>
            <a:endParaRPr lang="en-US"/>
          </a:p>
        </p:txBody>
      </p:sp>
    </p:spTree>
    <p:extLst>
      <p:ext uri="{BB962C8B-B14F-4D97-AF65-F5344CB8AC3E}">
        <p14:creationId xmlns:p14="http://schemas.microsoft.com/office/powerpoint/2010/main" val="15638561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19</a:t>
            </a:fld>
            <a:endParaRPr lang="en-US"/>
          </a:p>
        </p:txBody>
      </p:sp>
    </p:spTree>
    <p:extLst>
      <p:ext uri="{BB962C8B-B14F-4D97-AF65-F5344CB8AC3E}">
        <p14:creationId xmlns:p14="http://schemas.microsoft.com/office/powerpoint/2010/main" val="36493797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2</a:t>
            </a:fld>
            <a:endParaRPr lang="en-US"/>
          </a:p>
        </p:txBody>
      </p:sp>
    </p:spTree>
    <p:extLst>
      <p:ext uri="{BB962C8B-B14F-4D97-AF65-F5344CB8AC3E}">
        <p14:creationId xmlns:p14="http://schemas.microsoft.com/office/powerpoint/2010/main" val="1852292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20</a:t>
            </a:fld>
            <a:endParaRPr lang="en-US"/>
          </a:p>
        </p:txBody>
      </p:sp>
    </p:spTree>
    <p:extLst>
      <p:ext uri="{BB962C8B-B14F-4D97-AF65-F5344CB8AC3E}">
        <p14:creationId xmlns:p14="http://schemas.microsoft.com/office/powerpoint/2010/main" val="13255802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21</a:t>
            </a:fld>
            <a:endParaRPr lang="en-US"/>
          </a:p>
        </p:txBody>
      </p:sp>
    </p:spTree>
    <p:extLst>
      <p:ext uri="{BB962C8B-B14F-4D97-AF65-F5344CB8AC3E}">
        <p14:creationId xmlns:p14="http://schemas.microsoft.com/office/powerpoint/2010/main" val="36650432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22</a:t>
            </a:fld>
            <a:endParaRPr lang="en-US"/>
          </a:p>
        </p:txBody>
      </p:sp>
    </p:spTree>
    <p:extLst>
      <p:ext uri="{BB962C8B-B14F-4D97-AF65-F5344CB8AC3E}">
        <p14:creationId xmlns:p14="http://schemas.microsoft.com/office/powerpoint/2010/main" val="34415190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23</a:t>
            </a:fld>
            <a:endParaRPr lang="en-US"/>
          </a:p>
        </p:txBody>
      </p:sp>
    </p:spTree>
    <p:extLst>
      <p:ext uri="{BB962C8B-B14F-4D97-AF65-F5344CB8AC3E}">
        <p14:creationId xmlns:p14="http://schemas.microsoft.com/office/powerpoint/2010/main" val="33721530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24</a:t>
            </a:fld>
            <a:endParaRPr lang="en-US"/>
          </a:p>
        </p:txBody>
      </p:sp>
    </p:spTree>
    <p:extLst>
      <p:ext uri="{BB962C8B-B14F-4D97-AF65-F5344CB8AC3E}">
        <p14:creationId xmlns:p14="http://schemas.microsoft.com/office/powerpoint/2010/main" val="32112144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25</a:t>
            </a:fld>
            <a:endParaRPr lang="en-US"/>
          </a:p>
        </p:txBody>
      </p:sp>
    </p:spTree>
    <p:extLst>
      <p:ext uri="{BB962C8B-B14F-4D97-AF65-F5344CB8AC3E}">
        <p14:creationId xmlns:p14="http://schemas.microsoft.com/office/powerpoint/2010/main" val="3239394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3</a:t>
            </a:fld>
            <a:endParaRPr lang="en-US"/>
          </a:p>
        </p:txBody>
      </p:sp>
    </p:spTree>
    <p:extLst>
      <p:ext uri="{BB962C8B-B14F-4D97-AF65-F5344CB8AC3E}">
        <p14:creationId xmlns:p14="http://schemas.microsoft.com/office/powerpoint/2010/main" val="1699390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4</a:t>
            </a:fld>
            <a:endParaRPr lang="en-US"/>
          </a:p>
        </p:txBody>
      </p:sp>
    </p:spTree>
    <p:extLst>
      <p:ext uri="{BB962C8B-B14F-4D97-AF65-F5344CB8AC3E}">
        <p14:creationId xmlns:p14="http://schemas.microsoft.com/office/powerpoint/2010/main" val="1700993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5</a:t>
            </a:fld>
            <a:endParaRPr lang="en-US"/>
          </a:p>
        </p:txBody>
      </p:sp>
    </p:spTree>
    <p:extLst>
      <p:ext uri="{BB962C8B-B14F-4D97-AF65-F5344CB8AC3E}">
        <p14:creationId xmlns:p14="http://schemas.microsoft.com/office/powerpoint/2010/main" val="1155364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6</a:t>
            </a:fld>
            <a:endParaRPr lang="en-US"/>
          </a:p>
        </p:txBody>
      </p:sp>
    </p:spTree>
    <p:extLst>
      <p:ext uri="{BB962C8B-B14F-4D97-AF65-F5344CB8AC3E}">
        <p14:creationId xmlns:p14="http://schemas.microsoft.com/office/powerpoint/2010/main" val="2459521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27925B0-7130-49F7-BE46-74A5EFD61AC0}" type="slidenum">
              <a:rPr lang="en-US" smtClean="0"/>
              <a:t>7</a:t>
            </a:fld>
            <a:endParaRPr lang="en-US"/>
          </a:p>
        </p:txBody>
      </p:sp>
    </p:spTree>
    <p:extLst>
      <p:ext uri="{BB962C8B-B14F-4D97-AF65-F5344CB8AC3E}">
        <p14:creationId xmlns:p14="http://schemas.microsoft.com/office/powerpoint/2010/main" val="1680800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C2C086-8D47-47A1-AA75-0F6E13B9620E}" type="slidenum">
              <a:rPr lang="en-US" smtClean="0"/>
              <a:t>8</a:t>
            </a:fld>
            <a:endParaRPr lang="en-US"/>
          </a:p>
        </p:txBody>
      </p:sp>
    </p:spTree>
    <p:extLst>
      <p:ext uri="{BB962C8B-B14F-4D97-AF65-F5344CB8AC3E}">
        <p14:creationId xmlns:p14="http://schemas.microsoft.com/office/powerpoint/2010/main" val="2479081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C2C086-8D47-47A1-AA75-0F6E13B9620E}" type="slidenum">
              <a:rPr lang="en-US" smtClean="0"/>
              <a:t>9</a:t>
            </a:fld>
            <a:endParaRPr lang="en-US"/>
          </a:p>
        </p:txBody>
      </p:sp>
    </p:spTree>
    <p:extLst>
      <p:ext uri="{BB962C8B-B14F-4D97-AF65-F5344CB8AC3E}">
        <p14:creationId xmlns:p14="http://schemas.microsoft.com/office/powerpoint/2010/main" val="3497265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pPr>
              <a:defRPr/>
            </a:pPr>
            <a:fld id="{76AF2C8A-0D9C-4E54-8061-3CBBF27318E9}" type="datetime1">
              <a:rPr lang="en-US" smtClean="0"/>
              <a:pPr>
                <a:defRPr/>
              </a:pPr>
              <a:t>11/10/2011</a:t>
            </a:fld>
            <a:endParaRPr lang="en-US"/>
          </a:p>
        </p:txBody>
      </p:sp>
      <p:sp>
        <p:nvSpPr>
          <p:cNvPr id="8" name="Slide Number Placeholder 7"/>
          <p:cNvSpPr>
            <a:spLocks noGrp="1"/>
          </p:cNvSpPr>
          <p:nvPr>
            <p:ph type="sldNum" sz="quarter" idx="11"/>
          </p:nvPr>
        </p:nvSpPr>
        <p:spPr/>
        <p:txBody>
          <a:bodyPr/>
          <a:lstStyle/>
          <a:p>
            <a:pPr>
              <a:defRPr/>
            </a:pPr>
            <a:fld id="{94B005E8-FC7E-44D5-9C68-DEC642ADECA7}" type="slidenum">
              <a:rPr lang="en-US" smtClean="0"/>
              <a:pPr>
                <a:defRPr/>
              </a:pPr>
              <a:t>‹#›</a:t>
            </a:fld>
            <a:endParaRPr lang="en-US"/>
          </a:p>
        </p:txBody>
      </p:sp>
      <p:sp>
        <p:nvSpPr>
          <p:cNvPr id="9" name="Footer Placeholder 8"/>
          <p:cNvSpPr>
            <a:spLocks noGrp="1"/>
          </p:cNvSpPr>
          <p:nvPr>
            <p:ph type="ftr" sz="quarter" idx="12"/>
          </p:nvPr>
        </p:nvSpPr>
        <p:spPr/>
        <p:txBody>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9E33905F-71D5-476B-8834-0403CD056979}" type="datetime1">
              <a:rPr lang="en-US" smtClean="0"/>
              <a:pPr>
                <a:defRPr/>
              </a:pPr>
              <a:t>11/10/2011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C8B411E-39D6-4E98-8AE1-66AC45EA9DBF}"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9A2F192A-6699-4A24-8939-0219013D1D9E}" type="datetime1">
              <a:rPr lang="en-US" smtClean="0"/>
              <a:pPr>
                <a:defRPr/>
              </a:pPr>
              <a:t>11/10/2011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CEA2365-4157-4191-808A-AABD8A571664}"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pPr>
              <a:defRPr/>
            </a:pPr>
            <a:fld id="{5F05E994-66EA-4AF9-9B14-21F2ECD1E8F7}" type="datetime1">
              <a:rPr lang="en-US" smtClean="0"/>
              <a:pPr>
                <a:defRPr/>
              </a:pPr>
              <a:t>11/10/2011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1FB16FA-4F0E-4F94-A1F8-FD3274A24D59}"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0A0D9980-C921-4ACE-BF8E-7419E8EFD58C}" type="datetime1">
              <a:rPr lang="en-US" smtClean="0"/>
              <a:pPr>
                <a:defRPr/>
              </a:pPr>
              <a:t>11/10/2011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867AF20-A778-45E7-B297-DA567C9FD946}" type="slidenum">
              <a:rPr lang="en-US" smtClean="0"/>
              <a:pPr>
                <a:defRPr/>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pPr>
              <a:defRPr/>
            </a:pPr>
            <a:fld id="{15B06D31-A325-437B-89FD-774BB22D8C38}" type="datetime1">
              <a:rPr lang="en-US" smtClean="0"/>
              <a:pPr>
                <a:defRPr/>
              </a:pPr>
              <a:t>11/10/2011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0F8885C-7135-4D82-B1E7-168A9EA3630C}" type="slidenum">
              <a:rPr lang="en-US" smtClean="0"/>
              <a:pPr>
                <a:defRPr/>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pPr>
              <a:defRPr/>
            </a:pPr>
            <a:fld id="{7AF48E07-CB4F-4A7E-9CD8-D94A86F23947}" type="datetime1">
              <a:rPr lang="en-US" smtClean="0"/>
              <a:pPr>
                <a:defRPr/>
              </a:pPr>
              <a:t>11/10/2011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AB76BD5-676F-46EF-B1A8-A18AA7A45E00}" type="slidenum">
              <a:rPr lang="en-US" smtClean="0"/>
              <a:pPr>
                <a:defRPr/>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22553717-89B0-4AE1-8D33-4A1FED750B77}" type="datetime1">
              <a:rPr lang="en-US" smtClean="0"/>
              <a:pPr>
                <a:defRPr/>
              </a:pPr>
              <a:t>11/10/2011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2D0BD48-B1E6-45CF-B225-0FC2D7E8A06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11AFC29-5C55-4477-80B9-08FB9359E2F9}" type="datetime1">
              <a:rPr lang="en-US" smtClean="0"/>
              <a:pPr>
                <a:defRPr/>
              </a:pPr>
              <a:t>11/10/2011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FE2C2C6A-D2FA-4766-ADB3-10DD636AE9A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0311D9CF-7AD3-4664-8895-8F535F451E89}" type="datetime1">
              <a:rPr lang="en-US" smtClean="0"/>
              <a:pPr>
                <a:defRPr/>
              </a:pPr>
              <a:t>11/10/2011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8253633-3B86-4194-BA41-12B56086C163}"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1CB071EB-188B-49D5-AD70-CFD4A6A5B9DE}" type="datetime1">
              <a:rPr lang="en-US" smtClean="0"/>
              <a:pPr>
                <a:defRPr/>
              </a:pPr>
              <a:t>11/10/2011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3BA5F2E-0E42-41FA-AFB2-9D67BEE97C84}"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pPr>
              <a:defRPr/>
            </a:pPr>
            <a:fld id="{D8019608-65BD-4DF0-A4F8-EC1DBDD505FE}" type="datetime1">
              <a:rPr lang="en-US" smtClean="0"/>
              <a:pPr>
                <a:defRPr/>
              </a:pPr>
              <a:t>11/10/2011</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pPr>
              <a:defRPr/>
            </a:pPr>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pPr>
              <a:defRPr/>
            </a:pPr>
            <a:fld id="{DEE97A49-A34F-4907-A3F0-BBA737380544}" type="slidenum">
              <a:rPr lang="en-US" smtClean="0"/>
              <a:pPr>
                <a:defRPr/>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finance.yahoo.com/video/marketnews-19148628/italy-s-senate-approves-debt-reduction-measures-27227933.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Lafayette Investment Club</a:t>
            </a:r>
            <a:endParaRPr lang="en-US" dirty="0"/>
          </a:p>
        </p:txBody>
      </p:sp>
      <p:sp>
        <p:nvSpPr>
          <p:cNvPr id="3" name="Subtitle 2"/>
          <p:cNvSpPr>
            <a:spLocks noGrp="1"/>
          </p:cNvSpPr>
          <p:nvPr>
            <p:ph type="subTitle" idx="1"/>
          </p:nvPr>
        </p:nvSpPr>
        <p:spPr/>
        <p:txBody>
          <a:bodyPr/>
          <a:lstStyle/>
          <a:p>
            <a:r>
              <a:rPr lang="en-US" dirty="0" smtClean="0"/>
              <a:t>11/11/11</a:t>
            </a:r>
            <a:endParaRPr lang="en-US" dirty="0"/>
          </a:p>
        </p:txBody>
      </p:sp>
    </p:spTree>
    <p:extLst>
      <p:ext uri="{BB962C8B-B14F-4D97-AF65-F5344CB8AC3E}">
        <p14:creationId xmlns:p14="http://schemas.microsoft.com/office/powerpoint/2010/main" val="723185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Currency Trading</a:t>
            </a:r>
            <a:endParaRPr lang="en-US" dirty="0"/>
          </a:p>
        </p:txBody>
      </p:sp>
      <p:sp>
        <p:nvSpPr>
          <p:cNvPr id="3" name="Content Placeholder 2"/>
          <p:cNvSpPr>
            <a:spLocks noGrp="1"/>
          </p:cNvSpPr>
          <p:nvPr>
            <p:ph idx="1"/>
          </p:nvPr>
        </p:nvSpPr>
        <p:spPr>
          <a:xfrm>
            <a:off x="457200" y="1600200"/>
            <a:ext cx="4933629" cy="4347503"/>
          </a:xfrm>
        </p:spPr>
        <p:txBody>
          <a:bodyPr/>
          <a:lstStyle/>
          <a:p>
            <a:r>
              <a:rPr lang="en-US" dirty="0" smtClean="0"/>
              <a:t>USD/EUR €0.7344 mean $1 will buy you €0.7344, or €1 costs you $1.3616</a:t>
            </a:r>
          </a:p>
          <a:p>
            <a:r>
              <a:rPr lang="en-US" dirty="0" smtClean="0"/>
              <a:t>USD/EUR usually ranges from €0.65 - €0.85</a:t>
            </a:r>
          </a:p>
          <a:p>
            <a:endParaRPr lang="en-US" dirty="0" smtClean="0"/>
          </a:p>
        </p:txBody>
      </p:sp>
      <p:graphicFrame>
        <p:nvGraphicFramePr>
          <p:cNvPr id="11" name="Table 10"/>
          <p:cNvGraphicFramePr>
            <a:graphicFrameLocks noGrp="1"/>
          </p:cNvGraphicFramePr>
          <p:nvPr/>
        </p:nvGraphicFramePr>
        <p:xfrm>
          <a:off x="5871410" y="1600200"/>
          <a:ext cx="3098800" cy="1485900"/>
        </p:xfrm>
        <a:graphic>
          <a:graphicData uri="http://schemas.openxmlformats.org/drawingml/2006/table">
            <a:tbl>
              <a:tblPr/>
              <a:tblGrid>
                <a:gridCol w="177800"/>
                <a:gridCol w="1384300"/>
                <a:gridCol w="698500"/>
                <a:gridCol w="838200"/>
              </a:tblGrid>
              <a:tr h="165100">
                <a:tc gridSpan="4">
                  <a:txBody>
                    <a:bodyPr/>
                    <a:lstStyle/>
                    <a:p>
                      <a:pPr algn="l" fontAlgn="b"/>
                      <a:r>
                        <a:rPr lang="en-US" sz="1000" b="1" i="0" u="none" strike="noStrike">
                          <a:latin typeface="Verdana"/>
                        </a:rPr>
                        <a:t>Most Traded Currencies by Market Share</a:t>
                      </a:r>
                    </a:p>
                  </a:txBody>
                  <a:tcPr marL="12700" marR="12700" marT="12700" marB="0" anchor="b">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r>
              <a:tr h="165100">
                <a:tc>
                  <a:txBody>
                    <a:bodyPr/>
                    <a:lstStyle/>
                    <a:p>
                      <a:pPr algn="l" fontAlgn="b"/>
                      <a:r>
                        <a:rPr lang="en-US" sz="1000" b="0" i="0" u="none" strike="noStrike">
                          <a:latin typeface="Verdana"/>
                        </a:rPr>
                        <a:t> </a:t>
                      </a:r>
                    </a:p>
                  </a:txBody>
                  <a:tcPr marL="12700" marR="12700" marT="12700" marB="0" anchor="b">
                    <a:lnL w="12700" cap="flat" cmpd="sng" algn="ctr">
                      <a:solidFill>
                        <a:scrgbClr r="0" g="0" b="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1" u="none" strike="noStrike">
                          <a:latin typeface="Verdana"/>
                        </a:rPr>
                        <a:t>Currency </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1" u="none" strike="noStrike">
                          <a:latin typeface="Verdana"/>
                        </a:rPr>
                        <a:t>ISO Code</a:t>
                      </a:r>
                    </a:p>
                  </a:txBody>
                  <a:tcPr marL="12700" marR="12700" marT="1270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000" b="0" i="1" u="none" strike="noStrike">
                          <a:latin typeface="Verdana"/>
                        </a:rPr>
                        <a:t>Daily Share</a:t>
                      </a:r>
                    </a:p>
                  </a:txBody>
                  <a:tcPr marL="12700" marR="12700" marT="12700" marB="0" anchor="b">
                    <a:lnL>
                      <a:noFill/>
                    </a:lnL>
                    <a:lnR w="12700" cap="flat" cmpd="sng" algn="ctr">
                      <a:solidFill>
                        <a:scrgbClr r="0" g="0" b="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65100">
                <a:tc>
                  <a:txBody>
                    <a:bodyPr/>
                    <a:lstStyle/>
                    <a:p>
                      <a:pPr algn="r" fontAlgn="b"/>
                      <a:r>
                        <a:rPr lang="en-US" sz="1000" b="0" i="0" u="none" strike="noStrike" dirty="0" smtClean="0">
                          <a:latin typeface="Verdana"/>
                        </a:rPr>
                        <a:t>1)</a:t>
                      </a:r>
                      <a:endParaRPr lang="en-US" sz="1000" b="0" i="0" u="none" strike="noStrike" dirty="0">
                        <a:latin typeface="Verdana"/>
                      </a:endParaRPr>
                    </a:p>
                  </a:txBody>
                  <a:tcPr marL="12700" marR="12700" marT="12700" marB="0" anchor="b">
                    <a:lnL w="12700" cap="flat" cmpd="sng" algn="ctr">
                      <a:solidFill>
                        <a:scrgbClr r="0" g="0" b="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000" b="0" i="0" u="none" strike="noStrike">
                          <a:latin typeface="Verdana"/>
                        </a:rPr>
                        <a:t>United States Dollar</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latin typeface="Verdana"/>
                        </a:rPr>
                        <a:t>$ USD</a:t>
                      </a:r>
                    </a:p>
                  </a:txBody>
                  <a:tcPr marL="12700" marR="12700" marT="1270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000" b="0" i="0" u="none" strike="noStrike">
                          <a:latin typeface="Verdana"/>
                        </a:rPr>
                        <a:t>89.4%</a:t>
                      </a:r>
                    </a:p>
                  </a:txBody>
                  <a:tcPr marL="12700" marR="12700" marT="12700" marB="0" anchor="b">
                    <a:lnL>
                      <a:noFill/>
                    </a:lnL>
                    <a:lnR w="12700" cap="flat" cmpd="sng" algn="ctr">
                      <a:solidFill>
                        <a:scrgbClr r="0" g="0" b="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65100">
                <a:tc>
                  <a:txBody>
                    <a:bodyPr/>
                    <a:lstStyle/>
                    <a:p>
                      <a:pPr algn="r" fontAlgn="b"/>
                      <a:r>
                        <a:rPr lang="en-US" sz="1000" b="0" i="0" u="none" strike="noStrike" dirty="0" smtClean="0">
                          <a:latin typeface="Verdana"/>
                        </a:rPr>
                        <a:t>2)</a:t>
                      </a:r>
                      <a:endParaRPr lang="en-US" sz="1000" b="0" i="0" u="none" strike="noStrike" dirty="0">
                        <a:latin typeface="Verdana"/>
                      </a:endParaRPr>
                    </a:p>
                  </a:txBody>
                  <a:tcPr marL="12700" marR="12700" marT="12700" marB="0" anchor="b">
                    <a:lnL w="12700" cap="flat" cmpd="sng" algn="ctr">
                      <a:solidFill>
                        <a:scrgbClr r="0" g="0" b="0"/>
                      </a:solidFill>
                      <a:prstDash val="solid"/>
                      <a:round/>
                      <a:headEnd type="none" w="med" len="med"/>
                      <a:tailEnd type="none" w="med" len="med"/>
                    </a:lnL>
                    <a:lnR>
                      <a:noFill/>
                    </a:lnR>
                    <a:lnT>
                      <a:noFill/>
                    </a:lnT>
                    <a:lnB>
                      <a:noFill/>
                    </a:lnB>
                    <a:solidFill>
                      <a:srgbClr val="D7FE09"/>
                    </a:solidFill>
                  </a:tcPr>
                </a:tc>
                <a:tc>
                  <a:txBody>
                    <a:bodyPr/>
                    <a:lstStyle/>
                    <a:p>
                      <a:pPr algn="l" fontAlgn="b"/>
                      <a:r>
                        <a:rPr lang="en-US" sz="1000" b="0" i="0" u="none" strike="noStrike">
                          <a:latin typeface="Verdana"/>
                        </a:rPr>
                        <a:t>Euro</a:t>
                      </a:r>
                    </a:p>
                  </a:txBody>
                  <a:tcPr marL="12700" marR="12700" marT="12700" marB="0" anchor="b">
                    <a:lnL>
                      <a:noFill/>
                    </a:lnL>
                    <a:lnR>
                      <a:noFill/>
                    </a:lnR>
                    <a:lnT>
                      <a:noFill/>
                    </a:lnT>
                    <a:lnB>
                      <a:noFill/>
                    </a:lnB>
                    <a:solidFill>
                      <a:srgbClr val="D7FE09"/>
                    </a:solidFill>
                  </a:tcPr>
                </a:tc>
                <a:tc>
                  <a:txBody>
                    <a:bodyPr/>
                    <a:lstStyle/>
                    <a:p>
                      <a:pPr algn="ctr" fontAlgn="b"/>
                      <a:r>
                        <a:rPr lang="en-US" sz="1000" b="0" i="0" u="none" strike="noStrike">
                          <a:latin typeface="Verdana"/>
                        </a:rPr>
                        <a:t>€ EUR</a:t>
                      </a:r>
                    </a:p>
                  </a:txBody>
                  <a:tcPr marL="12700" marR="12700" marT="12700" marB="0" anchor="b">
                    <a:lnL>
                      <a:noFill/>
                    </a:lnL>
                    <a:lnR>
                      <a:noFill/>
                    </a:lnR>
                    <a:lnT>
                      <a:noFill/>
                    </a:lnT>
                    <a:lnB>
                      <a:noFill/>
                    </a:lnB>
                    <a:solidFill>
                      <a:srgbClr val="D7FE09"/>
                    </a:solidFill>
                  </a:tcPr>
                </a:tc>
                <a:tc>
                  <a:txBody>
                    <a:bodyPr/>
                    <a:lstStyle/>
                    <a:p>
                      <a:pPr algn="ctr" fontAlgn="b"/>
                      <a:r>
                        <a:rPr lang="en-US" sz="1000" b="0" i="0" u="none" strike="noStrike" dirty="0">
                          <a:latin typeface="Verdana"/>
                        </a:rPr>
                        <a:t>39.1%</a:t>
                      </a:r>
                    </a:p>
                  </a:txBody>
                  <a:tcPr marL="12700" marR="12700" marT="12700" marB="0" anchor="b">
                    <a:lnL>
                      <a:noFill/>
                    </a:lnL>
                    <a:lnR w="12700" cap="flat" cmpd="sng" algn="ctr">
                      <a:solidFill>
                        <a:scrgbClr r="0" g="0" b="0"/>
                      </a:solidFill>
                      <a:prstDash val="solid"/>
                      <a:round/>
                      <a:headEnd type="none" w="med" len="med"/>
                      <a:tailEnd type="none" w="med" len="med"/>
                    </a:lnR>
                    <a:lnT>
                      <a:noFill/>
                    </a:lnT>
                    <a:lnB>
                      <a:noFill/>
                    </a:lnB>
                    <a:solidFill>
                      <a:srgbClr val="D7FE09"/>
                    </a:solidFill>
                  </a:tcPr>
                </a:tc>
              </a:tr>
              <a:tr h="165100">
                <a:tc>
                  <a:txBody>
                    <a:bodyPr/>
                    <a:lstStyle/>
                    <a:p>
                      <a:pPr algn="r" fontAlgn="b"/>
                      <a:r>
                        <a:rPr lang="en-US" sz="1000" b="0" i="0" u="none" strike="noStrike" dirty="0" smtClean="0">
                          <a:latin typeface="Verdana"/>
                        </a:rPr>
                        <a:t>3)</a:t>
                      </a:r>
                      <a:endParaRPr lang="en-US" sz="1000" b="0" i="0" u="none" strike="noStrike" dirty="0">
                        <a:latin typeface="Verdana"/>
                      </a:endParaRPr>
                    </a:p>
                  </a:txBody>
                  <a:tcPr marL="12700" marR="12700" marT="12700" marB="0" anchor="b">
                    <a:lnL w="12700" cap="flat" cmpd="sng" algn="ctr">
                      <a:solidFill>
                        <a:scrgbClr r="0" g="0" b="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a:latin typeface="Verdana"/>
                        </a:rPr>
                        <a:t>Japanese Yen</a:t>
                      </a:r>
                    </a:p>
                  </a:txBody>
                  <a:tcPr marL="12700" marR="12700" marT="12700" marB="0" anchor="b">
                    <a:lnL>
                      <a:noFill/>
                    </a:lnL>
                    <a:lnR>
                      <a:noFill/>
                    </a:lnR>
                    <a:lnT>
                      <a:noFill/>
                    </a:lnT>
                    <a:lnB>
                      <a:noFill/>
                    </a:lnB>
                  </a:tcPr>
                </a:tc>
                <a:tc>
                  <a:txBody>
                    <a:bodyPr/>
                    <a:lstStyle/>
                    <a:p>
                      <a:pPr algn="ctr" fontAlgn="b"/>
                      <a:r>
                        <a:rPr lang="en-US" sz="1000" b="0" i="0" u="none" strike="noStrike">
                          <a:latin typeface="Verdana"/>
                        </a:rPr>
                        <a:t>¥ JPY</a:t>
                      </a:r>
                    </a:p>
                  </a:txBody>
                  <a:tcPr marL="12700" marR="12700" marT="12700" marB="0" anchor="b">
                    <a:lnL>
                      <a:noFill/>
                    </a:lnL>
                    <a:lnR>
                      <a:noFill/>
                    </a:lnR>
                    <a:lnT>
                      <a:noFill/>
                    </a:lnT>
                    <a:lnB>
                      <a:noFill/>
                    </a:lnB>
                  </a:tcPr>
                </a:tc>
                <a:tc>
                  <a:txBody>
                    <a:bodyPr/>
                    <a:lstStyle/>
                    <a:p>
                      <a:pPr algn="ctr" fontAlgn="b"/>
                      <a:r>
                        <a:rPr lang="en-US" sz="1000" b="0" i="0" u="none" strike="noStrike" dirty="0">
                          <a:latin typeface="Verdana"/>
                        </a:rPr>
                        <a:t>19.0%</a:t>
                      </a:r>
                    </a:p>
                  </a:txBody>
                  <a:tcPr marL="12700" marR="12700" marT="12700" marB="0" anchor="b">
                    <a:lnL>
                      <a:noFill/>
                    </a:lnL>
                    <a:lnR w="12700" cap="flat" cmpd="sng" algn="ctr">
                      <a:solidFill>
                        <a:scrgbClr r="0" g="0" b="0"/>
                      </a:solidFill>
                      <a:prstDash val="solid"/>
                      <a:round/>
                      <a:headEnd type="none" w="med" len="med"/>
                      <a:tailEnd type="none" w="med" len="med"/>
                    </a:lnR>
                    <a:lnT>
                      <a:noFill/>
                    </a:lnT>
                    <a:lnB>
                      <a:noFill/>
                    </a:lnB>
                  </a:tcPr>
                </a:tc>
              </a:tr>
              <a:tr h="165100">
                <a:tc>
                  <a:txBody>
                    <a:bodyPr/>
                    <a:lstStyle/>
                    <a:p>
                      <a:pPr algn="r" fontAlgn="b"/>
                      <a:r>
                        <a:rPr lang="en-US" sz="1000" b="0" i="0" u="none" strike="noStrike" dirty="0" smtClean="0">
                          <a:latin typeface="Verdana"/>
                        </a:rPr>
                        <a:t>4)</a:t>
                      </a:r>
                      <a:endParaRPr lang="en-US" sz="1000" b="0" i="0" u="none" strike="noStrike" dirty="0">
                        <a:latin typeface="Verdana"/>
                      </a:endParaRPr>
                    </a:p>
                  </a:txBody>
                  <a:tcPr marL="12700" marR="12700" marT="12700" marB="0" anchor="b">
                    <a:lnL w="12700" cap="flat" cmpd="sng" algn="ctr">
                      <a:solidFill>
                        <a:scrgbClr r="0" g="0" b="0"/>
                      </a:solidFill>
                      <a:prstDash val="solid"/>
                      <a:round/>
                      <a:headEnd type="none" w="med" len="med"/>
                      <a:tailEnd type="none" w="med" len="med"/>
                    </a:lnL>
                    <a:lnR>
                      <a:noFill/>
                    </a:lnR>
                    <a:lnT>
                      <a:noFill/>
                    </a:lnT>
                    <a:lnB>
                      <a:noFill/>
                    </a:lnB>
                    <a:solidFill>
                      <a:srgbClr val="D7FE09"/>
                    </a:solidFill>
                  </a:tcPr>
                </a:tc>
                <a:tc>
                  <a:txBody>
                    <a:bodyPr/>
                    <a:lstStyle/>
                    <a:p>
                      <a:pPr algn="l" fontAlgn="b"/>
                      <a:r>
                        <a:rPr lang="en-US" sz="1000" b="0" i="0" u="none" strike="noStrike">
                          <a:latin typeface="Verdana"/>
                        </a:rPr>
                        <a:t>Pound sterling</a:t>
                      </a:r>
                    </a:p>
                  </a:txBody>
                  <a:tcPr marL="12700" marR="12700" marT="12700" marB="0" anchor="b">
                    <a:lnL>
                      <a:noFill/>
                    </a:lnL>
                    <a:lnR>
                      <a:noFill/>
                    </a:lnR>
                    <a:lnT>
                      <a:noFill/>
                    </a:lnT>
                    <a:lnB>
                      <a:noFill/>
                    </a:lnB>
                    <a:solidFill>
                      <a:srgbClr val="D7FE09"/>
                    </a:solidFill>
                  </a:tcPr>
                </a:tc>
                <a:tc>
                  <a:txBody>
                    <a:bodyPr/>
                    <a:lstStyle/>
                    <a:p>
                      <a:pPr algn="ctr" fontAlgn="b"/>
                      <a:r>
                        <a:rPr lang="en-US" sz="1000" b="0" i="0" u="none" strike="noStrike">
                          <a:latin typeface="Verdana"/>
                        </a:rPr>
                        <a:t>£ GBP</a:t>
                      </a:r>
                    </a:p>
                  </a:txBody>
                  <a:tcPr marL="12700" marR="12700" marT="12700" marB="0" anchor="b">
                    <a:lnL>
                      <a:noFill/>
                    </a:lnL>
                    <a:lnR>
                      <a:noFill/>
                    </a:lnR>
                    <a:lnT>
                      <a:noFill/>
                    </a:lnT>
                    <a:lnB>
                      <a:noFill/>
                    </a:lnB>
                    <a:solidFill>
                      <a:srgbClr val="D7FE09"/>
                    </a:solidFill>
                  </a:tcPr>
                </a:tc>
                <a:tc>
                  <a:txBody>
                    <a:bodyPr/>
                    <a:lstStyle/>
                    <a:p>
                      <a:pPr algn="ctr" fontAlgn="b"/>
                      <a:r>
                        <a:rPr lang="en-US" sz="1000" b="0" i="0" u="none" strike="noStrike" dirty="0">
                          <a:latin typeface="Verdana"/>
                        </a:rPr>
                        <a:t>12.9%</a:t>
                      </a:r>
                    </a:p>
                  </a:txBody>
                  <a:tcPr marL="12700" marR="12700" marT="12700" marB="0" anchor="b">
                    <a:lnL>
                      <a:noFill/>
                    </a:lnL>
                    <a:lnR w="12700" cap="flat" cmpd="sng" algn="ctr">
                      <a:solidFill>
                        <a:scrgbClr r="0" g="0" b="0"/>
                      </a:solidFill>
                      <a:prstDash val="solid"/>
                      <a:round/>
                      <a:headEnd type="none" w="med" len="med"/>
                      <a:tailEnd type="none" w="med" len="med"/>
                    </a:lnR>
                    <a:lnT>
                      <a:noFill/>
                    </a:lnT>
                    <a:lnB>
                      <a:noFill/>
                    </a:lnB>
                    <a:solidFill>
                      <a:srgbClr val="D7FE09"/>
                    </a:solidFill>
                  </a:tcPr>
                </a:tc>
              </a:tr>
              <a:tr h="165100">
                <a:tc>
                  <a:txBody>
                    <a:bodyPr/>
                    <a:lstStyle/>
                    <a:p>
                      <a:pPr algn="r" fontAlgn="b"/>
                      <a:r>
                        <a:rPr lang="en-US" sz="1000" b="0" i="0" u="none" strike="noStrike" dirty="0" smtClean="0">
                          <a:latin typeface="Verdana"/>
                        </a:rPr>
                        <a:t>5)</a:t>
                      </a:r>
                      <a:endParaRPr lang="en-US" sz="1000" b="0" i="0" u="none" strike="noStrike" dirty="0">
                        <a:latin typeface="Verdana"/>
                      </a:endParaRPr>
                    </a:p>
                  </a:txBody>
                  <a:tcPr marL="12700" marR="12700" marT="12700" marB="0" anchor="b">
                    <a:lnL w="12700" cap="flat" cmpd="sng" algn="ctr">
                      <a:solidFill>
                        <a:scrgbClr r="0" g="0" b="0"/>
                      </a:solidFill>
                      <a:prstDash val="solid"/>
                      <a:round/>
                      <a:headEnd type="none" w="med" len="med"/>
                      <a:tailEnd type="none" w="med" len="med"/>
                    </a:lnL>
                    <a:lnR>
                      <a:noFill/>
                    </a:lnR>
                    <a:lnT>
                      <a:noFill/>
                    </a:lnT>
                    <a:lnB>
                      <a:noFill/>
                    </a:lnB>
                  </a:tcPr>
                </a:tc>
                <a:tc>
                  <a:txBody>
                    <a:bodyPr/>
                    <a:lstStyle/>
                    <a:p>
                      <a:pPr algn="l" fontAlgn="b"/>
                      <a:r>
                        <a:rPr lang="en-US" sz="1000" b="0" i="0" u="none" strike="noStrike" dirty="0" smtClean="0">
                          <a:latin typeface="Verdana"/>
                        </a:rPr>
                        <a:t>Australian </a:t>
                      </a:r>
                      <a:r>
                        <a:rPr lang="en-US" sz="1000" b="0" i="0" u="none" strike="noStrike" dirty="0">
                          <a:latin typeface="Verdana"/>
                        </a:rPr>
                        <a:t>dollar</a:t>
                      </a:r>
                    </a:p>
                  </a:txBody>
                  <a:tcPr marL="12700" marR="12700" marT="12700" marB="0" anchor="b">
                    <a:lnL>
                      <a:noFill/>
                    </a:lnL>
                    <a:lnR>
                      <a:noFill/>
                    </a:lnR>
                    <a:lnT>
                      <a:noFill/>
                    </a:lnT>
                    <a:lnB>
                      <a:noFill/>
                    </a:lnB>
                  </a:tcPr>
                </a:tc>
                <a:tc>
                  <a:txBody>
                    <a:bodyPr/>
                    <a:lstStyle/>
                    <a:p>
                      <a:pPr algn="ctr" fontAlgn="b"/>
                      <a:r>
                        <a:rPr lang="en-US" sz="1000" b="0" i="0" u="none" strike="noStrike">
                          <a:latin typeface="Verdana"/>
                        </a:rPr>
                        <a:t>$ AUD</a:t>
                      </a:r>
                    </a:p>
                  </a:txBody>
                  <a:tcPr marL="12700" marR="12700" marT="12700" marB="0" anchor="b">
                    <a:lnL>
                      <a:noFill/>
                    </a:lnL>
                    <a:lnR>
                      <a:noFill/>
                    </a:lnR>
                    <a:lnT>
                      <a:noFill/>
                    </a:lnT>
                    <a:lnB>
                      <a:noFill/>
                    </a:lnB>
                  </a:tcPr>
                </a:tc>
                <a:tc>
                  <a:txBody>
                    <a:bodyPr/>
                    <a:lstStyle/>
                    <a:p>
                      <a:pPr algn="ctr" fontAlgn="b"/>
                      <a:r>
                        <a:rPr lang="en-US" sz="1000" b="0" i="0" u="none" strike="noStrike">
                          <a:latin typeface="Verdana"/>
                        </a:rPr>
                        <a:t>7.6%</a:t>
                      </a:r>
                    </a:p>
                  </a:txBody>
                  <a:tcPr marL="12700" marR="12700" marT="12700" marB="0" anchor="b">
                    <a:lnL>
                      <a:noFill/>
                    </a:lnL>
                    <a:lnR w="12700" cap="flat" cmpd="sng" algn="ctr">
                      <a:solidFill>
                        <a:scrgbClr r="0" g="0" b="0"/>
                      </a:solidFill>
                      <a:prstDash val="solid"/>
                      <a:round/>
                      <a:headEnd type="none" w="med" len="med"/>
                      <a:tailEnd type="none" w="med" len="med"/>
                    </a:lnR>
                    <a:lnT>
                      <a:noFill/>
                    </a:lnT>
                    <a:lnB>
                      <a:noFill/>
                    </a:lnB>
                  </a:tcPr>
                </a:tc>
              </a:tr>
              <a:tr h="165100">
                <a:tc>
                  <a:txBody>
                    <a:bodyPr/>
                    <a:lstStyle/>
                    <a:p>
                      <a:pPr algn="l" fontAlgn="b"/>
                      <a:r>
                        <a:rPr lang="en-US" sz="1000" b="0" i="0" u="none" strike="noStrike">
                          <a:latin typeface="Verdana"/>
                        </a:rPr>
                        <a:t> </a:t>
                      </a:r>
                    </a:p>
                  </a:txBody>
                  <a:tcPr marL="12700" marR="12700" marT="12700" marB="0" anchor="b">
                    <a:lnL w="12700" cap="flat" cmpd="sng" algn="ctr">
                      <a:solidFill>
                        <a:scrgbClr r="0" g="0" b="0"/>
                      </a:solidFill>
                      <a:prstDash val="solid"/>
                      <a:round/>
                      <a:headEnd type="none" w="med" len="med"/>
                      <a:tailEnd type="none" w="med" len="med"/>
                    </a:lnL>
                    <a:lnR>
                      <a:noFill/>
                    </a:lnR>
                    <a:lnT>
                      <a:noFill/>
                    </a:lnT>
                    <a:lnB>
                      <a:noFill/>
                    </a:lnB>
                    <a:solidFill>
                      <a:srgbClr val="D7FE09"/>
                    </a:solidFill>
                  </a:tcPr>
                </a:tc>
                <a:tc>
                  <a:txBody>
                    <a:bodyPr/>
                    <a:lstStyle/>
                    <a:p>
                      <a:pPr algn="l" fontAlgn="b"/>
                      <a:r>
                        <a:rPr lang="en-US" sz="1000" b="0" i="0" u="none" strike="noStrike" dirty="0">
                          <a:latin typeface="Verdana"/>
                        </a:rPr>
                        <a:t>OTHER</a:t>
                      </a:r>
                    </a:p>
                  </a:txBody>
                  <a:tcPr marL="12700" marR="12700" marT="12700" marB="0" anchor="b">
                    <a:lnL>
                      <a:noFill/>
                    </a:lnL>
                    <a:lnR>
                      <a:noFill/>
                    </a:lnR>
                    <a:lnT>
                      <a:noFill/>
                    </a:lnT>
                    <a:lnB>
                      <a:noFill/>
                    </a:lnB>
                    <a:solidFill>
                      <a:srgbClr val="D7FE09"/>
                    </a:solidFill>
                  </a:tcPr>
                </a:tc>
                <a:tc>
                  <a:txBody>
                    <a:bodyPr/>
                    <a:lstStyle/>
                    <a:p>
                      <a:pPr algn="l" fontAlgn="b"/>
                      <a:r>
                        <a:rPr lang="en-US" sz="1000" b="0" i="0" u="none" strike="noStrike" dirty="0">
                          <a:latin typeface="Verdana"/>
                        </a:rPr>
                        <a:t> </a:t>
                      </a:r>
                    </a:p>
                  </a:txBody>
                  <a:tcPr marL="12700" marR="12700" marT="12700" marB="0" anchor="b">
                    <a:lnL>
                      <a:noFill/>
                    </a:lnL>
                    <a:lnR>
                      <a:noFill/>
                    </a:lnR>
                    <a:lnT>
                      <a:noFill/>
                    </a:lnT>
                    <a:lnB>
                      <a:noFill/>
                    </a:lnB>
                    <a:solidFill>
                      <a:srgbClr val="D7FE09"/>
                    </a:solidFill>
                  </a:tcPr>
                </a:tc>
                <a:tc>
                  <a:txBody>
                    <a:bodyPr/>
                    <a:lstStyle/>
                    <a:p>
                      <a:pPr algn="ctr" fontAlgn="b"/>
                      <a:r>
                        <a:rPr lang="en-US" sz="1000" b="0" i="0" u="none" strike="noStrike" dirty="0">
                          <a:latin typeface="Verdana"/>
                        </a:rPr>
                        <a:t>32.0%</a:t>
                      </a:r>
                    </a:p>
                  </a:txBody>
                  <a:tcPr marL="12700" marR="12700" marT="12700" marB="0" anchor="b">
                    <a:lnL>
                      <a:noFill/>
                    </a:lnL>
                    <a:lnR w="12700" cap="flat" cmpd="sng" algn="ctr">
                      <a:solidFill>
                        <a:scrgbClr r="0" g="0" b="0"/>
                      </a:solidFill>
                      <a:prstDash val="solid"/>
                      <a:round/>
                      <a:headEnd type="none" w="med" len="med"/>
                      <a:tailEnd type="none" w="med" len="med"/>
                    </a:lnR>
                    <a:lnT>
                      <a:noFill/>
                    </a:lnT>
                    <a:lnB>
                      <a:noFill/>
                    </a:lnB>
                    <a:solidFill>
                      <a:srgbClr val="D7FE09"/>
                    </a:solidFill>
                  </a:tcPr>
                </a:tc>
              </a:tr>
              <a:tr h="165100">
                <a:tc>
                  <a:txBody>
                    <a:bodyPr/>
                    <a:lstStyle/>
                    <a:p>
                      <a:pPr algn="l" fontAlgn="b"/>
                      <a:endParaRPr lang="en-US" sz="1000" b="0" i="0" u="none" strike="noStrike">
                        <a:latin typeface="Verdana"/>
                      </a:endParaRPr>
                    </a:p>
                  </a:txBody>
                  <a:tcPr marL="12700" marR="12700" marT="12700" marB="0" anchor="b">
                    <a:lnL w="12700" cap="flat" cmpd="sng" algn="ctr">
                      <a:solidFill>
                        <a:scrgbClr r="0" g="0" b="0"/>
                      </a:solidFill>
                      <a:prstDash val="solid"/>
                      <a:round/>
                      <a:headEnd type="none" w="med" len="med"/>
                      <a:tailEnd type="none" w="med" len="med"/>
                    </a:lnL>
                    <a:lnR>
                      <a:noFill/>
                    </a:lnR>
                    <a:lnT>
                      <a:noFill/>
                    </a:lnT>
                    <a:lnB w="12700" cap="flat" cmpd="sng" algn="ctr">
                      <a:solidFill>
                        <a:scrgbClr r="0" g="0" b="0"/>
                      </a:solidFill>
                      <a:prstDash val="solid"/>
                      <a:round/>
                      <a:headEnd type="none" w="med" len="med"/>
                      <a:tailEnd type="none" w="med" len="med"/>
                    </a:lnB>
                  </a:tcPr>
                </a:tc>
                <a:tc>
                  <a:txBody>
                    <a:bodyPr/>
                    <a:lstStyle/>
                    <a:p>
                      <a:pPr algn="l" fontAlgn="b"/>
                      <a:r>
                        <a:rPr lang="en-US" sz="1000" b="0" i="0" u="none" strike="noStrike">
                          <a:latin typeface="Verdana"/>
                        </a:rPr>
                        <a:t>Total*</a:t>
                      </a:r>
                    </a:p>
                  </a:txBody>
                  <a:tcPr marL="12700" marR="12700" marT="1270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l" fontAlgn="b"/>
                      <a:endParaRPr lang="en-US" sz="1000" b="0" i="0" u="none" strike="noStrike">
                        <a:latin typeface="Verdana"/>
                      </a:endParaRPr>
                    </a:p>
                  </a:txBody>
                  <a:tcPr marL="12700" marR="12700" marT="12700" marB="0" anchor="b">
                    <a:lnL>
                      <a:noFill/>
                    </a:lnL>
                    <a:lnR>
                      <a:noFill/>
                    </a:lnR>
                    <a:lnT>
                      <a:noFill/>
                    </a:lnT>
                    <a:lnB w="12700" cap="flat" cmpd="sng" algn="ctr">
                      <a:solidFill>
                        <a:scrgbClr r="0" g="0" b="0"/>
                      </a:solidFill>
                      <a:prstDash val="solid"/>
                      <a:round/>
                      <a:headEnd type="none" w="med" len="med"/>
                      <a:tailEnd type="none" w="med" len="med"/>
                    </a:lnB>
                  </a:tcPr>
                </a:tc>
                <a:tc>
                  <a:txBody>
                    <a:bodyPr/>
                    <a:lstStyle/>
                    <a:p>
                      <a:pPr algn="ctr" fontAlgn="b"/>
                      <a:r>
                        <a:rPr lang="en-US" sz="1000" b="0" i="0" u="none" strike="noStrike" dirty="0">
                          <a:latin typeface="Verdana"/>
                        </a:rPr>
                        <a:t>200.0%</a:t>
                      </a:r>
                    </a:p>
                  </a:txBody>
                  <a:tcPr marL="12700" marR="12700" marT="12700" marB="0" anchor="b">
                    <a:lnL>
                      <a:noFill/>
                    </a:lnL>
                    <a:lnR w="12700" cap="flat" cmpd="sng" algn="ctr">
                      <a:solidFill>
                        <a:scrgbClr r="0" g="0" b="0"/>
                      </a:solidFill>
                      <a:prstDash val="solid"/>
                      <a:round/>
                      <a:headEnd type="none" w="med" len="med"/>
                      <a:tailEnd type="none" w="med" len="med"/>
                    </a:lnR>
                    <a:lnT>
                      <a:noFill/>
                    </a:lnT>
                    <a:lnB w="12700" cap="flat" cmpd="sng" algn="ctr">
                      <a:solidFill>
                        <a:scrgbClr r="0" g="0" b="0"/>
                      </a:solidFill>
                      <a:prstDash val="solid"/>
                      <a:round/>
                      <a:headEnd type="none" w="med" len="med"/>
                      <a:tailEnd type="none" w="med" len="med"/>
                    </a:lnB>
                  </a:tcPr>
                </a:tc>
              </a:tr>
            </a:tbl>
          </a:graphicData>
        </a:graphic>
      </p:graphicFrame>
      <p:sp>
        <p:nvSpPr>
          <p:cNvPr id="12" name="TextBox 11"/>
          <p:cNvSpPr txBox="1"/>
          <p:nvPr/>
        </p:nvSpPr>
        <p:spPr>
          <a:xfrm>
            <a:off x="5907665" y="3086100"/>
            <a:ext cx="3236335" cy="461665"/>
          </a:xfrm>
          <a:prstGeom prst="rect">
            <a:avLst/>
          </a:prstGeom>
          <a:noFill/>
        </p:spPr>
        <p:txBody>
          <a:bodyPr wrap="square" rtlCol="0">
            <a:spAutoFit/>
          </a:bodyPr>
          <a:lstStyle/>
          <a:p>
            <a:r>
              <a:rPr lang="en-US" sz="1200" dirty="0" smtClean="0"/>
              <a:t>*The total is 200% because in a Currency Pair, currencies are traded two ways</a:t>
            </a:r>
            <a:endParaRPr lang="en-US" sz="1200" dirty="0"/>
          </a:p>
        </p:txBody>
      </p:sp>
      <p:pic>
        <p:nvPicPr>
          <p:cNvPr id="13" name="Picture 12"/>
          <p:cNvPicPr>
            <a:picLocks noChangeAspect="1"/>
          </p:cNvPicPr>
          <p:nvPr/>
        </p:nvPicPr>
        <p:blipFill>
          <a:blip r:embed="rId3"/>
          <a:stretch>
            <a:fillRect/>
          </a:stretch>
        </p:blipFill>
        <p:spPr>
          <a:xfrm>
            <a:off x="2412679" y="4595254"/>
            <a:ext cx="5956300" cy="1981200"/>
          </a:xfrm>
          <a:prstGeom prst="rect">
            <a:avLst/>
          </a:prstGeom>
        </p:spPr>
      </p:pic>
      <p:sp>
        <p:nvSpPr>
          <p:cNvPr id="14" name="TextBox 13"/>
          <p:cNvSpPr txBox="1"/>
          <p:nvPr/>
        </p:nvSpPr>
        <p:spPr>
          <a:xfrm>
            <a:off x="2924141" y="4439758"/>
            <a:ext cx="5529489" cy="307777"/>
          </a:xfrm>
          <a:prstGeom prst="rect">
            <a:avLst/>
          </a:prstGeom>
          <a:noFill/>
        </p:spPr>
        <p:txBody>
          <a:bodyPr wrap="square" rtlCol="0">
            <a:spAutoFit/>
          </a:bodyPr>
          <a:lstStyle/>
          <a:p>
            <a:r>
              <a:rPr lang="en-US" sz="1400" dirty="0" smtClean="0"/>
              <a:t>Exchange Rates from 11/10/11</a:t>
            </a:r>
            <a:endParaRPr lang="en-US" sz="1400" dirty="0"/>
          </a:p>
        </p:txBody>
      </p:sp>
    </p:spTree>
    <p:extLst>
      <p:ext uri="{BB962C8B-B14F-4D97-AF65-F5344CB8AC3E}">
        <p14:creationId xmlns:p14="http://schemas.microsoft.com/office/powerpoint/2010/main" val="33688114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in Exchange Rates</a:t>
            </a:r>
            <a:endParaRPr lang="en-US" dirty="0"/>
          </a:p>
        </p:txBody>
      </p:sp>
      <p:graphicFrame>
        <p:nvGraphicFramePr>
          <p:cNvPr id="4" name="Content Placeholder 3"/>
          <p:cNvGraphicFramePr>
            <a:graphicFrameLocks noGrp="1"/>
          </p:cNvGraphicFramePr>
          <p:nvPr>
            <p:ph idx="1"/>
          </p:nvPr>
        </p:nvGraphicFramePr>
        <p:xfrm>
          <a:off x="457200" y="2512493"/>
          <a:ext cx="5645255" cy="1843488"/>
        </p:xfrm>
        <a:graphic>
          <a:graphicData uri="http://schemas.openxmlformats.org/drawingml/2006/table">
            <a:tbl>
              <a:tblPr firstRow="1" bandRow="1">
                <a:tableStyleId>{5C22544A-7EE6-4342-B048-85BDC9FD1C3A}</a:tableStyleId>
              </a:tblPr>
              <a:tblGrid>
                <a:gridCol w="657667"/>
                <a:gridCol w="1657114"/>
                <a:gridCol w="3330474"/>
              </a:tblGrid>
              <a:tr h="401136">
                <a:tc>
                  <a:txBody>
                    <a:bodyPr/>
                    <a:lstStyle/>
                    <a:p>
                      <a:r>
                        <a:rPr lang="en-US" dirty="0" smtClean="0"/>
                        <a:t>Day</a:t>
                      </a:r>
                      <a:endParaRPr lang="en-US" dirty="0"/>
                    </a:p>
                  </a:txBody>
                  <a:tcPr/>
                </a:tc>
                <a:tc>
                  <a:txBody>
                    <a:bodyPr/>
                    <a:lstStyle/>
                    <a:p>
                      <a:r>
                        <a:rPr lang="en-US" dirty="0" smtClean="0"/>
                        <a:t>USD/EUR Rate</a:t>
                      </a:r>
                      <a:endParaRPr lang="en-US" dirty="0"/>
                    </a:p>
                  </a:txBody>
                  <a:tcPr/>
                </a:tc>
                <a:tc>
                  <a:txBody>
                    <a:bodyPr/>
                    <a:lstStyle/>
                    <a:p>
                      <a:r>
                        <a:rPr lang="en-US" dirty="0" smtClean="0"/>
                        <a:t>Cost of a €3 German</a:t>
                      </a:r>
                      <a:r>
                        <a:rPr lang="en-US" baseline="0" dirty="0" smtClean="0"/>
                        <a:t> Beer in USD</a:t>
                      </a:r>
                      <a:endParaRPr lang="en-US" dirty="0"/>
                    </a:p>
                  </a:txBody>
                  <a:tcPr/>
                </a:tc>
              </a:tr>
              <a:tr h="401136">
                <a:tc>
                  <a:txBody>
                    <a:bodyPr/>
                    <a:lstStyle/>
                    <a:p>
                      <a:pPr algn="ctr"/>
                      <a:r>
                        <a:rPr lang="en-US" dirty="0" smtClean="0"/>
                        <a:t>1</a:t>
                      </a:r>
                      <a:endParaRPr lang="en-US" dirty="0"/>
                    </a:p>
                  </a:txBody>
                  <a:tcPr/>
                </a:tc>
                <a:tc>
                  <a:txBody>
                    <a:bodyPr/>
                    <a:lstStyle/>
                    <a:p>
                      <a:pPr algn="ctr"/>
                      <a:r>
                        <a:rPr lang="en-US" dirty="0" smtClean="0"/>
                        <a:t>€0.7500</a:t>
                      </a:r>
                      <a:endParaRPr lang="en-US" dirty="0"/>
                    </a:p>
                  </a:txBody>
                  <a:tcPr/>
                </a:tc>
                <a:tc>
                  <a:txBody>
                    <a:bodyPr/>
                    <a:lstStyle/>
                    <a:p>
                      <a:pPr algn="ctr"/>
                      <a:r>
                        <a:rPr lang="en-US" dirty="0" smtClean="0"/>
                        <a:t>$4.00</a:t>
                      </a:r>
                      <a:endParaRPr lang="en-US" dirty="0"/>
                    </a:p>
                  </a:txBody>
                  <a:tcPr/>
                </a:tc>
              </a:tr>
              <a:tr h="401136">
                <a:tc>
                  <a:txBody>
                    <a:bodyPr/>
                    <a:lstStyle/>
                    <a:p>
                      <a:pPr algn="ctr"/>
                      <a:r>
                        <a:rPr lang="en-US" dirty="0" smtClean="0"/>
                        <a:t>2</a:t>
                      </a:r>
                      <a:endParaRPr lang="en-US" dirty="0"/>
                    </a:p>
                  </a:txBody>
                  <a:tcPr>
                    <a:solidFill>
                      <a:schemeClr val="accent1">
                        <a:tint val="20000"/>
                        <a:alpha val="28000"/>
                      </a:schemeClr>
                    </a:solidFill>
                  </a:tcPr>
                </a:tc>
                <a:tc>
                  <a:txBody>
                    <a:bodyPr/>
                    <a:lstStyle/>
                    <a:p>
                      <a:pPr algn="ctr"/>
                      <a:r>
                        <a:rPr lang="en-US" dirty="0" smtClean="0"/>
                        <a:t>€0.8000</a:t>
                      </a:r>
                      <a:endParaRPr lang="en-US" dirty="0"/>
                    </a:p>
                  </a:txBody>
                  <a:tcPr>
                    <a:solidFill>
                      <a:schemeClr val="accent1">
                        <a:tint val="20000"/>
                        <a:alpha val="28000"/>
                      </a:schemeClr>
                    </a:solidFill>
                  </a:tcPr>
                </a:tc>
                <a:tc>
                  <a:txBody>
                    <a:bodyPr/>
                    <a:lstStyle/>
                    <a:p>
                      <a:pPr algn="ctr"/>
                      <a:r>
                        <a:rPr lang="en-US" dirty="0" smtClean="0"/>
                        <a:t>$3.75</a:t>
                      </a:r>
                      <a:endParaRPr lang="en-US" dirty="0"/>
                    </a:p>
                  </a:txBody>
                  <a:tcPr>
                    <a:solidFill>
                      <a:schemeClr val="accent1">
                        <a:tint val="20000"/>
                        <a:alpha val="28000"/>
                      </a:schemeClr>
                    </a:solidFill>
                  </a:tcPr>
                </a:tc>
              </a:tr>
              <a:tr h="401136">
                <a:tc>
                  <a:txBody>
                    <a:bodyPr/>
                    <a:lstStyle/>
                    <a:p>
                      <a:pPr algn="ctr"/>
                      <a:r>
                        <a:rPr lang="en-US" dirty="0" smtClean="0"/>
                        <a:t>3</a:t>
                      </a:r>
                      <a:endParaRPr lang="en-US"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smtClean="0"/>
                        <a:t>€0.7000</a:t>
                      </a:r>
                    </a:p>
                  </a:txBody>
                  <a:tcPr/>
                </a:tc>
                <a:tc>
                  <a:txBody>
                    <a:bodyPr/>
                    <a:lstStyle/>
                    <a:p>
                      <a:pPr algn="ctr"/>
                      <a:r>
                        <a:rPr lang="en-US" dirty="0" smtClean="0"/>
                        <a:t>$4.29</a:t>
                      </a:r>
                      <a:endParaRPr lang="en-US" dirty="0"/>
                    </a:p>
                  </a:txBody>
                  <a:tcPr/>
                </a:tc>
              </a:tr>
            </a:tbl>
          </a:graphicData>
        </a:graphic>
      </p:graphicFrame>
      <p:pic>
        <p:nvPicPr>
          <p:cNvPr id="5" name="Picture 4"/>
          <p:cNvPicPr>
            <a:picLocks noChangeAspect="1"/>
          </p:cNvPicPr>
          <p:nvPr/>
        </p:nvPicPr>
        <p:blipFill>
          <a:blip r:embed="rId3"/>
          <a:stretch>
            <a:fillRect/>
          </a:stretch>
        </p:blipFill>
        <p:spPr>
          <a:xfrm>
            <a:off x="6241847" y="3078900"/>
            <a:ext cx="2290065" cy="3055899"/>
          </a:xfrm>
          <a:prstGeom prst="rect">
            <a:avLst/>
          </a:prstGeom>
        </p:spPr>
      </p:pic>
    </p:spTree>
    <p:extLst>
      <p:ext uri="{BB962C8B-B14F-4D97-AF65-F5344CB8AC3E}">
        <p14:creationId xmlns:p14="http://schemas.microsoft.com/office/powerpoint/2010/main" val="2900002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Exposure to Risk in Foreign Markets</a:t>
            </a:r>
            <a:endParaRPr lang="en-US" dirty="0"/>
          </a:p>
        </p:txBody>
      </p:sp>
      <p:sp>
        <p:nvSpPr>
          <p:cNvPr id="5" name="Content Placeholder 4"/>
          <p:cNvSpPr>
            <a:spLocks noGrp="1"/>
          </p:cNvSpPr>
          <p:nvPr>
            <p:ph idx="1"/>
          </p:nvPr>
        </p:nvSpPr>
        <p:spPr/>
        <p:txBody>
          <a:bodyPr/>
          <a:lstStyle/>
          <a:p>
            <a:r>
              <a:rPr lang="en-US" dirty="0" smtClean="0"/>
              <a:t>Investing in foreign markets is complicated</a:t>
            </a:r>
          </a:p>
          <a:p>
            <a:r>
              <a:rPr lang="en-US" dirty="0" smtClean="0"/>
              <a:t>You must both the performance of the company and the currency that it trades in</a:t>
            </a:r>
          </a:p>
          <a:p>
            <a:endParaRPr lang="en-US" dirty="0" smtClean="0"/>
          </a:p>
          <a:p>
            <a:pPr>
              <a:buNone/>
            </a:pPr>
            <a:endParaRPr lang="en-US" dirty="0" smtClean="0"/>
          </a:p>
          <a:p>
            <a:endParaRPr lang="en-US" dirty="0" smtClean="0"/>
          </a:p>
          <a:p>
            <a:r>
              <a:rPr lang="en-US" dirty="0" smtClean="0"/>
              <a:t>Even if the share price increases, it is possible to lose on an investment </a:t>
            </a:r>
          </a:p>
        </p:txBody>
      </p:sp>
      <p:graphicFrame>
        <p:nvGraphicFramePr>
          <p:cNvPr id="7" name="Table 6"/>
          <p:cNvGraphicFramePr>
            <a:graphicFrameLocks noGrp="1"/>
          </p:cNvGraphicFramePr>
          <p:nvPr/>
        </p:nvGraphicFramePr>
        <p:xfrm>
          <a:off x="457200" y="3655519"/>
          <a:ext cx="8229601" cy="959817"/>
        </p:xfrm>
        <a:graphic>
          <a:graphicData uri="http://schemas.openxmlformats.org/drawingml/2006/table">
            <a:tbl>
              <a:tblPr/>
              <a:tblGrid>
                <a:gridCol w="1096306"/>
                <a:gridCol w="1096306"/>
                <a:gridCol w="1096306"/>
                <a:gridCol w="1096306"/>
                <a:gridCol w="1271715"/>
                <a:gridCol w="1286331"/>
                <a:gridCol w="1286331"/>
              </a:tblGrid>
              <a:tr h="319939">
                <a:tc>
                  <a:txBody>
                    <a:bodyPr/>
                    <a:lstStyle/>
                    <a:p>
                      <a:pPr algn="ctr" fontAlgn="b"/>
                      <a:r>
                        <a:rPr lang="en-US" sz="1200" b="1" i="0" u="none" strike="noStrike" dirty="0">
                          <a:latin typeface="Verdana"/>
                        </a:rPr>
                        <a:t>Trade</a:t>
                      </a:r>
                    </a:p>
                  </a:txBody>
                  <a:tcPr marL="10925" marR="10925" marT="10925" marB="0" anchor="ctr">
                    <a:lnL>
                      <a:noFill/>
                    </a:lnL>
                    <a:lnR w="12700" cap="flat" cmpd="sng" algn="ctr">
                      <a:solidFill>
                        <a:scrgbClr r="0" g="0" b="0"/>
                      </a:solidFill>
                      <a:prstDash val="solid"/>
                      <a:round/>
                      <a:headEnd type="none" w="med" len="med"/>
                      <a:tailEnd type="none" w="med" len="med"/>
                    </a:lnR>
                    <a:lnT>
                      <a:noFill/>
                    </a:lnT>
                    <a:lnB>
                      <a:noFill/>
                    </a:lnB>
                    <a:solidFill>
                      <a:schemeClr val="tx2">
                        <a:lumMod val="40000"/>
                        <a:lumOff val="60000"/>
                      </a:schemeClr>
                    </a:solidFill>
                  </a:tcPr>
                </a:tc>
                <a:tc>
                  <a:txBody>
                    <a:bodyPr/>
                    <a:lstStyle/>
                    <a:p>
                      <a:pPr algn="ctr" fontAlgn="b"/>
                      <a:r>
                        <a:rPr lang="en-US" sz="1200" b="1" i="0" u="none" strike="noStrike">
                          <a:latin typeface="Verdana"/>
                        </a:rPr>
                        <a:t>Company</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40000"/>
                        <a:lumOff val="60000"/>
                      </a:schemeClr>
                    </a:solidFill>
                  </a:tcPr>
                </a:tc>
                <a:tc>
                  <a:txBody>
                    <a:bodyPr/>
                    <a:lstStyle/>
                    <a:p>
                      <a:pPr algn="ctr" fontAlgn="b"/>
                      <a:r>
                        <a:rPr lang="en-US" sz="1200" b="1" i="0" u="none" strike="noStrike" dirty="0">
                          <a:latin typeface="Verdana"/>
                        </a:rPr>
                        <a:t>Shares</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40000"/>
                        <a:lumOff val="60000"/>
                      </a:schemeClr>
                    </a:solidFill>
                  </a:tcPr>
                </a:tc>
                <a:tc>
                  <a:txBody>
                    <a:bodyPr/>
                    <a:lstStyle/>
                    <a:p>
                      <a:pPr algn="ctr" fontAlgn="b"/>
                      <a:r>
                        <a:rPr lang="en-US" sz="1200" b="1" i="0" u="none" strike="noStrike" dirty="0">
                          <a:latin typeface="Verdana"/>
                        </a:rPr>
                        <a:t>Price (€)</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40000"/>
                        <a:lumOff val="60000"/>
                      </a:schemeClr>
                    </a:solidFill>
                  </a:tcPr>
                </a:tc>
                <a:tc>
                  <a:txBody>
                    <a:bodyPr/>
                    <a:lstStyle/>
                    <a:p>
                      <a:pPr algn="ctr" fontAlgn="b"/>
                      <a:r>
                        <a:rPr lang="en-US" sz="1200" b="1" i="0" u="none" strike="noStrike" dirty="0">
                          <a:latin typeface="Verdana"/>
                        </a:rPr>
                        <a:t>EUR Value (€)</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40000"/>
                        <a:lumOff val="60000"/>
                      </a:schemeClr>
                    </a:solidFill>
                  </a:tcPr>
                </a:tc>
                <a:tc>
                  <a:txBody>
                    <a:bodyPr/>
                    <a:lstStyle/>
                    <a:p>
                      <a:pPr algn="ctr" fontAlgn="b"/>
                      <a:r>
                        <a:rPr lang="en-US" sz="1200" b="1" i="0" u="none" strike="noStrike" dirty="0">
                          <a:latin typeface="Verdana"/>
                        </a:rPr>
                        <a:t>EUR/USD ($)</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40000"/>
                        <a:lumOff val="60000"/>
                      </a:schemeClr>
                    </a:solidFill>
                  </a:tcPr>
                </a:tc>
                <a:tc>
                  <a:txBody>
                    <a:bodyPr/>
                    <a:lstStyle/>
                    <a:p>
                      <a:pPr algn="ctr" fontAlgn="b"/>
                      <a:r>
                        <a:rPr lang="en-US" sz="1200" b="1" i="0" u="none" strike="noStrike" dirty="0">
                          <a:latin typeface="Verdana"/>
                        </a:rPr>
                        <a:t>USD Value ($)</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40000"/>
                        <a:lumOff val="60000"/>
                      </a:schemeClr>
                    </a:solidFill>
                  </a:tcPr>
                </a:tc>
              </a:tr>
              <a:tr h="319939">
                <a:tc>
                  <a:txBody>
                    <a:bodyPr/>
                    <a:lstStyle/>
                    <a:p>
                      <a:pPr algn="ctr" fontAlgn="b"/>
                      <a:r>
                        <a:rPr lang="en-US" sz="1200" b="0" i="0" u="none" strike="noStrike" dirty="0">
                          <a:latin typeface="Verdana"/>
                        </a:rPr>
                        <a:t>Buy</a:t>
                      </a:r>
                    </a:p>
                  </a:txBody>
                  <a:tcPr marL="10925" marR="10925" marT="10925" marB="0" anchor="ctr">
                    <a:lnL>
                      <a:noFill/>
                    </a:lnL>
                    <a:lnR w="12700" cap="flat" cmpd="sng" algn="ctr">
                      <a:solidFill>
                        <a:scrgbClr r="0" g="0" b="0"/>
                      </a:solidFill>
                      <a:prstDash val="solid"/>
                      <a:round/>
                      <a:headEnd type="none" w="med" len="med"/>
                      <a:tailEnd type="none" w="med" len="med"/>
                    </a:lnR>
                    <a:lnT>
                      <a:noFill/>
                    </a:lnT>
                    <a:lnB>
                      <a:noFill/>
                    </a:lnB>
                    <a:solidFill>
                      <a:schemeClr val="accent1">
                        <a:lumMod val="20000"/>
                        <a:lumOff val="80000"/>
                        <a:alpha val="78000"/>
                      </a:schemeClr>
                    </a:solidFill>
                  </a:tcPr>
                </a:tc>
                <a:tc>
                  <a:txBody>
                    <a:bodyPr/>
                    <a:lstStyle/>
                    <a:p>
                      <a:pPr algn="ctr" fontAlgn="b"/>
                      <a:r>
                        <a:rPr lang="en-US" sz="1200" b="0" i="0" u="none" strike="noStrike" dirty="0">
                          <a:latin typeface="Verdana"/>
                        </a:rPr>
                        <a:t>XYZ</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accent1">
                        <a:lumMod val="20000"/>
                        <a:lumOff val="80000"/>
                        <a:alpha val="78000"/>
                      </a:schemeClr>
                    </a:solidFill>
                  </a:tcPr>
                </a:tc>
                <a:tc>
                  <a:txBody>
                    <a:bodyPr/>
                    <a:lstStyle/>
                    <a:p>
                      <a:pPr algn="ctr" fontAlgn="b"/>
                      <a:r>
                        <a:rPr lang="en-US" sz="1200" b="0" i="0" u="none" strike="noStrike">
                          <a:latin typeface="Verdana"/>
                        </a:rPr>
                        <a:t>1,000</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accent1">
                        <a:lumMod val="20000"/>
                        <a:lumOff val="80000"/>
                        <a:alpha val="78000"/>
                      </a:schemeClr>
                    </a:solidFill>
                  </a:tcPr>
                </a:tc>
                <a:tc>
                  <a:txBody>
                    <a:bodyPr/>
                    <a:lstStyle/>
                    <a:p>
                      <a:pPr algn="ctr" fontAlgn="b"/>
                      <a:r>
                        <a:rPr lang="en-US" sz="1200" b="0" i="0" u="none" strike="noStrike">
                          <a:latin typeface="Verdana"/>
                        </a:rPr>
                        <a:t>50</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accent1">
                        <a:lumMod val="20000"/>
                        <a:lumOff val="80000"/>
                        <a:alpha val="78000"/>
                      </a:schemeClr>
                    </a:solidFill>
                  </a:tcPr>
                </a:tc>
                <a:tc>
                  <a:txBody>
                    <a:bodyPr/>
                    <a:lstStyle/>
                    <a:p>
                      <a:pPr algn="ctr" fontAlgn="b"/>
                      <a:r>
                        <a:rPr lang="en-US" sz="1200" b="0" i="0" u="none" strike="noStrike" dirty="0" smtClean="0">
                          <a:latin typeface="Verdana"/>
                        </a:rPr>
                        <a:t>50,000</a:t>
                      </a:r>
                      <a:endParaRPr lang="en-US" sz="1200" b="0" i="0" u="none" strike="noStrike" dirty="0">
                        <a:latin typeface="Verdana"/>
                      </a:endParaRP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accent1">
                        <a:lumMod val="20000"/>
                        <a:lumOff val="80000"/>
                        <a:alpha val="78000"/>
                      </a:schemeClr>
                    </a:solidFill>
                  </a:tcPr>
                </a:tc>
                <a:tc>
                  <a:txBody>
                    <a:bodyPr/>
                    <a:lstStyle/>
                    <a:p>
                      <a:pPr algn="ctr" fontAlgn="b"/>
                      <a:r>
                        <a:rPr lang="en-US" sz="1200" b="0" i="0" u="none" strike="noStrike" dirty="0">
                          <a:latin typeface="Verdana"/>
                        </a:rPr>
                        <a:t>1.35</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accent1">
                        <a:lumMod val="20000"/>
                        <a:lumOff val="80000"/>
                        <a:alpha val="78000"/>
                      </a:schemeClr>
                    </a:solidFill>
                  </a:tcPr>
                </a:tc>
                <a:tc>
                  <a:txBody>
                    <a:bodyPr/>
                    <a:lstStyle/>
                    <a:p>
                      <a:pPr algn="ctr" fontAlgn="b"/>
                      <a:r>
                        <a:rPr lang="en-US" sz="1200" b="0" i="0" u="none" strike="noStrike" dirty="0" smtClean="0">
                          <a:latin typeface="Verdana"/>
                        </a:rPr>
                        <a:t>67,500</a:t>
                      </a:r>
                      <a:endParaRPr lang="en-US" sz="1200" b="0" i="0" u="none" strike="noStrike" dirty="0">
                        <a:latin typeface="Verdana"/>
                      </a:endParaRP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accent1">
                        <a:lumMod val="20000"/>
                        <a:lumOff val="80000"/>
                        <a:alpha val="78000"/>
                      </a:schemeClr>
                    </a:solidFill>
                  </a:tcPr>
                </a:tc>
              </a:tr>
              <a:tr h="319939">
                <a:tc>
                  <a:txBody>
                    <a:bodyPr/>
                    <a:lstStyle/>
                    <a:p>
                      <a:pPr algn="ctr" fontAlgn="b"/>
                      <a:r>
                        <a:rPr lang="en-US" sz="1200" b="0" i="0" u="none" strike="noStrike" dirty="0">
                          <a:latin typeface="Verdana"/>
                        </a:rPr>
                        <a:t>Sell</a:t>
                      </a:r>
                    </a:p>
                  </a:txBody>
                  <a:tcPr marL="10925" marR="10925" marT="10925" marB="0" anchor="ctr">
                    <a:lnL>
                      <a:noFill/>
                    </a:lnL>
                    <a:lnR w="12700" cap="flat" cmpd="sng" algn="ctr">
                      <a:solidFill>
                        <a:scrgbClr r="0" g="0" b="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b"/>
                      <a:r>
                        <a:rPr lang="en-US" sz="1200" b="0" i="0" u="none" strike="noStrike">
                          <a:latin typeface="Verdana"/>
                        </a:rPr>
                        <a:t>XYZ</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b"/>
                      <a:r>
                        <a:rPr lang="en-US" sz="1200" b="0" i="0" u="none" strike="noStrike" dirty="0">
                          <a:latin typeface="Verdana"/>
                        </a:rPr>
                        <a:t>1,000</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b"/>
                      <a:r>
                        <a:rPr lang="en-US" sz="1200" b="0" i="0" u="none" strike="noStrike" dirty="0">
                          <a:latin typeface="Verdana"/>
                        </a:rPr>
                        <a:t>52</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b"/>
                      <a:r>
                        <a:rPr lang="en-US" sz="1200" b="0" i="0" u="none" strike="noStrike" dirty="0" smtClean="0">
                          <a:latin typeface="Verdana"/>
                        </a:rPr>
                        <a:t>52,000</a:t>
                      </a:r>
                      <a:endParaRPr lang="en-US" sz="1200" b="0" i="0" u="none" strike="noStrike" dirty="0">
                        <a:latin typeface="Verdana"/>
                      </a:endParaRP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b"/>
                      <a:r>
                        <a:rPr lang="en-US" sz="1200" b="0" i="0" u="none" strike="noStrike" dirty="0">
                          <a:latin typeface="Verdana"/>
                        </a:rPr>
                        <a:t>1.27</a:t>
                      </a: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20000"/>
                        <a:lumOff val="80000"/>
                      </a:schemeClr>
                    </a:solidFill>
                  </a:tcPr>
                </a:tc>
                <a:tc>
                  <a:txBody>
                    <a:bodyPr/>
                    <a:lstStyle/>
                    <a:p>
                      <a:pPr algn="ctr" fontAlgn="b"/>
                      <a:r>
                        <a:rPr lang="en-US" sz="1200" b="0" i="0" u="none" strike="noStrike" dirty="0" smtClean="0">
                          <a:latin typeface="Verdana"/>
                        </a:rPr>
                        <a:t>66,040</a:t>
                      </a:r>
                      <a:endParaRPr lang="en-US" sz="1200" b="0" i="0" u="none" strike="noStrike" dirty="0">
                        <a:latin typeface="Verdana"/>
                      </a:endParaRPr>
                    </a:p>
                  </a:txBody>
                  <a:tcPr marL="10925" marR="10925" marT="10925" marB="0"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a:noFill/>
                    </a:lnT>
                    <a:lnB>
                      <a:noFill/>
                    </a:lnB>
                    <a:solidFill>
                      <a:schemeClr val="tx2">
                        <a:lumMod val="20000"/>
                        <a:lumOff val="80000"/>
                      </a:schemeClr>
                    </a:solidFill>
                  </a:tcPr>
                </a:tc>
              </a:tr>
            </a:tbl>
          </a:graphicData>
        </a:graphic>
      </p:graphicFrame>
    </p:spTree>
    <p:extLst>
      <p:ext uri="{BB962C8B-B14F-4D97-AF65-F5344CB8AC3E}">
        <p14:creationId xmlns:p14="http://schemas.microsoft.com/office/powerpoint/2010/main" val="21973141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Forex</a:t>
            </a:r>
            <a:r>
              <a:rPr lang="en-US" dirty="0" smtClean="0"/>
              <a:t> </a:t>
            </a:r>
            <a:r>
              <a:rPr lang="en-US" dirty="0" err="1" smtClean="0"/>
              <a:t>ETF’s</a:t>
            </a:r>
            <a:endParaRPr lang="en-US" dirty="0"/>
          </a:p>
        </p:txBody>
      </p:sp>
      <p:sp>
        <p:nvSpPr>
          <p:cNvPr id="3" name="Content Placeholder 2"/>
          <p:cNvSpPr>
            <a:spLocks noGrp="1"/>
          </p:cNvSpPr>
          <p:nvPr>
            <p:ph idx="1"/>
          </p:nvPr>
        </p:nvSpPr>
        <p:spPr/>
        <p:txBody>
          <a:bodyPr/>
          <a:lstStyle/>
          <a:p>
            <a:r>
              <a:rPr lang="en-US" dirty="0" smtClean="0"/>
              <a:t>Mirrors the level of a currency</a:t>
            </a:r>
          </a:p>
          <a:p>
            <a:pPr>
              <a:buNone/>
            </a:pPr>
            <a:endParaRPr lang="en-US" dirty="0" smtClean="0"/>
          </a:p>
          <a:p>
            <a:pPr>
              <a:buNone/>
            </a:pPr>
            <a:r>
              <a:rPr lang="en-US" dirty="0" smtClean="0"/>
              <a:t>FXB : </a:t>
            </a:r>
            <a:r>
              <a:rPr lang="en-US" dirty="0" err="1" smtClean="0"/>
              <a:t>CurrencyShares</a:t>
            </a:r>
            <a:r>
              <a:rPr lang="en-US" dirty="0" smtClean="0"/>
              <a:t> British Pound Sterling Trust</a:t>
            </a:r>
          </a:p>
          <a:p>
            <a:r>
              <a:rPr lang="en-US" dirty="0" smtClean="0"/>
              <a:t>Measures the level of the GBP vs. the USD</a:t>
            </a:r>
          </a:p>
          <a:p>
            <a:pPr>
              <a:buNone/>
            </a:pPr>
            <a:endParaRPr lang="en-US" dirty="0"/>
          </a:p>
        </p:txBody>
      </p:sp>
      <p:pic>
        <p:nvPicPr>
          <p:cNvPr id="4" name="Picture 3"/>
          <p:cNvPicPr>
            <a:picLocks noChangeAspect="1"/>
          </p:cNvPicPr>
          <p:nvPr/>
        </p:nvPicPr>
        <p:blipFill>
          <a:blip r:embed="rId3"/>
          <a:stretch>
            <a:fillRect/>
          </a:stretch>
        </p:blipFill>
        <p:spPr>
          <a:xfrm>
            <a:off x="2540000" y="4062251"/>
            <a:ext cx="4817019" cy="2408510"/>
          </a:xfrm>
          <a:prstGeom prst="rect">
            <a:avLst/>
          </a:prstGeom>
        </p:spPr>
      </p:pic>
    </p:spTree>
    <p:extLst>
      <p:ext uri="{BB962C8B-B14F-4D97-AF65-F5344CB8AC3E}">
        <p14:creationId xmlns:p14="http://schemas.microsoft.com/office/powerpoint/2010/main" val="982724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Hedges and Instruments</a:t>
            </a:r>
            <a:endParaRPr lang="en-US" dirty="0"/>
          </a:p>
        </p:txBody>
      </p:sp>
      <p:sp>
        <p:nvSpPr>
          <p:cNvPr id="3" name="Content Placeholder 2"/>
          <p:cNvSpPr>
            <a:spLocks noGrp="1"/>
          </p:cNvSpPr>
          <p:nvPr>
            <p:ph idx="1"/>
          </p:nvPr>
        </p:nvSpPr>
        <p:spPr/>
        <p:txBody>
          <a:bodyPr>
            <a:noAutofit/>
          </a:bodyPr>
          <a:lstStyle/>
          <a:p>
            <a:r>
              <a:rPr lang="en-US" sz="2800" b="1" dirty="0" smtClean="0"/>
              <a:t>Forward</a:t>
            </a:r>
            <a:r>
              <a:rPr lang="en-US" sz="2800" dirty="0" smtClean="0"/>
              <a:t>: contract that will lock in a particular rate until the transaction is made</a:t>
            </a:r>
          </a:p>
          <a:p>
            <a:r>
              <a:rPr lang="en-US" sz="2800" b="1" dirty="0" smtClean="0"/>
              <a:t>Option</a:t>
            </a:r>
            <a:r>
              <a:rPr lang="en-US" sz="2800" dirty="0" smtClean="0"/>
              <a:t>: an instrument that affords the right to engage in a transaction at a later date at a set price</a:t>
            </a:r>
          </a:p>
          <a:p>
            <a:r>
              <a:rPr lang="en-US" sz="2800" b="1" dirty="0" smtClean="0"/>
              <a:t>Short</a:t>
            </a:r>
            <a:r>
              <a:rPr lang="en-US" sz="2800" dirty="0" smtClean="0"/>
              <a:t>: By shorting the currency that your foreign stock trades in, losses (and gains) are mitigated</a:t>
            </a:r>
          </a:p>
          <a:p>
            <a:r>
              <a:rPr lang="en-US" sz="2800" b="1" dirty="0" smtClean="0"/>
              <a:t>Swap</a:t>
            </a:r>
            <a:r>
              <a:rPr lang="en-US" sz="2800" dirty="0" smtClean="0"/>
              <a:t>: a transaction in which two currencies are traded under the agreement that they will be returned after a certain period of time</a:t>
            </a:r>
            <a:endParaRPr lang="en-US" sz="2800" dirty="0"/>
          </a:p>
        </p:txBody>
      </p:sp>
    </p:spTree>
    <p:extLst>
      <p:ext uri="{BB962C8B-B14F-4D97-AF65-F5344CB8AC3E}">
        <p14:creationId xmlns:p14="http://schemas.microsoft.com/office/powerpoint/2010/main" val="3007975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smtClean="0"/>
              <a:t>Buy Family Dollar Stores Inc. (FDO)</a:t>
            </a:r>
          </a:p>
        </p:txBody>
      </p:sp>
      <p:sp>
        <p:nvSpPr>
          <p:cNvPr id="2051" name="Subtitle 2"/>
          <p:cNvSpPr>
            <a:spLocks noGrp="1"/>
          </p:cNvSpPr>
          <p:nvPr>
            <p:ph type="subTitle" idx="1"/>
          </p:nvPr>
        </p:nvSpPr>
        <p:spPr/>
        <p:txBody>
          <a:bodyPr/>
          <a:lstStyle/>
          <a:p>
            <a:pPr eaLnBrk="1" hangingPunct="1"/>
            <a:r>
              <a:rPr lang="en-US" smtClean="0">
                <a:solidFill>
                  <a:srgbClr val="898989"/>
                </a:solidFill>
              </a:rPr>
              <a:t>By: Rau and Simon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smtClean="0"/>
              <a:t>About FDO</a:t>
            </a:r>
          </a:p>
        </p:txBody>
      </p:sp>
      <p:sp>
        <p:nvSpPr>
          <p:cNvPr id="3075" name="Content Placeholder 2"/>
          <p:cNvSpPr>
            <a:spLocks noGrp="1"/>
          </p:cNvSpPr>
          <p:nvPr>
            <p:ph idx="1"/>
          </p:nvPr>
        </p:nvSpPr>
        <p:spPr/>
        <p:txBody>
          <a:bodyPr>
            <a:normAutofit fontScale="92500" lnSpcReduction="20000"/>
          </a:bodyPr>
          <a:lstStyle/>
          <a:p>
            <a:pPr eaLnBrk="1" hangingPunct="1"/>
            <a:r>
              <a:rPr lang="en-US" sz="3000" smtClean="0"/>
              <a:t>Family Dollar Stores operates a chain of about 6,800 general merchandise discount stores across 44 states</a:t>
            </a:r>
          </a:p>
          <a:p>
            <a:pPr eaLnBrk="1" hangingPunct="1"/>
            <a:r>
              <a:rPr lang="en-US" sz="3000" smtClean="0"/>
              <a:t>provides low-income consumers a variety of apparel, food, cleaning supplies, beauty and health products, toys, pet products, and seasonal goods</a:t>
            </a:r>
          </a:p>
          <a:p>
            <a:pPr eaLnBrk="1" hangingPunct="1"/>
            <a:r>
              <a:rPr lang="en-US" sz="3000" smtClean="0"/>
              <a:t>Prices generally range from less than $1 to $10</a:t>
            </a:r>
          </a:p>
          <a:p>
            <a:pPr eaLnBrk="1" hangingPunct="1"/>
            <a:r>
              <a:rPr lang="en-US" sz="3000" smtClean="0"/>
              <a:t>targets low to lower-middle income households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smtClean="0"/>
              <a:t>FDO</a:t>
            </a:r>
          </a:p>
        </p:txBody>
      </p:sp>
      <p:sp>
        <p:nvSpPr>
          <p:cNvPr id="4099" name="Content Placeholder 2"/>
          <p:cNvSpPr>
            <a:spLocks noGrp="1"/>
          </p:cNvSpPr>
          <p:nvPr>
            <p:ph idx="1"/>
          </p:nvPr>
        </p:nvSpPr>
        <p:spPr/>
        <p:txBody>
          <a:bodyPr/>
          <a:lstStyle/>
          <a:p>
            <a:pPr eaLnBrk="1" hangingPunct="1"/>
            <a:r>
              <a:rPr lang="en-US" smtClean="0"/>
              <a:t>Last trade: 57.94</a:t>
            </a:r>
          </a:p>
          <a:p>
            <a:pPr eaLnBrk="1" hangingPunct="1"/>
            <a:r>
              <a:rPr lang="en-US" smtClean="0"/>
              <a:t>P/E: 18.57</a:t>
            </a:r>
          </a:p>
          <a:p>
            <a:pPr eaLnBrk="1" hangingPunct="1"/>
            <a:r>
              <a:rPr lang="en-US" smtClean="0"/>
              <a:t>PEG: 1.07</a:t>
            </a:r>
          </a:p>
          <a:p>
            <a:pPr eaLnBrk="1" hangingPunct="1"/>
            <a:r>
              <a:rPr lang="en-US" smtClean="0"/>
              <a:t>EV/EBITDA: 8.61</a:t>
            </a:r>
          </a:p>
          <a:p>
            <a:pPr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Competitor Ratios</a:t>
            </a:r>
          </a:p>
        </p:txBody>
      </p:sp>
      <p:sp>
        <p:nvSpPr>
          <p:cNvPr id="5123" name="Content Placeholder 2"/>
          <p:cNvSpPr>
            <a:spLocks noGrp="1"/>
          </p:cNvSpPr>
          <p:nvPr>
            <p:ph idx="1"/>
          </p:nvPr>
        </p:nvSpPr>
        <p:spPr/>
        <p:txBody>
          <a:bodyPr/>
          <a:lstStyle/>
          <a:p>
            <a:pPr eaLnBrk="1" hangingPunct="1">
              <a:lnSpc>
                <a:spcPct val="80000"/>
              </a:lnSpc>
            </a:pPr>
            <a:r>
              <a:rPr lang="en-US" sz="2200" smtClean="0"/>
              <a:t>Dollar General STOCK PRICE - </a:t>
            </a:r>
            <a:r>
              <a:rPr lang="en-US" sz="2200" b="1" smtClean="0"/>
              <a:t>38.96</a:t>
            </a:r>
            <a:r>
              <a:rPr lang="en-US" sz="2200" smtClean="0"/>
              <a:t>  </a:t>
            </a:r>
          </a:p>
          <a:p>
            <a:pPr eaLnBrk="1" hangingPunct="1">
              <a:lnSpc>
                <a:spcPct val="80000"/>
              </a:lnSpc>
            </a:pPr>
            <a:r>
              <a:rPr lang="en-US" sz="2200" smtClean="0"/>
              <a:t>P/E -20.61</a:t>
            </a:r>
          </a:p>
          <a:p>
            <a:pPr eaLnBrk="1" hangingPunct="1">
              <a:lnSpc>
                <a:spcPct val="80000"/>
              </a:lnSpc>
            </a:pPr>
            <a:r>
              <a:rPr lang="en-US" sz="2200" smtClean="0"/>
              <a:t>PEG – 1.01</a:t>
            </a:r>
          </a:p>
          <a:p>
            <a:pPr eaLnBrk="1" hangingPunct="1">
              <a:lnSpc>
                <a:spcPct val="80000"/>
              </a:lnSpc>
            </a:pPr>
            <a:r>
              <a:rPr lang="en-US" sz="2200" smtClean="0"/>
              <a:t>EV/EBITDA – 9.74</a:t>
            </a:r>
          </a:p>
          <a:p>
            <a:pPr eaLnBrk="1" hangingPunct="1">
              <a:lnSpc>
                <a:spcPct val="80000"/>
              </a:lnSpc>
            </a:pPr>
            <a:endParaRPr lang="en-US" sz="2200" smtClean="0"/>
          </a:p>
          <a:p>
            <a:pPr eaLnBrk="1" hangingPunct="1">
              <a:lnSpc>
                <a:spcPct val="80000"/>
              </a:lnSpc>
            </a:pPr>
            <a:r>
              <a:rPr lang="en-US" sz="2200" smtClean="0"/>
              <a:t>Dollar Tree  STOCK PRICE - </a:t>
            </a:r>
            <a:r>
              <a:rPr lang="en-US" sz="2200" b="1" smtClean="0"/>
              <a:t>77.87</a:t>
            </a:r>
            <a:r>
              <a:rPr lang="en-US" sz="2200" smtClean="0"/>
              <a:t> </a:t>
            </a:r>
          </a:p>
          <a:p>
            <a:pPr eaLnBrk="1" hangingPunct="1">
              <a:lnSpc>
                <a:spcPct val="80000"/>
              </a:lnSpc>
            </a:pPr>
            <a:r>
              <a:rPr lang="en-US" sz="2200" smtClean="0"/>
              <a:t>P/E – 21.60</a:t>
            </a:r>
          </a:p>
          <a:p>
            <a:pPr eaLnBrk="1" hangingPunct="1">
              <a:lnSpc>
                <a:spcPct val="80000"/>
              </a:lnSpc>
            </a:pPr>
            <a:r>
              <a:rPr lang="en-US" sz="2200" smtClean="0"/>
              <a:t>PEG – 1.10</a:t>
            </a:r>
          </a:p>
          <a:p>
            <a:pPr eaLnBrk="1" hangingPunct="1">
              <a:lnSpc>
                <a:spcPct val="80000"/>
              </a:lnSpc>
            </a:pPr>
            <a:r>
              <a:rPr lang="en-US" sz="2200" smtClean="0"/>
              <a:t>EV/ EBITDA - 10.65 </a:t>
            </a:r>
          </a:p>
          <a:p>
            <a:pPr eaLnBrk="1" hangingPunct="1">
              <a:lnSpc>
                <a:spcPct val="80000"/>
              </a:lnSpc>
            </a:pPr>
            <a:endParaRPr lang="en-US" sz="2200" smtClean="0"/>
          </a:p>
          <a:p>
            <a:pPr eaLnBrk="1" hangingPunct="1">
              <a:lnSpc>
                <a:spcPct val="80000"/>
              </a:lnSpc>
            </a:pPr>
            <a:endParaRPr lang="en-US" sz="2200" smtClean="0"/>
          </a:p>
          <a:p>
            <a:pPr eaLnBrk="1" hangingPunct="1">
              <a:lnSpc>
                <a:spcPct val="80000"/>
              </a:lnSpc>
              <a:buFont typeface="Arial" charset="0"/>
              <a:buNone/>
            </a:pPr>
            <a:r>
              <a:rPr lang="en-US" sz="220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Recent News</a:t>
            </a:r>
          </a:p>
        </p:txBody>
      </p:sp>
      <p:sp>
        <p:nvSpPr>
          <p:cNvPr id="6147" name="Content Placeholder 2"/>
          <p:cNvSpPr>
            <a:spLocks noGrp="1"/>
          </p:cNvSpPr>
          <p:nvPr>
            <p:ph idx="1"/>
          </p:nvPr>
        </p:nvSpPr>
        <p:spPr/>
        <p:txBody>
          <a:bodyPr/>
          <a:lstStyle/>
          <a:p>
            <a:pPr eaLnBrk="1" hangingPunct="1"/>
            <a:r>
              <a:rPr lang="en-US" smtClean="0"/>
              <a:t>4Q</a:t>
            </a:r>
          </a:p>
          <a:p>
            <a:pPr eaLnBrk="1" hangingPunct="1"/>
            <a:r>
              <a:rPr lang="en-US" smtClean="0"/>
              <a:t>sales increased 5.6% on top of a 6.1% increase last year</a:t>
            </a:r>
          </a:p>
          <a:p>
            <a:pPr lvl="1" eaLnBrk="1" hangingPunct="1"/>
            <a:r>
              <a:rPr lang="en-US" smtClean="0"/>
              <a:t>Due to increases in customer traffic and average customer ticket</a:t>
            </a:r>
          </a:p>
          <a:p>
            <a:pPr eaLnBrk="1" hangingPunct="1"/>
            <a:r>
              <a:rPr lang="en-US" smtClean="0"/>
              <a:t>earnings per diluted share increased 19.1% to $3.12 per share</a:t>
            </a:r>
          </a:p>
          <a:p>
            <a:pPr lvl="1" eaLnBrk="1" hangingPunct="1"/>
            <a:endParaRPr lang="en-US" smtClean="0"/>
          </a:p>
          <a:p>
            <a:pPr eaLnBrk="1" hangingPunct="1"/>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Club News</a:t>
            </a:r>
          </a:p>
          <a:p>
            <a:r>
              <a:rPr lang="en-US" dirty="0" smtClean="0"/>
              <a:t>Europe Update</a:t>
            </a:r>
          </a:p>
          <a:p>
            <a:r>
              <a:rPr lang="en-US" dirty="0" smtClean="0"/>
              <a:t>Foreign Exchange</a:t>
            </a:r>
          </a:p>
          <a:p>
            <a:r>
              <a:rPr lang="en-US" dirty="0" smtClean="0"/>
              <a:t>Buy Family Dollar</a:t>
            </a:r>
            <a:endParaRPr lang="en-US" dirty="0"/>
          </a:p>
        </p:txBody>
      </p:sp>
    </p:spTree>
    <p:extLst>
      <p:ext uri="{BB962C8B-B14F-4D97-AF65-F5344CB8AC3E}">
        <p14:creationId xmlns:p14="http://schemas.microsoft.com/office/powerpoint/2010/main" val="18299937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smtClean="0"/>
              <a:t>Year End results</a:t>
            </a:r>
          </a:p>
        </p:txBody>
      </p:sp>
      <p:sp>
        <p:nvSpPr>
          <p:cNvPr id="7171" name="Content Placeholder 2"/>
          <p:cNvSpPr>
            <a:spLocks noGrp="1"/>
          </p:cNvSpPr>
          <p:nvPr>
            <p:ph idx="1"/>
          </p:nvPr>
        </p:nvSpPr>
        <p:spPr/>
        <p:txBody>
          <a:bodyPr>
            <a:normAutofit lnSpcReduction="10000"/>
          </a:bodyPr>
          <a:lstStyle/>
          <a:p>
            <a:pPr eaLnBrk="1" hangingPunct="1">
              <a:lnSpc>
                <a:spcPct val="80000"/>
              </a:lnSpc>
            </a:pPr>
            <a:r>
              <a:rPr lang="en-US" sz="2200" smtClean="0"/>
              <a:t>Net sales for the year increased 8.7% to $8.5 billion, and comp store(stores open for 1 year or more) sales increased 5.5%</a:t>
            </a:r>
          </a:p>
          <a:p>
            <a:pPr eaLnBrk="1" hangingPunct="1">
              <a:lnSpc>
                <a:spcPct val="80000"/>
              </a:lnSpc>
            </a:pPr>
            <a:r>
              <a:rPr lang="en-US" sz="2200" smtClean="0"/>
              <a:t>SG&amp;A expense increased 7.2% due to…</a:t>
            </a:r>
          </a:p>
          <a:p>
            <a:pPr lvl="1" eaLnBrk="1" hangingPunct="1">
              <a:lnSpc>
                <a:spcPct val="80000"/>
              </a:lnSpc>
            </a:pPr>
            <a:r>
              <a:rPr lang="en-US" sz="2000" smtClean="0"/>
              <a:t>Investments to drive revenue growth(opened 94 new stores)</a:t>
            </a:r>
          </a:p>
          <a:p>
            <a:pPr lvl="1" eaLnBrk="1" hangingPunct="1">
              <a:lnSpc>
                <a:spcPct val="80000"/>
              </a:lnSpc>
            </a:pPr>
            <a:r>
              <a:rPr lang="en-US" sz="2000" smtClean="0"/>
              <a:t>Expanding operating hours</a:t>
            </a:r>
          </a:p>
          <a:p>
            <a:pPr lvl="1" eaLnBrk="1" hangingPunct="1">
              <a:lnSpc>
                <a:spcPct val="80000"/>
              </a:lnSpc>
            </a:pPr>
            <a:r>
              <a:rPr lang="en-US" sz="2000" smtClean="0"/>
              <a:t>Store renovations</a:t>
            </a:r>
          </a:p>
          <a:p>
            <a:pPr eaLnBrk="1" hangingPunct="1">
              <a:lnSpc>
                <a:spcPct val="80000"/>
              </a:lnSpc>
            </a:pPr>
            <a:r>
              <a:rPr lang="en-US" sz="2200" smtClean="0"/>
              <a:t>FDO showing strong core expense control in their efforts to optimize infrastructure improvements and efforts to drive greater efficiency. </a:t>
            </a:r>
          </a:p>
          <a:p>
            <a:pPr eaLnBrk="1" hangingPunct="1">
              <a:lnSpc>
                <a:spcPct val="80000"/>
              </a:lnSpc>
            </a:pPr>
            <a:r>
              <a:rPr lang="en-US" sz="2200" smtClean="0"/>
              <a:t>generated $528 million of operating cash flow</a:t>
            </a:r>
          </a:p>
          <a:p>
            <a:pPr eaLnBrk="1" hangingPunct="1">
              <a:lnSpc>
                <a:spcPct val="80000"/>
              </a:lnSpc>
            </a:pPr>
            <a:r>
              <a:rPr lang="en-US" sz="2200" smtClean="0"/>
              <a:t>Increased dividend per share by about 16%(returning excess capital to shareholders)</a:t>
            </a:r>
          </a:p>
          <a:p>
            <a:pPr eaLnBrk="1" hangingPunct="1">
              <a:lnSpc>
                <a:spcPct val="80000"/>
              </a:lnSpc>
            </a:pPr>
            <a:r>
              <a:rPr lang="en-US" sz="2200" smtClean="0"/>
              <a:t>Bought back $670 million shares of common stock in an effort to  optimize the balance sheet</a:t>
            </a:r>
          </a:p>
          <a:p>
            <a:pPr eaLnBrk="1" hangingPunct="1">
              <a:lnSpc>
                <a:spcPct val="80000"/>
              </a:lnSpc>
            </a:pPr>
            <a:endParaRPr lang="en-US" sz="2200" smtClean="0"/>
          </a:p>
          <a:p>
            <a:pPr eaLnBrk="1" hangingPunct="1">
              <a:lnSpc>
                <a:spcPct val="80000"/>
              </a:lnSpc>
            </a:pPr>
            <a:endParaRPr lang="en-US" sz="2200" smtClean="0"/>
          </a:p>
          <a:p>
            <a:pPr eaLnBrk="1" hangingPunct="1">
              <a:lnSpc>
                <a:spcPct val="80000"/>
              </a:lnSpc>
            </a:pPr>
            <a:endParaRPr lang="en-US" sz="2200" smtClean="0"/>
          </a:p>
          <a:p>
            <a:pPr lvl="1" eaLnBrk="1" hangingPunct="1">
              <a:lnSpc>
                <a:spcPct val="80000"/>
              </a:lnSpc>
            </a:pPr>
            <a:endParaRPr lang="en-US" sz="2000" smtClean="0"/>
          </a:p>
          <a:p>
            <a:pPr eaLnBrk="1" hangingPunct="1">
              <a:lnSpc>
                <a:spcPct val="80000"/>
              </a:lnSpc>
              <a:buFont typeface="Arial" charset="0"/>
              <a:buNone/>
            </a:pPr>
            <a:endParaRPr lang="en-US" sz="220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4000" smtClean="0"/>
              <a:t>Plans to drive revenue and earnings growth</a:t>
            </a:r>
          </a:p>
        </p:txBody>
      </p:sp>
      <p:sp>
        <p:nvSpPr>
          <p:cNvPr id="8195" name="Content Placeholder 2"/>
          <p:cNvSpPr>
            <a:spLocks noGrp="1"/>
          </p:cNvSpPr>
          <p:nvPr>
            <p:ph idx="1"/>
          </p:nvPr>
        </p:nvSpPr>
        <p:spPr/>
        <p:txBody>
          <a:bodyPr>
            <a:normAutofit fontScale="92500" lnSpcReduction="20000"/>
          </a:bodyPr>
          <a:lstStyle/>
          <a:p>
            <a:pPr eaLnBrk="1" hangingPunct="1"/>
            <a:r>
              <a:rPr lang="en-US" sz="3000" smtClean="0"/>
              <a:t>after increasing the pace of new store openings last year by 50%, FDO intends to increase new store growth again this year by more than 50%</a:t>
            </a:r>
          </a:p>
          <a:p>
            <a:pPr eaLnBrk="1" hangingPunct="1"/>
            <a:r>
              <a:rPr lang="en-US" sz="3000" smtClean="0"/>
              <a:t>Intend to grow store square footage of 5% to 7% by fiscal 2013.</a:t>
            </a:r>
          </a:p>
          <a:p>
            <a:pPr eaLnBrk="1" hangingPunct="1"/>
            <a:r>
              <a:rPr lang="en-US" sz="3000" smtClean="0"/>
              <a:t>plan to open 450 to 500 new stores, including the companies first stores in California</a:t>
            </a:r>
          </a:p>
          <a:p>
            <a:pPr eaLnBrk="1" hangingPunct="1"/>
            <a:r>
              <a:rPr lang="en-US" sz="3000" smtClean="0"/>
              <a:t>plan to renovate, relocate or expand more than 1,000 stores</a:t>
            </a:r>
          </a:p>
          <a:p>
            <a:pPr eaLnBrk="1" hangingPunct="1"/>
            <a:endParaRPr lang="en-US" sz="300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How has it traded against comps?</a:t>
            </a:r>
          </a:p>
        </p:txBody>
      </p:sp>
      <p:sp>
        <p:nvSpPr>
          <p:cNvPr id="9219" name="Content Placeholder 3"/>
          <p:cNvSpPr>
            <a:spLocks noGrp="1"/>
          </p:cNvSpPr>
          <p:nvPr>
            <p:ph idx="1"/>
          </p:nvPr>
        </p:nvSpPr>
        <p:spPr/>
        <p:txBody>
          <a:bodyPr/>
          <a:lstStyle/>
          <a:p>
            <a:pPr eaLnBrk="1" hangingPunct="1"/>
            <a:endParaRPr lang="en-US" smtClean="0"/>
          </a:p>
        </p:txBody>
      </p:sp>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00200"/>
            <a:ext cx="9144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smtClean="0"/>
              <a:t>Risks</a:t>
            </a:r>
          </a:p>
        </p:txBody>
      </p:sp>
      <p:sp>
        <p:nvSpPr>
          <p:cNvPr id="3" name="Content Placeholder 2"/>
          <p:cNvSpPr>
            <a:spLocks noGrp="1"/>
          </p:cNvSpPr>
          <p:nvPr>
            <p:ph idx="1"/>
          </p:nvPr>
        </p:nvSpPr>
        <p:spPr/>
        <p:txBody>
          <a:bodyPr>
            <a:normAutofit fontScale="92500"/>
          </a:bodyPr>
          <a:lstStyle/>
          <a:p>
            <a:pPr eaLnBrk="1" hangingPunct="1">
              <a:lnSpc>
                <a:spcPct val="80000"/>
              </a:lnSpc>
              <a:defRPr/>
            </a:pPr>
            <a:r>
              <a:rPr lang="en-US" sz="2500" i="1" smtClean="0"/>
              <a:t>Current economic conditions and other economic factors could impact business adversely(slowdown in U.S. economy)</a:t>
            </a:r>
          </a:p>
          <a:p>
            <a:pPr eaLnBrk="1" hangingPunct="1">
              <a:lnSpc>
                <a:spcPct val="80000"/>
              </a:lnSpc>
              <a:buFont typeface="Arial" charset="0"/>
              <a:buNone/>
              <a:defRPr/>
            </a:pPr>
            <a:r>
              <a:rPr lang="en-US" sz="2500" i="1" smtClean="0"/>
              <a:t>	-effects consumers disposable income</a:t>
            </a:r>
          </a:p>
          <a:p>
            <a:pPr eaLnBrk="1" hangingPunct="1">
              <a:lnSpc>
                <a:spcPct val="80000"/>
              </a:lnSpc>
              <a:defRPr/>
            </a:pPr>
            <a:r>
              <a:rPr lang="en-US" sz="2500" i="1" smtClean="0"/>
              <a:t>profitability is vulnerable to cost increases, inflation and energy prices</a:t>
            </a:r>
          </a:p>
          <a:p>
            <a:pPr eaLnBrk="1" hangingPunct="1">
              <a:lnSpc>
                <a:spcPct val="80000"/>
              </a:lnSpc>
              <a:defRPr/>
            </a:pPr>
            <a:r>
              <a:rPr lang="en-US" sz="2500" smtClean="0"/>
              <a:t>Rising unemployment rates and stagnant wage growth could cause low-income consumers to cut back on discretionary category purchases, including higher-margin seasonal goods, gifts, and apparel.</a:t>
            </a:r>
          </a:p>
          <a:p>
            <a:pPr eaLnBrk="1" hangingPunct="1">
              <a:lnSpc>
                <a:spcPct val="80000"/>
              </a:lnSpc>
              <a:defRPr/>
            </a:pPr>
            <a:r>
              <a:rPr lang="en-US" sz="2500" i="1" smtClean="0"/>
              <a:t>The cost of goods (COG’s) inflationary commodity costs are also a risk worth noting.  Margins forcast may be impacted due to this, but increased market share preformance has been solid.</a:t>
            </a:r>
          </a:p>
          <a:p>
            <a:pPr eaLnBrk="1" hangingPunct="1">
              <a:lnSpc>
                <a:spcPct val="80000"/>
              </a:lnSpc>
              <a:defRPr/>
            </a:pPr>
            <a:endParaRPr lang="en-US" sz="2500" i="1"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Why Buy?</a:t>
            </a:r>
          </a:p>
        </p:txBody>
      </p:sp>
      <p:sp>
        <p:nvSpPr>
          <p:cNvPr id="11267" name="Content Placeholder 2"/>
          <p:cNvSpPr>
            <a:spLocks noGrp="1"/>
          </p:cNvSpPr>
          <p:nvPr>
            <p:ph idx="1"/>
          </p:nvPr>
        </p:nvSpPr>
        <p:spPr/>
        <p:txBody>
          <a:bodyPr/>
          <a:lstStyle/>
          <a:p>
            <a:pPr eaLnBrk="1" hangingPunct="1">
              <a:lnSpc>
                <a:spcPct val="80000"/>
              </a:lnSpc>
            </a:pPr>
            <a:r>
              <a:rPr lang="en-US" sz="2500" smtClean="0"/>
              <a:t>Aggressive store renovation programs to improve merchandise assortments and enhance the physical appearance of older stores should boost store traffic over the next few years.</a:t>
            </a:r>
          </a:p>
          <a:p>
            <a:pPr eaLnBrk="1" hangingPunct="1">
              <a:lnSpc>
                <a:spcPct val="80000"/>
              </a:lnSpc>
            </a:pPr>
            <a:r>
              <a:rPr lang="en-US" sz="2500" smtClean="0"/>
              <a:t>Family Dollar has a significant opportunity to capitalize on falling retail real estate costs. More than half of its stores have leases that expire within the next three years, and we believe the firm will be able to negotiate more favorable rent terms or relocate stores to higher-traffic areas.</a:t>
            </a:r>
          </a:p>
          <a:p>
            <a:pPr eaLnBrk="1" hangingPunct="1">
              <a:lnSpc>
                <a:spcPct val="80000"/>
              </a:lnSpc>
            </a:pPr>
            <a:r>
              <a:rPr lang="en-US" sz="2500" smtClean="0"/>
              <a:t>Improved employee retention rate and better work flow management should help reduce labor costs and lower inventory shrinkage, which will probably boost the firm's profitability.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Buy</a:t>
            </a:r>
          </a:p>
        </p:txBody>
      </p:sp>
      <p:sp>
        <p:nvSpPr>
          <p:cNvPr id="12291" name="Content Placeholder 2"/>
          <p:cNvSpPr>
            <a:spLocks noGrp="1"/>
          </p:cNvSpPr>
          <p:nvPr>
            <p:ph idx="1"/>
          </p:nvPr>
        </p:nvSpPr>
        <p:spPr/>
        <p:txBody>
          <a:bodyPr/>
          <a:lstStyle/>
          <a:p>
            <a:pPr eaLnBrk="1" hangingPunct="1"/>
            <a:r>
              <a:rPr lang="en-US" smtClean="0"/>
              <a:t>50 shares</a:t>
            </a:r>
          </a:p>
          <a:p>
            <a:pPr eaLnBrk="1" hangingPunct="1"/>
            <a:r>
              <a:rPr lang="en-US" smtClean="0"/>
              <a:t>$58 * 50 = $2900</a:t>
            </a:r>
          </a:p>
          <a:p>
            <a:pPr eaLnBrk="1" hangingPunct="1"/>
            <a:r>
              <a:rPr lang="en-US" smtClean="0"/>
              <a:t>Small position</a:t>
            </a:r>
          </a:p>
          <a:p>
            <a:pPr eaLnBrk="1" hangingPunct="1"/>
            <a:r>
              <a:rPr lang="en-US" smtClean="0"/>
              <a:t>Further diversify into consumer markets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Club News</a:t>
            </a:r>
            <a:endParaRPr lang="en-US" dirty="0"/>
          </a:p>
        </p:txBody>
      </p:sp>
      <p:sp>
        <p:nvSpPr>
          <p:cNvPr id="3" name="Content Placeholder 2"/>
          <p:cNvSpPr>
            <a:spLocks noGrp="1"/>
          </p:cNvSpPr>
          <p:nvPr>
            <p:ph idx="1"/>
          </p:nvPr>
        </p:nvSpPr>
        <p:spPr/>
        <p:txBody>
          <a:bodyPr/>
          <a:lstStyle/>
          <a:p>
            <a:r>
              <a:rPr lang="en-US" dirty="0" err="1" smtClean="0"/>
              <a:t>DeSales</a:t>
            </a:r>
            <a:r>
              <a:rPr lang="en-US" dirty="0" smtClean="0"/>
              <a:t> University Trip – Entrepreneurship Conference</a:t>
            </a:r>
          </a:p>
          <a:p>
            <a:pPr marL="0" indent="0">
              <a:buNone/>
            </a:pPr>
            <a:r>
              <a:rPr lang="en-US" i="1" dirty="0" smtClean="0"/>
              <a:t>Thursday, Nov 17 – 6:00-8:30pm</a:t>
            </a:r>
          </a:p>
          <a:p>
            <a:r>
              <a:rPr lang="en-US" dirty="0" smtClean="0"/>
              <a:t>Kevin Rhodes '82</a:t>
            </a:r>
          </a:p>
          <a:p>
            <a:pPr marL="0" indent="0">
              <a:buNone/>
            </a:pPr>
            <a:endParaRPr lang="en-US" dirty="0"/>
          </a:p>
          <a:p>
            <a:r>
              <a:rPr lang="en-US" dirty="0" smtClean="0"/>
              <a:t>Sign up with Career Services</a:t>
            </a:r>
          </a:p>
        </p:txBody>
      </p:sp>
    </p:spTree>
    <p:extLst>
      <p:ext uri="{BB962C8B-B14F-4D97-AF65-F5344CB8AC3E}">
        <p14:creationId xmlns:p14="http://schemas.microsoft.com/office/powerpoint/2010/main" val="41010857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Portfolio</a:t>
            </a:r>
            <a:endParaRPr lang="en-US" dirty="0"/>
          </a:p>
        </p:txBody>
      </p:sp>
      <p:sp>
        <p:nvSpPr>
          <p:cNvPr id="3" name="Content Placeholder 2"/>
          <p:cNvSpPr>
            <a:spLocks noGrp="1"/>
          </p:cNvSpPr>
          <p:nvPr>
            <p:ph idx="1"/>
          </p:nvPr>
        </p:nvSpPr>
        <p:spPr>
          <a:xfrm>
            <a:off x="457200" y="1524000"/>
            <a:ext cx="8229600" cy="4525963"/>
          </a:xfrm>
        </p:spPr>
        <p:txBody>
          <a:bodyPr/>
          <a:lstStyle/>
          <a:p>
            <a:r>
              <a:rPr lang="en-US" dirty="0" smtClean="0"/>
              <a:t>AUM $352,680 – roughly flat</a:t>
            </a:r>
          </a:p>
          <a:p>
            <a:r>
              <a:rPr lang="en-US" dirty="0" smtClean="0"/>
              <a:t>S&amp;P 500 – 1,265 – up ~1%</a:t>
            </a:r>
          </a:p>
          <a:p>
            <a:endParaRPr lang="en-US" dirty="0"/>
          </a:p>
          <a:p>
            <a:r>
              <a:rPr lang="en-US" dirty="0" smtClean="0"/>
              <a:t>Cisco – positive surprise - up ~7% in 2 days</a:t>
            </a:r>
          </a:p>
          <a:p>
            <a:r>
              <a:rPr lang="en-US" dirty="0" err="1" smtClean="0"/>
              <a:t>Vestas</a:t>
            </a:r>
            <a:r>
              <a:rPr lang="en-US" dirty="0" smtClean="0"/>
              <a:t> – up 8% today</a:t>
            </a:r>
            <a:endParaRPr lang="en-US" dirty="0"/>
          </a:p>
        </p:txBody>
      </p:sp>
    </p:spTree>
    <p:extLst>
      <p:ext uri="{BB962C8B-B14F-4D97-AF65-F5344CB8AC3E}">
        <p14:creationId xmlns:p14="http://schemas.microsoft.com/office/powerpoint/2010/main" val="1720311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Europe</a:t>
            </a:r>
            <a:endParaRPr lang="en-US" dirty="0"/>
          </a:p>
        </p:txBody>
      </p:sp>
      <p:sp>
        <p:nvSpPr>
          <p:cNvPr id="3" name="Content Placeholder 2"/>
          <p:cNvSpPr>
            <a:spLocks noGrp="1"/>
          </p:cNvSpPr>
          <p:nvPr>
            <p:ph idx="1"/>
          </p:nvPr>
        </p:nvSpPr>
        <p:spPr/>
        <p:txBody>
          <a:bodyPr/>
          <a:lstStyle/>
          <a:p>
            <a:r>
              <a:rPr lang="en-US" dirty="0" smtClean="0">
                <a:hlinkClick r:id="rId3"/>
              </a:rPr>
              <a:t>http://finance.yahoo.com/video/marketnews-19148628/italy-s-senate-approves-debt-reduction-measures-27227933.html</a:t>
            </a:r>
            <a:r>
              <a:rPr lang="en-US" dirty="0" smtClean="0"/>
              <a:t> </a:t>
            </a:r>
            <a:endParaRPr lang="en-US" dirty="0"/>
          </a:p>
        </p:txBody>
      </p:sp>
    </p:spTree>
    <p:extLst>
      <p:ext uri="{BB962C8B-B14F-4D97-AF65-F5344CB8AC3E}">
        <p14:creationId xmlns:p14="http://schemas.microsoft.com/office/powerpoint/2010/main" val="7412101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Europe</a:t>
            </a:r>
            <a:endParaRPr lang="en-US" dirty="0"/>
          </a:p>
        </p:txBody>
      </p:sp>
      <p:sp>
        <p:nvSpPr>
          <p:cNvPr id="3" name="Content Placeholder 2"/>
          <p:cNvSpPr>
            <a:spLocks noGrp="1"/>
          </p:cNvSpPr>
          <p:nvPr>
            <p:ph idx="1"/>
          </p:nvPr>
        </p:nvSpPr>
        <p:spPr/>
        <p:txBody>
          <a:bodyPr/>
          <a:lstStyle/>
          <a:p>
            <a:r>
              <a:rPr lang="en-US" dirty="0" smtClean="0">
                <a:effectLst/>
              </a:rPr>
              <a:t>50% voluntary haircut on Greek Debt </a:t>
            </a:r>
          </a:p>
          <a:p>
            <a:r>
              <a:rPr lang="en-US" dirty="0" err="1" smtClean="0">
                <a:effectLst/>
              </a:rPr>
              <a:t>Referrendum</a:t>
            </a:r>
            <a:r>
              <a:rPr lang="en-US" dirty="0" smtClean="0">
                <a:effectLst/>
              </a:rPr>
              <a:t> to public withdrawn</a:t>
            </a:r>
          </a:p>
          <a:p>
            <a:r>
              <a:rPr lang="en-US" dirty="0" smtClean="0">
                <a:effectLst/>
              </a:rPr>
              <a:t>Possible exit from Eurozone down the line</a:t>
            </a:r>
          </a:p>
          <a:p>
            <a:r>
              <a:rPr lang="en-US" dirty="0" err="1" smtClean="0"/>
              <a:t>Papandreas</a:t>
            </a:r>
            <a:r>
              <a:rPr lang="en-US" dirty="0" smtClean="0"/>
              <a:t> steps down – new </a:t>
            </a:r>
            <a:r>
              <a:rPr lang="en-US" dirty="0" err="1" smtClean="0"/>
              <a:t>govt</a:t>
            </a:r>
            <a:r>
              <a:rPr lang="en-US" dirty="0" smtClean="0"/>
              <a:t> to be formed</a:t>
            </a:r>
            <a:endParaRPr lang="en-US" dirty="0" smtClean="0">
              <a:effectLst/>
            </a:endParaRPr>
          </a:p>
          <a:p>
            <a:endParaRPr lang="en-US" dirty="0"/>
          </a:p>
        </p:txBody>
      </p:sp>
    </p:spTree>
    <p:extLst>
      <p:ext uri="{BB962C8B-B14F-4D97-AF65-F5344CB8AC3E}">
        <p14:creationId xmlns:p14="http://schemas.microsoft.com/office/powerpoint/2010/main" val="20524219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Europe</a:t>
            </a:r>
            <a:endParaRPr lang="en-US" dirty="0"/>
          </a:p>
        </p:txBody>
      </p:sp>
      <p:sp>
        <p:nvSpPr>
          <p:cNvPr id="3" name="Content Placeholder 2"/>
          <p:cNvSpPr>
            <a:spLocks noGrp="1"/>
          </p:cNvSpPr>
          <p:nvPr>
            <p:ph idx="1"/>
          </p:nvPr>
        </p:nvSpPr>
        <p:spPr/>
        <p:txBody>
          <a:bodyPr/>
          <a:lstStyle/>
          <a:p>
            <a:r>
              <a:rPr lang="en-US" dirty="0" smtClean="0">
                <a:effectLst/>
              </a:rPr>
              <a:t>Italian Spreads at crossed 7% mark</a:t>
            </a:r>
          </a:p>
          <a:p>
            <a:pPr marL="0" indent="0">
              <a:buNone/>
            </a:pPr>
            <a:endParaRPr lang="en-US" dirty="0" smtClean="0">
              <a:effectLst/>
            </a:endParaRPr>
          </a:p>
          <a:p>
            <a:r>
              <a:rPr lang="en-US" dirty="0" smtClean="0">
                <a:effectLst/>
              </a:rPr>
              <a:t>End of Berlusconi era</a:t>
            </a:r>
          </a:p>
          <a:p>
            <a:endParaRPr lang="en-US" dirty="0" smtClean="0">
              <a:effectLst/>
            </a:endParaRPr>
          </a:p>
          <a:p>
            <a:r>
              <a:rPr lang="en-US" dirty="0" smtClean="0">
                <a:effectLst/>
              </a:rPr>
              <a:t>Austerity package - passed</a:t>
            </a:r>
          </a:p>
          <a:p>
            <a:endParaRPr lang="en-US" dirty="0"/>
          </a:p>
        </p:txBody>
      </p:sp>
    </p:spTree>
    <p:extLst>
      <p:ext uri="{BB962C8B-B14F-4D97-AF65-F5344CB8AC3E}">
        <p14:creationId xmlns:p14="http://schemas.microsoft.com/office/powerpoint/2010/main" val="33548289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FOREX: Currency Exchange, Risk in Foreign Markets, and </a:t>
            </a:r>
            <a:r>
              <a:rPr lang="en-US" dirty="0" err="1" smtClean="0"/>
              <a:t>ETF’s</a:t>
            </a:r>
            <a:endParaRPr lang="en-US" dirty="0" smtClean="0"/>
          </a:p>
          <a:p>
            <a:endParaRPr lang="en-US" dirty="0" smtClean="0"/>
          </a:p>
          <a:p>
            <a:r>
              <a:rPr lang="en-US" dirty="0" smtClean="0"/>
              <a:t>Greg Allis</a:t>
            </a:r>
            <a:endParaRPr lang="en-US" dirty="0"/>
          </a:p>
        </p:txBody>
      </p:sp>
      <p:pic>
        <p:nvPicPr>
          <p:cNvPr id="4" name="Picture 3"/>
          <p:cNvPicPr>
            <a:picLocks noChangeAspect="1"/>
          </p:cNvPicPr>
          <p:nvPr/>
        </p:nvPicPr>
        <p:blipFill>
          <a:blip r:embed="rId3"/>
          <a:stretch>
            <a:fillRect/>
          </a:stretch>
        </p:blipFill>
        <p:spPr>
          <a:xfrm>
            <a:off x="762000" y="889000"/>
            <a:ext cx="7620000" cy="2540000"/>
          </a:xfrm>
          <a:prstGeom prst="rect">
            <a:avLst/>
          </a:prstGeom>
        </p:spPr>
      </p:pic>
    </p:spTree>
    <p:extLst>
      <p:ext uri="{BB962C8B-B14F-4D97-AF65-F5344CB8AC3E}">
        <p14:creationId xmlns:p14="http://schemas.microsoft.com/office/powerpoint/2010/main" val="652255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Foreign Exchange Market</a:t>
            </a:r>
            <a:endParaRPr lang="en-US" dirty="0"/>
          </a:p>
        </p:txBody>
      </p:sp>
      <p:sp>
        <p:nvSpPr>
          <p:cNvPr id="3" name="Content Placeholder 2"/>
          <p:cNvSpPr>
            <a:spLocks noGrp="1"/>
          </p:cNvSpPr>
          <p:nvPr>
            <p:ph idx="1"/>
          </p:nvPr>
        </p:nvSpPr>
        <p:spPr/>
        <p:txBody>
          <a:bodyPr>
            <a:normAutofit/>
          </a:bodyPr>
          <a:lstStyle/>
          <a:p>
            <a:r>
              <a:rPr lang="en-US" dirty="0" smtClean="0"/>
              <a:t>A market for trading different currencies </a:t>
            </a:r>
          </a:p>
          <a:p>
            <a:r>
              <a:rPr lang="en-US" dirty="0" smtClean="0"/>
              <a:t>Facilitates international trade</a:t>
            </a:r>
          </a:p>
          <a:p>
            <a:r>
              <a:rPr lang="en-US" dirty="0" smtClean="0"/>
              <a:t>Controlled by exchange rates</a:t>
            </a:r>
          </a:p>
          <a:p>
            <a:r>
              <a:rPr lang="en-US" dirty="0" smtClean="0"/>
              <a:t>Exchange rates change based on </a:t>
            </a:r>
          </a:p>
          <a:p>
            <a:pPr lvl="1"/>
            <a:r>
              <a:rPr lang="en-US" dirty="0" smtClean="0"/>
              <a:t>Transaction demand for a currency</a:t>
            </a:r>
          </a:p>
          <a:p>
            <a:pPr lvl="1"/>
            <a:r>
              <a:rPr lang="en-US" dirty="0" smtClean="0"/>
              <a:t>Speculative demand</a:t>
            </a:r>
          </a:p>
          <a:p>
            <a:r>
              <a:rPr lang="en-US" dirty="0" smtClean="0"/>
              <a:t>Biggest currency traders: Deutsche Bank, Barclays, UBS, </a:t>
            </a:r>
            <a:r>
              <a:rPr lang="en-US" dirty="0" err="1" smtClean="0"/>
              <a:t>Citi</a:t>
            </a:r>
            <a:r>
              <a:rPr lang="en-US" dirty="0" smtClean="0"/>
              <a:t>, JP Morgan</a:t>
            </a:r>
            <a:endParaRPr lang="en-US" dirty="0"/>
          </a:p>
        </p:txBody>
      </p:sp>
      <p:pic>
        <p:nvPicPr>
          <p:cNvPr id="4" name="Picture 3"/>
          <p:cNvPicPr>
            <a:picLocks noChangeAspect="1"/>
          </p:cNvPicPr>
          <p:nvPr/>
        </p:nvPicPr>
        <p:blipFill>
          <a:blip r:embed="rId3"/>
          <a:stretch>
            <a:fillRect/>
          </a:stretch>
        </p:blipFill>
        <p:spPr>
          <a:xfrm>
            <a:off x="6558151" y="2442716"/>
            <a:ext cx="2193444" cy="1405798"/>
          </a:xfrm>
          <a:prstGeom prst="rect">
            <a:avLst/>
          </a:prstGeom>
        </p:spPr>
      </p:pic>
    </p:spTree>
    <p:extLst>
      <p:ext uri="{BB962C8B-B14F-4D97-AF65-F5344CB8AC3E}">
        <p14:creationId xmlns:p14="http://schemas.microsoft.com/office/powerpoint/2010/main" val="42037158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909</TotalTime>
  <Words>1001</Words>
  <Application>Microsoft Office PowerPoint</Application>
  <PresentationFormat>On-screen Show (4:3)</PresentationFormat>
  <Paragraphs>219</Paragraphs>
  <Slides>25</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ＭＳ Ｐゴシック</vt:lpstr>
      <vt:lpstr>Calibri</vt:lpstr>
      <vt:lpstr>Executive</vt:lpstr>
      <vt:lpstr>Lafayette Investment Club</vt:lpstr>
      <vt:lpstr>Agenda</vt:lpstr>
      <vt:lpstr>Club News</vt:lpstr>
      <vt:lpstr>Portfolio</vt:lpstr>
      <vt:lpstr>Europe</vt:lpstr>
      <vt:lpstr>Europe</vt:lpstr>
      <vt:lpstr>Europe</vt:lpstr>
      <vt:lpstr>PowerPoint Presentation</vt:lpstr>
      <vt:lpstr>Foreign Exchange Market</vt:lpstr>
      <vt:lpstr>Currency Trading</vt:lpstr>
      <vt:lpstr>Changes in Exchange Rates</vt:lpstr>
      <vt:lpstr>Exposure to Risk in Foreign Markets</vt:lpstr>
      <vt:lpstr>Forex ETF’s</vt:lpstr>
      <vt:lpstr>Hedges and Instruments</vt:lpstr>
      <vt:lpstr>Buy Family Dollar Stores Inc. (FDO)</vt:lpstr>
      <vt:lpstr>About FDO</vt:lpstr>
      <vt:lpstr>FDO</vt:lpstr>
      <vt:lpstr>Competitor Ratios</vt:lpstr>
      <vt:lpstr>Recent News</vt:lpstr>
      <vt:lpstr>Year End results</vt:lpstr>
      <vt:lpstr>Plans to drive revenue and earnings growth</vt:lpstr>
      <vt:lpstr>How has it traded against comps?</vt:lpstr>
      <vt:lpstr>Risks</vt:lpstr>
      <vt:lpstr>Why Buy?</vt:lpstr>
      <vt:lpstr>Buy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Buy Family Dollar Stores Inc. (FDO)</dc:title>
  <dc:creator>Greg R</dc:creator>
  <cp:lastModifiedBy>Blago Baychev</cp:lastModifiedBy>
  <cp:revision>22</cp:revision>
  <dcterms:created xsi:type="dcterms:W3CDTF">2011-11-11T03:34:25Z</dcterms:created>
  <dcterms:modified xsi:type="dcterms:W3CDTF">2011-11-11T16:52:00Z</dcterms:modified>
</cp:coreProperties>
</file>