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9"/>
  </p:notesMasterIdLst>
  <p:sldIdLst>
    <p:sldId id="256" r:id="rId2"/>
    <p:sldId id="275" r:id="rId3"/>
    <p:sldId id="289" r:id="rId4"/>
    <p:sldId id="292" r:id="rId5"/>
    <p:sldId id="290" r:id="rId6"/>
    <p:sldId id="291" r:id="rId7"/>
    <p:sldId id="271" r:id="rId8"/>
    <p:sldId id="272" r:id="rId9"/>
    <p:sldId id="273" r:id="rId10"/>
    <p:sldId id="274"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81" r:id="rId26"/>
    <p:sldId id="282" r:id="rId27"/>
    <p:sldId id="283" r:id="rId28"/>
    <p:sldId id="284" r:id="rId29"/>
    <p:sldId id="285" r:id="rId30"/>
    <p:sldId id="286" r:id="rId31"/>
    <p:sldId id="287" r:id="rId32"/>
    <p:sldId id="288" r:id="rId33"/>
    <p:sldId id="276" r:id="rId34"/>
    <p:sldId id="277" r:id="rId35"/>
    <p:sldId id="278" r:id="rId36"/>
    <p:sldId id="279"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66" autoAdjust="0"/>
  </p:normalViewPr>
  <p:slideViewPr>
    <p:cSldViewPr>
      <p:cViewPr varScale="1">
        <p:scale>
          <a:sx n="32" d="100"/>
          <a:sy n="32" d="100"/>
        </p:scale>
        <p:origin x="-133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D3F1F-2086-4E4F-ACD2-69C49FC5BFAA}" type="datetimeFigureOut">
              <a:rPr lang="en-US" smtClean="0"/>
              <a:t>10/13/2011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23E1E-BD89-4EB4-9E24-5300FFAB3911}" type="slidenum">
              <a:rPr lang="en-US" smtClean="0"/>
              <a:t>‹#›</a:t>
            </a:fld>
            <a:endParaRPr lang="en-US"/>
          </a:p>
        </p:txBody>
      </p:sp>
    </p:spTree>
    <p:extLst>
      <p:ext uri="{BB962C8B-B14F-4D97-AF65-F5344CB8AC3E}">
        <p14:creationId xmlns:p14="http://schemas.microsoft.com/office/powerpoint/2010/main" val="151089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inance.yahoo.com/news/August-home-building-fell-5-apf-316920322.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ekingalpha.com/symbol/yhoo" TargetMode="External"/><Relationship Id="rId5" Type="http://schemas.openxmlformats.org/officeDocument/2006/relationships/hyperlink" Target="http://seekingalpha.com/symbol/rimm" TargetMode="External"/><Relationship Id="rId4" Type="http://schemas.openxmlformats.org/officeDocument/2006/relationships/hyperlink" Target="http://seekingalpha.com/symbol/ub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1</a:t>
            </a:fld>
            <a:endParaRPr lang="en-US"/>
          </a:p>
        </p:txBody>
      </p:sp>
    </p:spTree>
    <p:extLst>
      <p:ext uri="{BB962C8B-B14F-4D97-AF65-F5344CB8AC3E}">
        <p14:creationId xmlns:p14="http://schemas.microsoft.com/office/powerpoint/2010/main" val="510596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1) In its latest World Economic Outlook report, the IMF downgraded its growth forecasts across the globe, particularly in the U.S. (from 2.5% to 1.5% in 2012) and the EU (from 1.7% to 1.1%). It also warned of "severe repercussions" to the global economy unless the </a:t>
            </a:r>
            <a:r>
              <a:rPr lang="en-US" dirty="0" err="1" smtClean="0"/>
              <a:t>eurozone</a:t>
            </a:r>
            <a:r>
              <a:rPr lang="en-US" dirty="0" smtClean="0"/>
              <a:t> strengthens its banking system and the U.S. straightens out its finances</a:t>
            </a:r>
          </a:p>
          <a:p>
            <a:r>
              <a:rPr lang="en-US" dirty="0" smtClean="0"/>
              <a:t>2) S&amp;P cut Italy's credit rating to A from A+, with outlook negative, citing the political situation as limiting the nation's ability to respond effectively to its debt crisis. S&amp;P said the negative outlook "reflects our view of additional downside risks to public finances related to the trajectory of Italy's real and nominal GDP growth.“</a:t>
            </a:r>
          </a:p>
          <a:p>
            <a:r>
              <a:rPr lang="en-US" dirty="0" smtClean="0"/>
              <a:t>3)</a:t>
            </a:r>
            <a:r>
              <a:rPr lang="en-US" baseline="0" dirty="0" smtClean="0"/>
              <a:t> </a:t>
            </a:r>
            <a:r>
              <a:rPr lang="en-US" dirty="0" smtClean="0"/>
              <a:t>Japan released an interim plan to deal with the strong yen, saying it will move to shore up its economy through such measures as a corporate tax cut and support for small and medium-sized businesses. The government didn't close the door on the possibility of direct currency intervention, saying it remains ready to take "decisive" action as needed.</a:t>
            </a:r>
          </a:p>
          <a:p>
            <a:r>
              <a:rPr lang="en-US" dirty="0" smtClean="0"/>
              <a:t>4a) New-home prices rose in fewer Chinese cities in August - a possible sign of a much-awaited cooling. Prices rose in 23 out of 70 cities in August, vs. 39 in July. Year-on-year, prices were higher in all 70 cities tracked by the index</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4b) Deposits at China's Big Four banks have dropped by 420B </a:t>
            </a:r>
            <a:r>
              <a:rPr lang="en-US" dirty="0" err="1" smtClean="0"/>
              <a:t>yuan</a:t>
            </a:r>
            <a:r>
              <a:rPr lang="en-US" dirty="0" smtClean="0"/>
              <a:t> ($66B) since the end of Aug. as customers move money into private-lending markets, where they enjoy rates up to 10x the benchmark. China's tighter lending policies aimed at curbing</a:t>
            </a:r>
            <a:r>
              <a:rPr lang="en-US" baseline="0" dirty="0" smtClean="0"/>
              <a:t> inflation </a:t>
            </a:r>
            <a:r>
              <a:rPr lang="en-US" dirty="0" smtClean="0"/>
              <a:t>are forcing smaller businesses to borrow on secondary market</a:t>
            </a:r>
          </a:p>
          <a:p>
            <a:r>
              <a:rPr lang="en-US" dirty="0" smtClean="0"/>
              <a:t>5) European central banks have become net buyers of gold for the first time in more than two decades, while central banks globally are set to buy more gold this year than they have since the </a:t>
            </a:r>
            <a:r>
              <a:rPr lang="en-US" dirty="0" err="1" smtClean="0"/>
              <a:t>Bretton</a:t>
            </a:r>
            <a:r>
              <a:rPr lang="en-US" dirty="0" smtClean="0"/>
              <a:t> Woods system collapsed forty years ago. The shift towards gold has helped push the price of the metal up more than 25% this year. Gold futures +0.5% to $1,824 (2:45 ET).</a:t>
            </a:r>
          </a:p>
        </p:txBody>
      </p:sp>
      <p:sp>
        <p:nvSpPr>
          <p:cNvPr id="4" name="Slide Number Placeholder 3"/>
          <p:cNvSpPr>
            <a:spLocks noGrp="1"/>
          </p:cNvSpPr>
          <p:nvPr>
            <p:ph type="sldNum" sz="quarter" idx="10"/>
          </p:nvPr>
        </p:nvSpPr>
        <p:spPr/>
        <p:txBody>
          <a:bodyPr/>
          <a:lstStyle/>
          <a:p>
            <a:fld id="{1979207B-09D5-4928-899A-8FDFB1006D04}" type="slidenum">
              <a:rPr 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F58D4-D0C5-407A-B13C-0B8D0BE9917C}" type="slidenum">
              <a:rPr lang="en-US" smtClean="0"/>
              <a:t>11</a:t>
            </a:fld>
            <a:endParaRPr lang="en-US"/>
          </a:p>
        </p:txBody>
      </p:sp>
    </p:spTree>
    <p:extLst>
      <p:ext uri="{BB962C8B-B14F-4D97-AF65-F5344CB8AC3E}">
        <p14:creationId xmlns:p14="http://schemas.microsoft.com/office/powerpoint/2010/main" val="89981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12</a:t>
            </a:fld>
            <a:endParaRPr lang="en-US"/>
          </a:p>
        </p:txBody>
      </p:sp>
    </p:spTree>
    <p:extLst>
      <p:ext uri="{BB962C8B-B14F-4D97-AF65-F5344CB8AC3E}">
        <p14:creationId xmlns:p14="http://schemas.microsoft.com/office/powerpoint/2010/main" val="4293447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F58D4-D0C5-407A-B13C-0B8D0BE9917C}" type="slidenum">
              <a:rPr lang="en-US" smtClean="0"/>
              <a:t>13</a:t>
            </a:fld>
            <a:endParaRPr lang="en-US"/>
          </a:p>
        </p:txBody>
      </p:sp>
    </p:spTree>
    <p:extLst>
      <p:ext uri="{BB962C8B-B14F-4D97-AF65-F5344CB8AC3E}">
        <p14:creationId xmlns:p14="http://schemas.microsoft.com/office/powerpoint/2010/main" val="3872827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14</a:t>
            </a:fld>
            <a:endParaRPr lang="en-US"/>
          </a:p>
        </p:txBody>
      </p:sp>
    </p:spTree>
    <p:extLst>
      <p:ext uri="{BB962C8B-B14F-4D97-AF65-F5344CB8AC3E}">
        <p14:creationId xmlns:p14="http://schemas.microsoft.com/office/powerpoint/2010/main" val="239590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E704F-66EF-4D23-A21E-8522657EC8E2}" type="slidenum">
              <a:rPr lang="en-US" smtClean="0"/>
              <a:t>15</a:t>
            </a:fld>
            <a:endParaRPr lang="en-US"/>
          </a:p>
        </p:txBody>
      </p:sp>
    </p:spTree>
    <p:extLst>
      <p:ext uri="{BB962C8B-B14F-4D97-AF65-F5344CB8AC3E}">
        <p14:creationId xmlns:p14="http://schemas.microsoft.com/office/powerpoint/2010/main" val="1351760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16</a:t>
            </a:fld>
            <a:endParaRPr lang="en-US"/>
          </a:p>
        </p:txBody>
      </p:sp>
    </p:spTree>
    <p:extLst>
      <p:ext uri="{BB962C8B-B14F-4D97-AF65-F5344CB8AC3E}">
        <p14:creationId xmlns:p14="http://schemas.microsoft.com/office/powerpoint/2010/main" val="375198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17</a:t>
            </a:fld>
            <a:endParaRPr lang="en-US"/>
          </a:p>
        </p:txBody>
      </p:sp>
    </p:spTree>
    <p:extLst>
      <p:ext uri="{BB962C8B-B14F-4D97-AF65-F5344CB8AC3E}">
        <p14:creationId xmlns:p14="http://schemas.microsoft.com/office/powerpoint/2010/main" val="1803412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E704F-66EF-4D23-A21E-8522657EC8E2}" type="slidenum">
              <a:rPr lang="en-US" smtClean="0"/>
              <a:t>18</a:t>
            </a:fld>
            <a:endParaRPr lang="en-US"/>
          </a:p>
        </p:txBody>
      </p:sp>
    </p:spTree>
    <p:extLst>
      <p:ext uri="{BB962C8B-B14F-4D97-AF65-F5344CB8AC3E}">
        <p14:creationId xmlns:p14="http://schemas.microsoft.com/office/powerpoint/2010/main" val="3265410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E704F-66EF-4D23-A21E-8522657EC8E2}" type="slidenum">
              <a:rPr lang="en-US" smtClean="0"/>
              <a:t>19</a:t>
            </a:fld>
            <a:endParaRPr lang="en-US"/>
          </a:p>
        </p:txBody>
      </p:sp>
    </p:spTree>
    <p:extLst>
      <p:ext uri="{BB962C8B-B14F-4D97-AF65-F5344CB8AC3E}">
        <p14:creationId xmlns:p14="http://schemas.microsoft.com/office/powerpoint/2010/main" val="309268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2</a:t>
            </a:fld>
            <a:endParaRPr lang="en-US"/>
          </a:p>
        </p:txBody>
      </p:sp>
    </p:spTree>
    <p:extLst>
      <p:ext uri="{BB962C8B-B14F-4D97-AF65-F5344CB8AC3E}">
        <p14:creationId xmlns:p14="http://schemas.microsoft.com/office/powerpoint/2010/main" val="2037177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E704F-66EF-4D23-A21E-8522657EC8E2}" type="slidenum">
              <a:rPr lang="en-US" smtClean="0"/>
              <a:t>20</a:t>
            </a:fld>
            <a:endParaRPr lang="en-US"/>
          </a:p>
        </p:txBody>
      </p:sp>
    </p:spTree>
    <p:extLst>
      <p:ext uri="{BB962C8B-B14F-4D97-AF65-F5344CB8AC3E}">
        <p14:creationId xmlns:p14="http://schemas.microsoft.com/office/powerpoint/2010/main" val="757090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E704F-66EF-4D23-A21E-8522657EC8E2}" type="slidenum">
              <a:rPr lang="en-US" smtClean="0"/>
              <a:t>21</a:t>
            </a:fld>
            <a:endParaRPr lang="en-US"/>
          </a:p>
        </p:txBody>
      </p:sp>
    </p:spTree>
    <p:extLst>
      <p:ext uri="{BB962C8B-B14F-4D97-AF65-F5344CB8AC3E}">
        <p14:creationId xmlns:p14="http://schemas.microsoft.com/office/powerpoint/2010/main" val="2384766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E704F-66EF-4D23-A21E-8522657EC8E2}" type="slidenum">
              <a:rPr lang="en-US" smtClean="0"/>
              <a:t>22</a:t>
            </a:fld>
            <a:endParaRPr lang="en-US"/>
          </a:p>
        </p:txBody>
      </p:sp>
    </p:spTree>
    <p:extLst>
      <p:ext uri="{BB962C8B-B14F-4D97-AF65-F5344CB8AC3E}">
        <p14:creationId xmlns:p14="http://schemas.microsoft.com/office/powerpoint/2010/main" val="182797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E704F-66EF-4D23-A21E-8522657EC8E2}" type="slidenum">
              <a:rPr lang="en-US" smtClean="0"/>
              <a:t>23</a:t>
            </a:fld>
            <a:endParaRPr lang="en-US"/>
          </a:p>
        </p:txBody>
      </p:sp>
    </p:spTree>
    <p:extLst>
      <p:ext uri="{BB962C8B-B14F-4D97-AF65-F5344CB8AC3E}">
        <p14:creationId xmlns:p14="http://schemas.microsoft.com/office/powerpoint/2010/main" val="1908838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E704F-66EF-4D23-A21E-8522657EC8E2}" type="slidenum">
              <a:rPr lang="en-US" smtClean="0"/>
              <a:t>24</a:t>
            </a:fld>
            <a:endParaRPr lang="en-US"/>
          </a:p>
        </p:txBody>
      </p:sp>
    </p:spTree>
    <p:extLst>
      <p:ext uri="{BB962C8B-B14F-4D97-AF65-F5344CB8AC3E}">
        <p14:creationId xmlns:p14="http://schemas.microsoft.com/office/powerpoint/2010/main" val="20845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25</a:t>
            </a:fld>
            <a:endParaRPr lang="en-US"/>
          </a:p>
        </p:txBody>
      </p:sp>
    </p:spTree>
    <p:extLst>
      <p:ext uri="{BB962C8B-B14F-4D97-AF65-F5344CB8AC3E}">
        <p14:creationId xmlns:p14="http://schemas.microsoft.com/office/powerpoint/2010/main" val="3034588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26</a:t>
            </a:fld>
            <a:endParaRPr lang="en-US"/>
          </a:p>
        </p:txBody>
      </p:sp>
    </p:spTree>
    <p:extLst>
      <p:ext uri="{BB962C8B-B14F-4D97-AF65-F5344CB8AC3E}">
        <p14:creationId xmlns:p14="http://schemas.microsoft.com/office/powerpoint/2010/main" val="4203304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27</a:t>
            </a:fld>
            <a:endParaRPr lang="en-US"/>
          </a:p>
        </p:txBody>
      </p:sp>
    </p:spTree>
    <p:extLst>
      <p:ext uri="{BB962C8B-B14F-4D97-AF65-F5344CB8AC3E}">
        <p14:creationId xmlns:p14="http://schemas.microsoft.com/office/powerpoint/2010/main" val="4018910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28</a:t>
            </a:fld>
            <a:endParaRPr lang="en-US"/>
          </a:p>
        </p:txBody>
      </p:sp>
    </p:spTree>
    <p:extLst>
      <p:ext uri="{BB962C8B-B14F-4D97-AF65-F5344CB8AC3E}">
        <p14:creationId xmlns:p14="http://schemas.microsoft.com/office/powerpoint/2010/main" val="2000802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29</a:t>
            </a:fld>
            <a:endParaRPr lang="en-US"/>
          </a:p>
        </p:txBody>
      </p:sp>
    </p:spTree>
    <p:extLst>
      <p:ext uri="{BB962C8B-B14F-4D97-AF65-F5344CB8AC3E}">
        <p14:creationId xmlns:p14="http://schemas.microsoft.com/office/powerpoint/2010/main" val="235285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3</a:t>
            </a:fld>
            <a:endParaRPr lang="en-US"/>
          </a:p>
        </p:txBody>
      </p:sp>
    </p:spTree>
    <p:extLst>
      <p:ext uri="{BB962C8B-B14F-4D97-AF65-F5344CB8AC3E}">
        <p14:creationId xmlns:p14="http://schemas.microsoft.com/office/powerpoint/2010/main" val="379881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30</a:t>
            </a:fld>
            <a:endParaRPr lang="en-US"/>
          </a:p>
        </p:txBody>
      </p:sp>
    </p:spTree>
    <p:extLst>
      <p:ext uri="{BB962C8B-B14F-4D97-AF65-F5344CB8AC3E}">
        <p14:creationId xmlns:p14="http://schemas.microsoft.com/office/powerpoint/2010/main" val="4142349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31</a:t>
            </a:fld>
            <a:endParaRPr lang="en-US"/>
          </a:p>
        </p:txBody>
      </p:sp>
    </p:spTree>
    <p:extLst>
      <p:ext uri="{BB962C8B-B14F-4D97-AF65-F5344CB8AC3E}">
        <p14:creationId xmlns:p14="http://schemas.microsoft.com/office/powerpoint/2010/main" val="803936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32</a:t>
            </a:fld>
            <a:endParaRPr lang="en-US"/>
          </a:p>
        </p:txBody>
      </p:sp>
    </p:spTree>
    <p:extLst>
      <p:ext uri="{BB962C8B-B14F-4D97-AF65-F5344CB8AC3E}">
        <p14:creationId xmlns:p14="http://schemas.microsoft.com/office/powerpoint/2010/main" val="3730128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33</a:t>
            </a:fld>
            <a:endParaRPr lang="en-US"/>
          </a:p>
        </p:txBody>
      </p:sp>
    </p:spTree>
    <p:extLst>
      <p:ext uri="{BB962C8B-B14F-4D97-AF65-F5344CB8AC3E}">
        <p14:creationId xmlns:p14="http://schemas.microsoft.com/office/powerpoint/2010/main" val="3510430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34</a:t>
            </a:fld>
            <a:endParaRPr lang="en-US"/>
          </a:p>
        </p:txBody>
      </p:sp>
    </p:spTree>
    <p:extLst>
      <p:ext uri="{BB962C8B-B14F-4D97-AF65-F5344CB8AC3E}">
        <p14:creationId xmlns:p14="http://schemas.microsoft.com/office/powerpoint/2010/main" val="1900502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35</a:t>
            </a:fld>
            <a:endParaRPr lang="en-US"/>
          </a:p>
        </p:txBody>
      </p:sp>
    </p:spTree>
    <p:extLst>
      <p:ext uri="{BB962C8B-B14F-4D97-AF65-F5344CB8AC3E}">
        <p14:creationId xmlns:p14="http://schemas.microsoft.com/office/powerpoint/2010/main" val="175790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36</a:t>
            </a:fld>
            <a:endParaRPr lang="en-US"/>
          </a:p>
        </p:txBody>
      </p:sp>
    </p:spTree>
    <p:extLst>
      <p:ext uri="{BB962C8B-B14F-4D97-AF65-F5344CB8AC3E}">
        <p14:creationId xmlns:p14="http://schemas.microsoft.com/office/powerpoint/2010/main" val="2286951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37</a:t>
            </a:fld>
            <a:endParaRPr lang="en-US"/>
          </a:p>
        </p:txBody>
      </p:sp>
    </p:spTree>
    <p:extLst>
      <p:ext uri="{BB962C8B-B14F-4D97-AF65-F5344CB8AC3E}">
        <p14:creationId xmlns:p14="http://schemas.microsoft.com/office/powerpoint/2010/main" val="253313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4</a:t>
            </a:fld>
            <a:endParaRPr lang="en-US"/>
          </a:p>
        </p:txBody>
      </p:sp>
    </p:spTree>
    <p:extLst>
      <p:ext uri="{BB962C8B-B14F-4D97-AF65-F5344CB8AC3E}">
        <p14:creationId xmlns:p14="http://schemas.microsoft.com/office/powerpoint/2010/main" val="299322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5</a:t>
            </a:fld>
            <a:endParaRPr lang="en-US"/>
          </a:p>
        </p:txBody>
      </p:sp>
    </p:spTree>
    <p:extLst>
      <p:ext uri="{BB962C8B-B14F-4D97-AF65-F5344CB8AC3E}">
        <p14:creationId xmlns:p14="http://schemas.microsoft.com/office/powerpoint/2010/main" val="87435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6</a:t>
            </a:fld>
            <a:endParaRPr lang="en-US"/>
          </a:p>
        </p:txBody>
      </p:sp>
    </p:spTree>
    <p:extLst>
      <p:ext uri="{BB962C8B-B14F-4D97-AF65-F5344CB8AC3E}">
        <p14:creationId xmlns:p14="http://schemas.microsoft.com/office/powerpoint/2010/main" val="177561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23E1E-BD89-4EB4-9E24-5300FFAB3911}" type="slidenum">
              <a:rPr lang="en-US" smtClean="0"/>
              <a:t>7</a:t>
            </a:fld>
            <a:endParaRPr lang="en-US"/>
          </a:p>
        </p:txBody>
      </p:sp>
    </p:spTree>
    <p:extLst>
      <p:ext uri="{BB962C8B-B14F-4D97-AF65-F5344CB8AC3E}">
        <p14:creationId xmlns:p14="http://schemas.microsoft.com/office/powerpoint/2010/main" val="420012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http://biz.yahoo.com/c/e.html</a:t>
            </a:r>
          </a:p>
          <a:p>
            <a:r>
              <a:rPr lang="en-US" dirty="0" smtClean="0"/>
              <a:t>Capacity</a:t>
            </a:r>
            <a:r>
              <a:rPr lang="en-US" baseline="0" dirty="0" smtClean="0"/>
              <a:t> Utilization – 85% consistent with no slack in the economy – i.e. output at long run maximum stable output</a:t>
            </a:r>
            <a:endParaRPr lang="en-US" dirty="0" smtClean="0"/>
          </a:p>
          <a:p>
            <a:endParaRPr lang="en-US" dirty="0" smtClean="0"/>
          </a:p>
          <a:p>
            <a:r>
              <a:rPr lang="en-US" dirty="0" smtClean="0"/>
              <a:t>P = prior </a:t>
            </a:r>
          </a:p>
          <a:p>
            <a:r>
              <a:rPr lang="en-US" dirty="0" smtClean="0"/>
              <a:t>Consumer expectations, in a reflection of the weak jobs market and recent trouble in the financial markets, are at the lowest point since the Iranian hostage and oil crisis more than 30 years ago. The assessment of the six-month outlook, which is the leading component of the consumer sentiment index, slipped four tenths at the mid-month reading to 47.0. As recently as May, this component was approaching a respectable 70.</a:t>
            </a:r>
          </a:p>
          <a:p>
            <a:endParaRPr lang="en-US" dirty="0" smtClean="0"/>
          </a:p>
          <a:p>
            <a:r>
              <a:rPr lang="en-US" dirty="0" smtClean="0"/>
              <a:t>Case </a:t>
            </a:r>
            <a:r>
              <a:rPr lang="en-US" dirty="0" err="1" smtClean="0"/>
              <a:t>Shiller</a:t>
            </a:r>
            <a:r>
              <a:rPr lang="en-US" dirty="0" smtClean="0"/>
              <a:t> shows health of the housing market </a:t>
            </a:r>
          </a:p>
          <a:p>
            <a:r>
              <a:rPr lang="en-US" dirty="0" smtClean="0"/>
              <a:t>Indicative of</a:t>
            </a:r>
            <a:r>
              <a:rPr lang="en-US" baseline="0" dirty="0" smtClean="0"/>
              <a:t> likelihood of increase in spending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79207B-09D5-4928-899A-8FDFB1006D04}" type="slidenum">
              <a:rPr lang="en-US" smtClean="0"/>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0" dirty="0" smtClean="0"/>
              <a:t> Buying long term and selling short term flattens the yield curve without expanding the fed’s balance sheet thus. It also aids the housing market better because their interest rates are set based on longer term treasuries. The fed also decided to roll over its agency securities holdings as opposed to reinvesting them in treasuries thus further aiding the housing market even more directly.</a:t>
            </a:r>
            <a:endParaRPr lang="en-US" dirty="0" smtClean="0"/>
          </a:p>
          <a:p>
            <a:r>
              <a:rPr lang="en-US" dirty="0" smtClean="0"/>
              <a:t>3)</a:t>
            </a:r>
            <a:r>
              <a:rPr lang="en-US" baseline="0" dirty="0" smtClean="0"/>
              <a:t> </a:t>
            </a:r>
            <a:r>
              <a:rPr lang="en-US" dirty="0" smtClean="0"/>
              <a:t>Economists expect home prices to drop 2.5% this year and rise only 1.1% annually through 2015. With prices down nearly 32% from their 2005 peak, economists are essentially forecasting a lost decade for the housing market with long-term repercussions for consumers and the broader economy. Yesterday morning, the Commerce Department released figures showing builders </a:t>
            </a:r>
            <a:r>
              <a:rPr lang="en-US" dirty="0" smtClean="0">
                <a:hlinkClick r:id="rId3"/>
              </a:rPr>
              <a:t>began work</a:t>
            </a:r>
            <a:r>
              <a:rPr lang="en-US" dirty="0" smtClean="0"/>
              <a:t> on a seasonally adjusted 571K homes last month, a 5% decline from July and less than half the 1.2M that's consistent with healthy housing markets.</a:t>
            </a:r>
          </a:p>
          <a:p>
            <a:r>
              <a:rPr lang="en-US" dirty="0" smtClean="0"/>
              <a:t>4) UBS (</a:t>
            </a:r>
            <a:r>
              <a:rPr lang="en-US" dirty="0" smtClean="0">
                <a:hlinkClick r:id="rId4" tooltip="UBS AG"/>
              </a:rPr>
              <a:t>UBS</a:t>
            </a:r>
            <a:r>
              <a:rPr lang="en-US" dirty="0" smtClean="0"/>
              <a:t>) said its loss from unauthorized trading is now at $2.3B, up from an earlier estimate of $2B, but continued to dismiss calls for CEO Oswald </a:t>
            </a:r>
            <a:r>
              <a:rPr lang="en-US" dirty="0" err="1" smtClean="0"/>
              <a:t>Gruebel's</a:t>
            </a:r>
            <a:r>
              <a:rPr lang="en-US" dirty="0" smtClean="0"/>
              <a:t> resignation. UBS said the rogue trader hid his loss with fake hedging positions, but sources say some inside the bank knew enough to question the trader's actions early on but failed to report on the trades.</a:t>
            </a:r>
          </a:p>
          <a:p>
            <a:r>
              <a:rPr lang="en-US" dirty="0" smtClean="0"/>
              <a:t>5) Research in Motion (</a:t>
            </a:r>
            <a:r>
              <a:rPr lang="en-US" dirty="0" smtClean="0">
                <a:hlinkClick r:id="rId5" tooltip="Research In Motion Limited"/>
              </a:rPr>
              <a:t>RIMM</a:t>
            </a:r>
            <a:r>
              <a:rPr lang="en-US" dirty="0" smtClean="0"/>
              <a:t> -18.8%) plunges premarket after missing FQ2 forecasts on both the top and bottom line. Shipments for the Playbook tablet totaled just 200K, less than half street consensus of 490K. "We had cut our Playbook numbers, and they still came in below that," says </a:t>
            </a:r>
            <a:r>
              <a:rPr lang="en-US" dirty="0" err="1" smtClean="0"/>
              <a:t>Canaccord's</a:t>
            </a:r>
            <a:r>
              <a:rPr lang="en-US" dirty="0" smtClean="0"/>
              <a:t> Mike </a:t>
            </a:r>
            <a:r>
              <a:rPr lang="en-US" dirty="0" err="1" smtClean="0"/>
              <a:t>Walkley</a:t>
            </a:r>
            <a:r>
              <a:rPr lang="en-US" dirty="0" smtClean="0"/>
              <a:t>. Guidance for FQ3 was largely in line with estimates as the company is confident a "major" software update and promotions will generate better sales later this year.</a:t>
            </a:r>
          </a:p>
          <a:p>
            <a:r>
              <a:rPr lang="en-US" dirty="0" smtClean="0"/>
              <a:t>6) After a week of volatility following the dismissal of CEO Carol </a:t>
            </a:r>
            <a:r>
              <a:rPr lang="en-US" dirty="0" err="1" smtClean="0"/>
              <a:t>Bartz</a:t>
            </a:r>
            <a:r>
              <a:rPr lang="en-US" dirty="0" smtClean="0"/>
              <a:t>, Yahoo (</a:t>
            </a:r>
            <a:r>
              <a:rPr lang="en-US" dirty="0" smtClean="0">
                <a:hlinkClick r:id="rId6" tooltip="Yahoo! Inc."/>
              </a:rPr>
              <a:t>YHOO</a:t>
            </a:r>
            <a:r>
              <a:rPr lang="en-US" dirty="0" smtClean="0"/>
              <a:t>) has drawn the attention of strategic investors and buyout shops, including Silver Lake - which has already approached the Web giant with an offer, working with Andreessen Horowitz. A number of Asian assets may complicate any transaction; Yahoo has hired Allen &amp; Co.</a:t>
            </a:r>
          </a:p>
        </p:txBody>
      </p:sp>
      <p:sp>
        <p:nvSpPr>
          <p:cNvPr id="4" name="Slide Number Placeholder 3"/>
          <p:cNvSpPr>
            <a:spLocks noGrp="1"/>
          </p:cNvSpPr>
          <p:nvPr>
            <p:ph type="sldNum" sz="quarter" idx="10"/>
          </p:nvPr>
        </p:nvSpPr>
        <p:spPr/>
        <p:txBody>
          <a:bodyPr/>
          <a:lstStyle/>
          <a:p>
            <a:fld id="{1979207B-09D5-4928-899A-8FDFB1006D0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6F15528-21DE-4FAA-801E-634DDDAF4B2B}" type="slidenum">
              <a:rPr lang="en-US" smtClean="0"/>
              <a:pPr/>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B6F15528-21DE-4FAA-801E-634DDDAF4B2B}"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6F15528-21DE-4FAA-801E-634DDDAF4B2B}"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10/13/2011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news.discovery.com/tech/ten-places-harness-solar.html"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Lafayette Investment Club</a:t>
            </a:r>
            <a:endParaRPr lang="en-US" dirty="0"/>
          </a:p>
        </p:txBody>
      </p:sp>
      <p:sp>
        <p:nvSpPr>
          <p:cNvPr id="3" name="Subtitle 2"/>
          <p:cNvSpPr>
            <a:spLocks noGrp="1"/>
          </p:cNvSpPr>
          <p:nvPr>
            <p:ph type="subTitle" idx="1"/>
          </p:nvPr>
        </p:nvSpPr>
        <p:spPr/>
        <p:txBody>
          <a:bodyPr/>
          <a:lstStyle/>
          <a:p>
            <a:r>
              <a:rPr lang="en-US" dirty="0" smtClean="0"/>
              <a:t>Sep 23 2011</a:t>
            </a:r>
            <a:endParaRPr lang="en-US" dirty="0"/>
          </a:p>
        </p:txBody>
      </p:sp>
    </p:spTree>
    <p:extLst>
      <p:ext uri="{BB962C8B-B14F-4D97-AF65-F5344CB8AC3E}">
        <p14:creationId xmlns:p14="http://schemas.microsoft.com/office/powerpoint/2010/main" val="300110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t>
            </a:r>
            <a:endParaRPr lang="en-US" dirty="0"/>
          </a:p>
        </p:txBody>
      </p:sp>
      <p:sp>
        <p:nvSpPr>
          <p:cNvPr id="3" name="Content Placeholder 2"/>
          <p:cNvSpPr>
            <a:spLocks noGrp="1"/>
          </p:cNvSpPr>
          <p:nvPr>
            <p:ph idx="1"/>
          </p:nvPr>
        </p:nvSpPr>
        <p:spPr/>
        <p:txBody>
          <a:bodyPr>
            <a:noAutofit/>
          </a:bodyPr>
          <a:lstStyle/>
          <a:p>
            <a:r>
              <a:rPr lang="en-US" sz="4000" dirty="0" smtClean="0"/>
              <a:t>Moody’s downgrades </a:t>
            </a:r>
            <a:r>
              <a:rPr lang="en-US" sz="4000" dirty="0" err="1" smtClean="0"/>
              <a:t>BofA</a:t>
            </a:r>
            <a:r>
              <a:rPr lang="en-US" sz="4000" dirty="0" smtClean="0"/>
              <a:t>, WF</a:t>
            </a:r>
          </a:p>
          <a:p>
            <a:r>
              <a:rPr lang="en-US" sz="4000" dirty="0" smtClean="0"/>
              <a:t>Italy added to S&amp;P black list </a:t>
            </a:r>
          </a:p>
          <a:p>
            <a:r>
              <a:rPr lang="en-US" sz="4000" dirty="0" smtClean="0"/>
              <a:t>Japan ready to battle persistently strong Yen</a:t>
            </a:r>
          </a:p>
          <a:p>
            <a:r>
              <a:rPr lang="en-US" sz="4000" dirty="0" smtClean="0"/>
              <a:t>China -  Markets may finally be cooling</a:t>
            </a:r>
          </a:p>
          <a:p>
            <a:r>
              <a:rPr lang="en-US" sz="4000" dirty="0" smtClean="0"/>
              <a:t>Central Banks load up on Gold	</a:t>
            </a:r>
            <a:endParaRPr lang="en-US" sz="4000" dirty="0"/>
          </a:p>
        </p:txBody>
      </p:sp>
    </p:spTree>
    <p:extLst>
      <p:ext uri="{BB962C8B-B14F-4D97-AF65-F5344CB8AC3E}">
        <p14:creationId xmlns:p14="http://schemas.microsoft.com/office/powerpoint/2010/main" val="4263388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analyze a stock?</a:t>
            </a:r>
            <a:endParaRPr lang="en-US" dirty="0"/>
          </a:p>
        </p:txBody>
      </p:sp>
    </p:spTree>
    <p:extLst>
      <p:ext uri="{BB962C8B-B14F-4D97-AF65-F5344CB8AC3E}">
        <p14:creationId xmlns:p14="http://schemas.microsoft.com/office/powerpoint/2010/main" val="435143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analyze a stock step by step</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r>
              <a:rPr lang="en-US" b="1" dirty="0" smtClean="0"/>
              <a:t>Company and Industry Overview (10K)</a:t>
            </a:r>
          </a:p>
          <a:p>
            <a:pPr lvl="1"/>
            <a:r>
              <a:rPr lang="en-US" dirty="0" smtClean="0"/>
              <a:t>What is the company’s main source of revenue.</a:t>
            </a:r>
          </a:p>
          <a:p>
            <a:pPr lvl="1"/>
            <a:r>
              <a:rPr lang="en-US" dirty="0" smtClean="0"/>
              <a:t>Know about the industry. (Housing? No, thanks)</a:t>
            </a:r>
            <a:br>
              <a:rPr lang="en-US" dirty="0" smtClean="0"/>
            </a:br>
            <a:endParaRPr lang="en-US" dirty="0" smtClean="0"/>
          </a:p>
          <a:p>
            <a:r>
              <a:rPr lang="en-US" b="1" dirty="0" smtClean="0"/>
              <a:t>Market Capitalization</a:t>
            </a:r>
          </a:p>
          <a:p>
            <a:pPr lvl="1"/>
            <a:r>
              <a:rPr lang="en-US" dirty="0" smtClean="0"/>
              <a:t>Market capitalization defines a company’s total value (share price multiplied by number of shares)</a:t>
            </a:r>
          </a:p>
          <a:p>
            <a:pPr lvl="1"/>
            <a:r>
              <a:rPr lang="en-US" dirty="0" smtClean="0"/>
              <a:t>Larger: Safer.                 Smaller: more potential.</a:t>
            </a:r>
            <a:br>
              <a:rPr lang="en-US" dirty="0" smtClean="0"/>
            </a:br>
            <a:endParaRPr lang="en-US" dirty="0" smtClean="0"/>
          </a:p>
          <a:p>
            <a:pPr lvl="1"/>
            <a:endParaRPr lang="en-US" b="1" dirty="0" smtClean="0"/>
          </a:p>
          <a:p>
            <a:pPr lvl="1">
              <a:buNone/>
            </a:pPr>
            <a:endParaRPr lang="en-US" b="1" dirty="0" smtClean="0"/>
          </a:p>
        </p:txBody>
      </p:sp>
    </p:spTree>
    <p:extLst>
      <p:ext uri="{BB962C8B-B14F-4D97-AF65-F5344CB8AC3E}">
        <p14:creationId xmlns:p14="http://schemas.microsoft.com/office/powerpoint/2010/main" val="321593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r>
              <a:rPr lang="en-US" b="1" dirty="0" smtClean="0"/>
              <a:t>Valuation Ratios</a:t>
            </a:r>
          </a:p>
          <a:p>
            <a:pPr lvl="1"/>
            <a:r>
              <a:rPr lang="en-US" dirty="0" smtClean="0"/>
              <a:t>Price to earning/Sales: it can be a double-edge. </a:t>
            </a:r>
          </a:p>
          <a:p>
            <a:r>
              <a:rPr lang="en-US" b="1" dirty="0" smtClean="0"/>
              <a:t>Trading Volume</a:t>
            </a:r>
          </a:p>
          <a:p>
            <a:pPr lvl="1"/>
            <a:r>
              <a:rPr lang="en-US" dirty="0" smtClean="0"/>
              <a:t>Two low: subject to price manipulation, really bad</a:t>
            </a:r>
            <a:endParaRPr lang="en-US" b="1" dirty="0" smtClean="0"/>
          </a:p>
          <a:p>
            <a:r>
              <a:rPr lang="en-US" b="1" dirty="0" smtClean="0"/>
              <a:t>Cash Flow</a:t>
            </a:r>
          </a:p>
          <a:p>
            <a:pPr lvl="1"/>
            <a:r>
              <a:rPr lang="en-US" dirty="0" smtClean="0"/>
              <a:t>Statement of cash flow: Operating, Investing and Financing</a:t>
            </a:r>
            <a:r>
              <a:rPr lang="en-US" b="1" dirty="0" smtClean="0"/>
              <a:t>.</a:t>
            </a:r>
          </a:p>
          <a:p>
            <a:pPr lvl="1"/>
            <a:r>
              <a:rPr lang="en-US" dirty="0" smtClean="0"/>
              <a:t>Tells what the company is doing with all the cash. (profitability, sustainability, etc)</a:t>
            </a:r>
          </a:p>
          <a:p>
            <a:pPr lvl="1"/>
            <a:endParaRPr lang="en-US" dirty="0" smtClean="0"/>
          </a:p>
          <a:p>
            <a:pPr lvl="1">
              <a:buNone/>
            </a:pPr>
            <a:endParaRPr lang="en-US" dirty="0" smtClean="0"/>
          </a:p>
          <a:p>
            <a:endParaRPr lang="en-US" dirty="0" smtClean="0"/>
          </a:p>
        </p:txBody>
      </p:sp>
      <p:sp>
        <p:nvSpPr>
          <p:cNvPr id="4" name="Title 1"/>
          <p:cNvSpPr>
            <a:spLocks noGrp="1"/>
          </p:cNvSpPr>
          <p:nvPr>
            <p:ph type="title"/>
          </p:nvPr>
        </p:nvSpPr>
        <p:spPr>
          <a:xfrm>
            <a:off x="457200" y="182880"/>
            <a:ext cx="8229600" cy="1111664"/>
          </a:xfrm>
        </p:spPr>
        <p:txBody>
          <a:bodyPr>
            <a:normAutofit/>
          </a:bodyPr>
          <a:lstStyle/>
          <a:p>
            <a:r>
              <a:rPr lang="en-US" dirty="0" smtClean="0"/>
              <a:t>How to analyze a stock step by step</a:t>
            </a:r>
            <a:endParaRPr lang="en-US" dirty="0"/>
          </a:p>
        </p:txBody>
      </p:sp>
    </p:spTree>
    <p:extLst>
      <p:ext uri="{BB962C8B-B14F-4D97-AF65-F5344CB8AC3E}">
        <p14:creationId xmlns:p14="http://schemas.microsoft.com/office/powerpoint/2010/main" val="148898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lnSpcReduction="10000"/>
          </a:bodyPr>
          <a:lstStyle/>
          <a:p>
            <a:r>
              <a:rPr lang="en-US" b="1" dirty="0" smtClean="0"/>
              <a:t>Balance sheet, Income Statement and financial ratios</a:t>
            </a:r>
          </a:p>
          <a:p>
            <a:pPr>
              <a:buNone/>
            </a:pPr>
            <a:r>
              <a:rPr lang="en-US" b="1" dirty="0" smtClean="0"/>
              <a:t>	</a:t>
            </a:r>
            <a:r>
              <a:rPr lang="en-US" dirty="0" smtClean="0"/>
              <a:t>- Assets/debt: sustainability</a:t>
            </a:r>
          </a:p>
          <a:p>
            <a:pPr>
              <a:buNone/>
            </a:pPr>
            <a:r>
              <a:rPr lang="en-US" dirty="0" smtClean="0"/>
              <a:t>	- Current asset/Current liability: liquidity</a:t>
            </a:r>
          </a:p>
          <a:p>
            <a:pPr>
              <a:buNone/>
            </a:pPr>
            <a:r>
              <a:rPr lang="en-US" dirty="0" smtClean="0"/>
              <a:t>	</a:t>
            </a:r>
          </a:p>
          <a:p>
            <a:pPr>
              <a:buNone/>
            </a:pPr>
            <a:r>
              <a:rPr lang="en-US" dirty="0" smtClean="0"/>
              <a:t>	- Historical sales &amp; earning growth: potential</a:t>
            </a:r>
          </a:p>
          <a:p>
            <a:pPr>
              <a:buNone/>
            </a:pPr>
            <a:r>
              <a:rPr lang="en-US" dirty="0" smtClean="0"/>
              <a:t>	- profit margin- income/gross revenue:   	</a:t>
            </a:r>
          </a:p>
          <a:p>
            <a:pPr>
              <a:buNone/>
            </a:pPr>
            <a:r>
              <a:rPr lang="en-US" dirty="0" smtClean="0"/>
              <a:t>		profitability &amp; efficiency</a:t>
            </a:r>
            <a:endParaRPr lang="en-US" b="1" dirty="0" smtClean="0"/>
          </a:p>
          <a:p>
            <a:r>
              <a:rPr lang="en-US" b="1" dirty="0" smtClean="0"/>
              <a:t>News </a:t>
            </a:r>
          </a:p>
          <a:p>
            <a:r>
              <a:rPr lang="en-US" b="1" dirty="0" smtClean="0"/>
              <a:t>Comparison</a:t>
            </a:r>
          </a:p>
          <a:p>
            <a:pPr lvl="1"/>
            <a:r>
              <a:rPr lang="en-US" dirty="0" smtClean="0"/>
              <a:t>Across the industry </a:t>
            </a:r>
          </a:p>
          <a:p>
            <a:pPr lvl="1"/>
            <a:r>
              <a:rPr lang="en-US" dirty="0" smtClean="0"/>
              <a:t>Main competitors</a:t>
            </a:r>
          </a:p>
          <a:p>
            <a:endParaRPr lang="en-US" dirty="0"/>
          </a:p>
        </p:txBody>
      </p:sp>
      <p:sp>
        <p:nvSpPr>
          <p:cNvPr id="4" name="Title 1"/>
          <p:cNvSpPr>
            <a:spLocks noGrp="1"/>
          </p:cNvSpPr>
          <p:nvPr>
            <p:ph type="title"/>
          </p:nvPr>
        </p:nvSpPr>
        <p:spPr>
          <a:xfrm>
            <a:off x="457200" y="182880"/>
            <a:ext cx="8229600" cy="1111664"/>
          </a:xfrm>
        </p:spPr>
        <p:txBody>
          <a:bodyPr>
            <a:normAutofit/>
          </a:bodyPr>
          <a:lstStyle/>
          <a:p>
            <a:r>
              <a:rPr lang="en-US" dirty="0" smtClean="0"/>
              <a:t>How to analyze a stock step by step</a:t>
            </a:r>
            <a:endParaRPr lang="en-US" dirty="0"/>
          </a:p>
        </p:txBody>
      </p:sp>
    </p:spTree>
    <p:extLst>
      <p:ext uri="{BB962C8B-B14F-4D97-AF65-F5344CB8AC3E}">
        <p14:creationId xmlns:p14="http://schemas.microsoft.com/office/powerpoint/2010/main" val="1876127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Basics of Technical Analysis</a:t>
            </a:r>
            <a:endParaRPr lang="bg-BG" dirty="0"/>
          </a:p>
        </p:txBody>
      </p:sp>
      <p:sp>
        <p:nvSpPr>
          <p:cNvPr id="3" name="Subtitle 2"/>
          <p:cNvSpPr>
            <a:spLocks noGrp="1"/>
          </p:cNvSpPr>
          <p:nvPr>
            <p:ph type="subTitle" idx="1"/>
          </p:nvPr>
        </p:nvSpPr>
        <p:spPr/>
        <p:txBody>
          <a:bodyPr/>
          <a:lstStyle/>
          <a:p>
            <a:endParaRPr lang="bg-BG"/>
          </a:p>
        </p:txBody>
      </p:sp>
    </p:spTree>
    <p:extLst>
      <p:ext uri="{BB962C8B-B14F-4D97-AF65-F5344CB8AC3E}">
        <p14:creationId xmlns:p14="http://schemas.microsoft.com/office/powerpoint/2010/main" val="3834926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Definitiion</a:t>
            </a:r>
            <a:endParaRPr lang="bg-BG" dirty="0"/>
          </a:p>
        </p:txBody>
      </p:sp>
      <p:sp>
        <p:nvSpPr>
          <p:cNvPr id="3" name="Content Placeholder 2"/>
          <p:cNvSpPr>
            <a:spLocks noGrp="1"/>
          </p:cNvSpPr>
          <p:nvPr>
            <p:ph idx="1"/>
          </p:nvPr>
        </p:nvSpPr>
        <p:spPr/>
        <p:txBody>
          <a:bodyPr/>
          <a:lstStyle/>
          <a:p>
            <a:r>
              <a:rPr lang="en-US" dirty="0" smtClean="0"/>
              <a:t>A method of evaluating securities by analyzing statistics generated by market activity, such as past prices and volume.</a:t>
            </a:r>
          </a:p>
          <a:p>
            <a:endParaRPr lang="en-US" dirty="0" smtClean="0"/>
          </a:p>
          <a:p>
            <a:endParaRPr lang="en-US" dirty="0"/>
          </a:p>
          <a:p>
            <a:r>
              <a:rPr lang="en-US" dirty="0" smtClean="0"/>
              <a:t>No intrinsic value</a:t>
            </a:r>
            <a:r>
              <a:rPr lang="en-US" dirty="0"/>
              <a:t/>
            </a:r>
            <a:br>
              <a:rPr lang="en-US" dirty="0"/>
            </a:br>
            <a:endParaRPr lang="en-US" dirty="0"/>
          </a:p>
          <a:p>
            <a:endParaRPr lang="bg-BG" dirty="0"/>
          </a:p>
        </p:txBody>
      </p:sp>
    </p:spTree>
    <p:extLst>
      <p:ext uri="{BB962C8B-B14F-4D97-AF65-F5344CB8AC3E}">
        <p14:creationId xmlns:p14="http://schemas.microsoft.com/office/powerpoint/2010/main" val="3000804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Candlestick</a:t>
            </a:r>
            <a:endParaRPr lang="bg-BG"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752600"/>
            <a:ext cx="6019800" cy="4454652"/>
          </a:xfrm>
        </p:spPr>
      </p:pic>
    </p:spTree>
    <p:extLst>
      <p:ext uri="{BB962C8B-B14F-4D97-AF65-F5344CB8AC3E}">
        <p14:creationId xmlns:p14="http://schemas.microsoft.com/office/powerpoint/2010/main" val="3764903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trend is your friend”</a:t>
            </a:r>
            <a:endParaRPr lang="bg-BG" dirty="0"/>
          </a:p>
        </p:txBody>
      </p:sp>
      <p:sp>
        <p:nvSpPr>
          <p:cNvPr id="3" name="Content Placeholder 2"/>
          <p:cNvSpPr>
            <a:spLocks noGrp="1"/>
          </p:cNvSpPr>
          <p:nvPr>
            <p:ph idx="1"/>
          </p:nvPr>
        </p:nvSpPr>
        <p:spPr/>
        <p:txBody>
          <a:bodyPr/>
          <a:lstStyle/>
          <a:p>
            <a:r>
              <a:rPr lang="en-US" dirty="0" smtClean="0"/>
              <a:t>The general price direction of the market for the particular security</a:t>
            </a:r>
          </a:p>
          <a:p>
            <a:endParaRPr lang="en-US" dirty="0" smtClean="0"/>
          </a:p>
          <a:p>
            <a:r>
              <a:rPr lang="en-US" dirty="0" smtClean="0"/>
              <a:t>A series of peaks and troughs</a:t>
            </a:r>
          </a:p>
          <a:p>
            <a:endParaRPr lang="en-US" dirty="0" smtClean="0"/>
          </a:p>
          <a:p>
            <a:r>
              <a:rPr lang="en-US" dirty="0" smtClean="0"/>
              <a:t>Upward (bullish), downward (bearish), sideways trend</a:t>
            </a:r>
            <a:endParaRPr lang="bg-BG" dirty="0"/>
          </a:p>
        </p:txBody>
      </p:sp>
    </p:spTree>
    <p:extLst>
      <p:ext uri="{BB962C8B-B14F-4D97-AF65-F5344CB8AC3E}">
        <p14:creationId xmlns:p14="http://schemas.microsoft.com/office/powerpoint/2010/main" val="2670008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0" t="228" r="2621" b="2858"/>
          <a:stretch/>
        </p:blipFill>
        <p:spPr bwMode="auto">
          <a:xfrm rot="60000">
            <a:off x="-50346" y="-187436"/>
            <a:ext cx="9193540" cy="698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106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Agenda</a:t>
            </a:r>
            <a:endParaRPr lang="en-US" dirty="0"/>
          </a:p>
        </p:txBody>
      </p:sp>
      <p:sp>
        <p:nvSpPr>
          <p:cNvPr id="3" name="Content Placeholder 2"/>
          <p:cNvSpPr>
            <a:spLocks noGrp="1"/>
          </p:cNvSpPr>
          <p:nvPr>
            <p:ph idx="1"/>
          </p:nvPr>
        </p:nvSpPr>
        <p:spPr/>
        <p:txBody>
          <a:bodyPr/>
          <a:lstStyle/>
          <a:p>
            <a:r>
              <a:rPr lang="en-US" dirty="0" smtClean="0"/>
              <a:t>Club News</a:t>
            </a:r>
          </a:p>
          <a:p>
            <a:r>
              <a:rPr lang="en-US" dirty="0" smtClean="0"/>
              <a:t>Financial News</a:t>
            </a:r>
          </a:p>
          <a:p>
            <a:r>
              <a:rPr lang="en-US" dirty="0" smtClean="0"/>
              <a:t>How to analyze a stock (Fundamental / Tech)</a:t>
            </a:r>
          </a:p>
          <a:p>
            <a:r>
              <a:rPr lang="en-US" dirty="0" smtClean="0"/>
              <a:t>Renewable Energy Sector (why / how to play)</a:t>
            </a:r>
          </a:p>
          <a:p>
            <a:endParaRPr lang="en-US" dirty="0"/>
          </a:p>
        </p:txBody>
      </p:sp>
    </p:spTree>
    <p:extLst>
      <p:ext uri="{BB962C8B-B14F-4D97-AF65-F5344CB8AC3E}">
        <p14:creationId xmlns:p14="http://schemas.microsoft.com/office/powerpoint/2010/main" val="1104947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Support/Resistance</a:t>
            </a:r>
            <a:endParaRPr lang="bg-BG" dirty="0"/>
          </a:p>
        </p:txBody>
      </p:sp>
      <p:sp>
        <p:nvSpPr>
          <p:cNvPr id="3" name="Content Placeholder 2"/>
          <p:cNvSpPr>
            <a:spLocks noGrp="1"/>
          </p:cNvSpPr>
          <p:nvPr>
            <p:ph idx="1"/>
          </p:nvPr>
        </p:nvSpPr>
        <p:spPr/>
        <p:txBody>
          <a:bodyPr/>
          <a:lstStyle/>
          <a:p>
            <a:r>
              <a:rPr lang="en-US" dirty="0" smtClean="0"/>
              <a:t>Price levels in which historically buying/selling pressure has been dominant</a:t>
            </a:r>
          </a:p>
          <a:p>
            <a:endParaRPr lang="en-US" dirty="0" smtClean="0"/>
          </a:p>
          <a:p>
            <a:r>
              <a:rPr lang="en-US" dirty="0" smtClean="0"/>
              <a:t>Easily identifiable – a series of peaks/troughs at the same price</a:t>
            </a:r>
          </a:p>
          <a:p>
            <a:endParaRPr lang="en-US" dirty="0"/>
          </a:p>
          <a:p>
            <a:r>
              <a:rPr lang="en-US" dirty="0" smtClean="0"/>
              <a:t>The more times these levels get tested the more reliable they become</a:t>
            </a:r>
            <a:endParaRPr lang="en-US" dirty="0"/>
          </a:p>
        </p:txBody>
      </p:sp>
    </p:spTree>
    <p:extLst>
      <p:ext uri="{BB962C8B-B14F-4D97-AF65-F5344CB8AC3E}">
        <p14:creationId xmlns:p14="http://schemas.microsoft.com/office/powerpoint/2010/main" val="1745576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413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Reversal</a:t>
            </a:r>
            <a:endParaRPr lang="bg-BG" dirty="0"/>
          </a:p>
        </p:txBody>
      </p:sp>
      <p:sp>
        <p:nvSpPr>
          <p:cNvPr id="3" name="Content Placeholder 2"/>
          <p:cNvSpPr>
            <a:spLocks noGrp="1"/>
          </p:cNvSpPr>
          <p:nvPr>
            <p:ph idx="1"/>
          </p:nvPr>
        </p:nvSpPr>
        <p:spPr/>
        <p:txBody>
          <a:bodyPr/>
          <a:lstStyle/>
          <a:p>
            <a:endParaRPr lang="bg-BG"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27084"/>
            <a:ext cx="7474024" cy="465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385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Average Convergence/Divergence</a:t>
            </a:r>
            <a:endParaRPr lang="bg-BG" dirty="0"/>
          </a:p>
        </p:txBody>
      </p:sp>
      <p:sp>
        <p:nvSpPr>
          <p:cNvPr id="3" name="Content Placeholder 2"/>
          <p:cNvSpPr>
            <a:spLocks noGrp="1"/>
          </p:cNvSpPr>
          <p:nvPr>
            <p:ph idx="1"/>
          </p:nvPr>
        </p:nvSpPr>
        <p:spPr/>
        <p:txBody>
          <a:bodyPr/>
          <a:lstStyle/>
          <a:p>
            <a:r>
              <a:rPr lang="en-US" dirty="0" smtClean="0"/>
              <a:t>Simply two smoothed moving averages</a:t>
            </a:r>
          </a:p>
          <a:p>
            <a:endParaRPr lang="en-US" dirty="0"/>
          </a:p>
          <a:p>
            <a:r>
              <a:rPr lang="en-US" dirty="0" smtClean="0"/>
              <a:t>Slow line and fast line</a:t>
            </a:r>
          </a:p>
          <a:p>
            <a:endParaRPr lang="en-US" dirty="0"/>
          </a:p>
          <a:p>
            <a:r>
              <a:rPr lang="en-US" dirty="0" smtClean="0"/>
              <a:t>Generate buy and sell signals when crossovers occur</a:t>
            </a:r>
            <a:endParaRPr lang="bg-BG" dirty="0"/>
          </a:p>
        </p:txBody>
      </p:sp>
    </p:spTree>
    <p:extLst>
      <p:ext uri="{BB962C8B-B14F-4D97-AF65-F5344CB8AC3E}">
        <p14:creationId xmlns:p14="http://schemas.microsoft.com/office/powerpoint/2010/main" val="4001032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p:txBody>
          <a:bodyPr/>
          <a:lstStyle/>
          <a:p>
            <a:endParaRPr lang="bg-BG"/>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1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673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Renewable Energy</a:t>
            </a:r>
            <a:endParaRPr lang="en-US" dirty="0"/>
          </a:p>
        </p:txBody>
      </p:sp>
      <p:sp>
        <p:nvSpPr>
          <p:cNvPr id="3" name="Subtitle 2"/>
          <p:cNvSpPr>
            <a:spLocks noGrp="1"/>
          </p:cNvSpPr>
          <p:nvPr>
            <p:ph type="subTitle" idx="1"/>
          </p:nvPr>
        </p:nvSpPr>
        <p:spPr/>
        <p:txBody>
          <a:bodyPr/>
          <a:lstStyle/>
          <a:p>
            <a:r>
              <a:rPr lang="en-US" dirty="0" smtClean="0"/>
              <a:t>(Greg A’s Slides)</a:t>
            </a:r>
            <a:endParaRPr lang="en-US" dirty="0"/>
          </a:p>
        </p:txBody>
      </p:sp>
    </p:spTree>
    <p:extLst>
      <p:ext uri="{BB962C8B-B14F-4D97-AF65-F5344CB8AC3E}">
        <p14:creationId xmlns:p14="http://schemas.microsoft.com/office/powerpoint/2010/main" val="2673207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a:t>
            </a:r>
            <a:endParaRPr lang="en-US" dirty="0"/>
          </a:p>
        </p:txBody>
      </p:sp>
      <p:sp>
        <p:nvSpPr>
          <p:cNvPr id="3" name="Content Placeholder 2"/>
          <p:cNvSpPr>
            <a:spLocks noGrp="1"/>
          </p:cNvSpPr>
          <p:nvPr>
            <p:ph idx="1"/>
          </p:nvPr>
        </p:nvSpPr>
        <p:spPr>
          <a:xfrm>
            <a:off x="457200" y="1600200"/>
            <a:ext cx="5334000" cy="4525963"/>
          </a:xfrm>
        </p:spPr>
        <p:txBody>
          <a:bodyPr>
            <a:normAutofit/>
          </a:bodyPr>
          <a:lstStyle/>
          <a:p>
            <a:r>
              <a:rPr lang="en-US" sz="2800" i="1" dirty="0" smtClean="0"/>
              <a:t>Photovoltaic (PV) Effect</a:t>
            </a:r>
            <a:r>
              <a:rPr lang="en-US" sz="2800" dirty="0" smtClean="0"/>
              <a:t>: solar cells absorb sun’s radiation and convert to usable electricity</a:t>
            </a:r>
          </a:p>
          <a:p>
            <a:r>
              <a:rPr lang="en-US" sz="2800" dirty="0" smtClean="0"/>
              <a:t>Electric output is a function of the number of and quality of PV cells and the angle of contact</a:t>
            </a:r>
          </a:p>
          <a:p>
            <a:r>
              <a:rPr lang="en-US" sz="2800" dirty="0" smtClean="0"/>
              <a:t>Cells operate above 80% efficiency for around 20 years</a:t>
            </a:r>
            <a:endParaRPr lang="en-US" sz="2800" dirty="0"/>
          </a:p>
        </p:txBody>
      </p:sp>
      <p:pic>
        <p:nvPicPr>
          <p:cNvPr id="1027" name="Picture 3"/>
          <p:cNvPicPr>
            <a:picLocks noChangeAspect="1" noChangeArrowheads="1"/>
          </p:cNvPicPr>
          <p:nvPr/>
        </p:nvPicPr>
        <p:blipFill>
          <a:blip r:embed="rId3" cstate="print"/>
          <a:srcRect/>
          <a:stretch>
            <a:fillRect/>
          </a:stretch>
        </p:blipFill>
        <p:spPr bwMode="auto">
          <a:xfrm>
            <a:off x="5791200" y="2133600"/>
            <a:ext cx="2876550" cy="3762375"/>
          </a:xfrm>
          <a:prstGeom prst="rect">
            <a:avLst/>
          </a:prstGeom>
          <a:noFill/>
          <a:ln w="9525">
            <a:noFill/>
            <a:miter lim="800000"/>
            <a:headEnd/>
            <a:tailEnd/>
          </a:ln>
        </p:spPr>
      </p:pic>
    </p:spTree>
    <p:extLst>
      <p:ext uri="{BB962C8B-B14F-4D97-AF65-F5344CB8AC3E}">
        <p14:creationId xmlns:p14="http://schemas.microsoft.com/office/powerpoint/2010/main" val="443534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Hotspots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457200" y="1524000"/>
            <a:ext cx="8286750" cy="4552950"/>
          </a:xfrm>
          <a:prstGeom prst="rect">
            <a:avLst/>
          </a:prstGeom>
          <a:noFill/>
          <a:ln w="9525">
            <a:noFill/>
            <a:miter lim="800000"/>
            <a:headEnd/>
            <a:tailEnd/>
          </a:ln>
        </p:spPr>
      </p:pic>
    </p:spTree>
    <p:extLst>
      <p:ext uri="{BB962C8B-B14F-4D97-AF65-F5344CB8AC3E}">
        <p14:creationId xmlns:p14="http://schemas.microsoft.com/office/powerpoint/2010/main" val="588635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Solar Energy Environments</a:t>
            </a:r>
            <a:endParaRPr lang="en-US" dirty="0"/>
          </a:p>
        </p:txBody>
      </p:sp>
      <p:sp>
        <p:nvSpPr>
          <p:cNvPr id="3" name="Content Placeholder 2"/>
          <p:cNvSpPr>
            <a:spLocks noGrp="1"/>
          </p:cNvSpPr>
          <p:nvPr>
            <p:ph idx="1"/>
          </p:nvPr>
        </p:nvSpPr>
        <p:spPr/>
        <p:txBody>
          <a:bodyPr>
            <a:normAutofit/>
          </a:bodyPr>
          <a:lstStyle/>
          <a:p>
            <a:r>
              <a:rPr lang="en-US" u="sng" dirty="0" smtClean="0"/>
              <a:t>Germany</a:t>
            </a:r>
            <a:r>
              <a:rPr lang="en-US" dirty="0" smtClean="0"/>
              <a:t> – Very successful feed-in tariffs and strong supporters of the green energy movement</a:t>
            </a:r>
          </a:p>
          <a:p>
            <a:r>
              <a:rPr lang="en-US" u="sng" dirty="0" smtClean="0"/>
              <a:t>Spain</a:t>
            </a:r>
            <a:r>
              <a:rPr lang="en-US" dirty="0" smtClean="0"/>
              <a:t> – Solar production increased five-fold from 2007 to 2008 through feed-in tariffs</a:t>
            </a:r>
          </a:p>
          <a:p>
            <a:r>
              <a:rPr lang="en-US" u="sng" dirty="0" smtClean="0"/>
              <a:t>Japan</a:t>
            </a:r>
            <a:r>
              <a:rPr lang="en-US" dirty="0" smtClean="0"/>
              <a:t> – Aggressive federal movement towards solar energy and research to improve efficiency</a:t>
            </a:r>
          </a:p>
          <a:p>
            <a:r>
              <a:rPr lang="en-US" u="sng" dirty="0" smtClean="0"/>
              <a:t>U.S.</a:t>
            </a:r>
            <a:r>
              <a:rPr lang="en-US" dirty="0" smtClean="0"/>
              <a:t> – Great solar potential in Southwest, but solar energy makes up a small portion of the total consumption</a:t>
            </a:r>
          </a:p>
          <a:p>
            <a:r>
              <a:rPr lang="en-US" u="sng" dirty="0" smtClean="0"/>
              <a:t>China</a:t>
            </a:r>
            <a:r>
              <a:rPr lang="en-US" dirty="0" smtClean="0"/>
              <a:t> – Largest solar energy producer and solar panel producer in the world</a:t>
            </a:r>
          </a:p>
        </p:txBody>
      </p:sp>
      <p:pic>
        <p:nvPicPr>
          <p:cNvPr id="3074" name="Picture 2"/>
          <p:cNvPicPr>
            <a:picLocks noChangeAspect="1" noChangeArrowheads="1"/>
          </p:cNvPicPr>
          <p:nvPr/>
        </p:nvPicPr>
        <p:blipFill>
          <a:blip r:embed="rId3" cstate="print"/>
          <a:srcRect/>
          <a:stretch>
            <a:fillRect/>
          </a:stretch>
        </p:blipFill>
        <p:spPr bwMode="auto">
          <a:xfrm>
            <a:off x="152400" y="1600200"/>
            <a:ext cx="698500" cy="4191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52400" y="3276600"/>
            <a:ext cx="685800" cy="414337"/>
          </a:xfrm>
          <a:prstGeom prst="rect">
            <a:avLst/>
          </a:prstGeom>
          <a:noFill/>
          <a:ln w="9525">
            <a:solidFill>
              <a:schemeClr val="tx1"/>
            </a:solid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152400" y="2438400"/>
            <a:ext cx="685800" cy="465992"/>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152400" y="4114800"/>
            <a:ext cx="723900" cy="381254"/>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152400" y="5257800"/>
            <a:ext cx="662209" cy="423863"/>
          </a:xfrm>
          <a:prstGeom prst="rect">
            <a:avLst/>
          </a:prstGeom>
          <a:noFill/>
          <a:ln w="9525">
            <a:noFill/>
            <a:miter lim="800000"/>
            <a:headEnd/>
            <a:tailEnd/>
          </a:ln>
        </p:spPr>
      </p:pic>
      <p:sp>
        <p:nvSpPr>
          <p:cNvPr id="11" name="Content Placeholder 2"/>
          <p:cNvSpPr txBox="1">
            <a:spLocks/>
          </p:cNvSpPr>
          <p:nvPr/>
        </p:nvSpPr>
        <p:spPr>
          <a:xfrm>
            <a:off x="1371600" y="6172200"/>
            <a:ext cx="7543800" cy="411163"/>
          </a:xfrm>
          <a:prstGeom prst="rect">
            <a:avLst/>
          </a:prstGeom>
        </p:spPr>
        <p:txBody>
          <a:bodyPr vert="horz" lIns="91440" tIns="45720" rIns="91440" bIns="45720" rtlCol="0">
            <a:normAutofit fontScale="47500" lnSpcReduction="20000"/>
          </a:bodyPr>
          <a:lstStyle/>
          <a:p>
            <a:pPr marL="342900" lvl="0" indent="-342900">
              <a:spcBef>
                <a:spcPct val="20000"/>
              </a:spcBef>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*Source:</a:t>
            </a:r>
            <a:r>
              <a:rPr lang="en-US" sz="3200" dirty="0" smtClean="0">
                <a:latin typeface="Times New Roman" pitchFamily="18" charset="0"/>
                <a:cs typeface="Times New Roman" pitchFamily="18" charset="0"/>
              </a:rPr>
              <a:t> Discovery News </a:t>
            </a:r>
            <a:r>
              <a:rPr lang="en-US" sz="3200" dirty="0" smtClean="0">
                <a:latin typeface="Times New Roman" pitchFamily="18" charset="0"/>
                <a:cs typeface="Times New Roman" pitchFamily="18" charset="0"/>
                <a:hlinkClick r:id="rId8"/>
              </a:rPr>
              <a:t>http://news.discovery.com/tech/ten-places-harness-solar.html</a:t>
            </a:r>
            <a:r>
              <a:rPr lang="en-US" sz="3200" dirty="0" smtClean="0">
                <a:latin typeface="Times New Roman" pitchFamily="18" charset="0"/>
                <a:cs typeface="Times New Roman" pitchFamily="18" charset="0"/>
              </a:rPr>
              <a:t> </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36196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Turbines</a:t>
            </a:r>
            <a:endParaRPr lang="en-US" dirty="0"/>
          </a:p>
        </p:txBody>
      </p:sp>
      <p:sp>
        <p:nvSpPr>
          <p:cNvPr id="3" name="Content Placeholder 2"/>
          <p:cNvSpPr>
            <a:spLocks noGrp="1"/>
          </p:cNvSpPr>
          <p:nvPr>
            <p:ph idx="1"/>
          </p:nvPr>
        </p:nvSpPr>
        <p:spPr>
          <a:xfrm>
            <a:off x="457200" y="1600201"/>
            <a:ext cx="6019800" cy="1600200"/>
          </a:xfrm>
        </p:spPr>
        <p:txBody>
          <a:bodyPr/>
          <a:lstStyle/>
          <a:p>
            <a:r>
              <a:rPr lang="en-US" dirty="0" smtClean="0"/>
              <a:t>Convert kinetic energy from wind to mechanical energy and electricity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6553200" y="1295400"/>
            <a:ext cx="2266696" cy="35052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276600" y="3657600"/>
            <a:ext cx="3810000" cy="3039438"/>
          </a:xfrm>
          <a:prstGeom prst="rect">
            <a:avLst/>
          </a:prstGeom>
          <a:noFill/>
          <a:ln w="9525">
            <a:noFill/>
            <a:miter lim="800000"/>
            <a:headEnd/>
            <a:tailEnd/>
          </a:ln>
        </p:spPr>
      </p:pic>
      <p:sp>
        <p:nvSpPr>
          <p:cNvPr id="6" name="Content Placeholder 2"/>
          <p:cNvSpPr txBox="1">
            <a:spLocks/>
          </p:cNvSpPr>
          <p:nvPr/>
        </p:nvSpPr>
        <p:spPr>
          <a:xfrm>
            <a:off x="457200" y="3200400"/>
            <a:ext cx="2743200" cy="3078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Range from 100</a:t>
            </a:r>
            <a:r>
              <a:rPr kumimoji="0" lang="en-US" sz="32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kW to 3 MW</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3383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Night</a:t>
            </a:r>
            <a:endParaRPr lang="en-US" dirty="0"/>
          </a:p>
        </p:txBody>
      </p:sp>
      <p:sp>
        <p:nvSpPr>
          <p:cNvPr id="3" name="Content Placeholder 2"/>
          <p:cNvSpPr>
            <a:spLocks noGrp="1"/>
          </p:cNvSpPr>
          <p:nvPr>
            <p:ph idx="1"/>
          </p:nvPr>
        </p:nvSpPr>
        <p:spPr/>
        <p:txBody>
          <a:bodyPr>
            <a:normAutofit/>
          </a:bodyPr>
          <a:lstStyle/>
          <a:p>
            <a:r>
              <a:rPr lang="en-US" b="1" dirty="0" smtClean="0"/>
              <a:t>Oct 13 6:30-8:30 Princeton Club </a:t>
            </a:r>
          </a:p>
          <a:p>
            <a:r>
              <a:rPr lang="en-US" b="1" u="sng" dirty="0" smtClean="0"/>
              <a:t>Deposit $20 before </a:t>
            </a:r>
            <a:r>
              <a:rPr lang="en-US" b="1" u="sng" dirty="0"/>
              <a:t>5pm on Monday, October </a:t>
            </a:r>
            <a:r>
              <a:rPr lang="en-US" b="1" u="sng" dirty="0" smtClean="0"/>
              <a:t>3</a:t>
            </a:r>
            <a:r>
              <a:rPr lang="en-US" b="1" u="sng" baseline="30000" dirty="0" smtClean="0"/>
              <a:t>rd</a:t>
            </a:r>
          </a:p>
          <a:p>
            <a:endParaRPr lang="en-US" dirty="0" smtClean="0"/>
          </a:p>
          <a:p>
            <a:pPr marL="0" indent="0">
              <a:buNone/>
            </a:pPr>
            <a:r>
              <a:rPr lang="en-US" dirty="0" smtClean="0"/>
              <a:t>3 Prep Sessions:</a:t>
            </a:r>
          </a:p>
          <a:p>
            <a:r>
              <a:rPr lang="en-US" b="1" dirty="0"/>
              <a:t>TUESDAY, OCTOBER 4th, </a:t>
            </a:r>
            <a:r>
              <a:rPr lang="en-US" b="1" dirty="0" smtClean="0"/>
              <a:t>12:15-1:00PM</a:t>
            </a:r>
          </a:p>
          <a:p>
            <a:r>
              <a:rPr lang="en-US" b="1" dirty="0"/>
              <a:t>WEDNESDAY, OCTOBER 5th, </a:t>
            </a:r>
            <a:r>
              <a:rPr lang="en-US" b="1" dirty="0" smtClean="0"/>
              <a:t>4:30-5:15PM</a:t>
            </a:r>
          </a:p>
          <a:p>
            <a:r>
              <a:rPr lang="en-US" b="1" dirty="0"/>
              <a:t>THURSDAY, OCTOBER 6th, 12:15PM – 1:00PM</a:t>
            </a:r>
            <a:endParaRPr lang="en-US" dirty="0"/>
          </a:p>
        </p:txBody>
      </p:sp>
    </p:spTree>
    <p:extLst>
      <p:ext uri="{BB962C8B-B14F-4D97-AF65-F5344CB8AC3E}">
        <p14:creationId xmlns:p14="http://schemas.microsoft.com/office/powerpoint/2010/main" val="2004346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 Energy Production</a:t>
            </a:r>
            <a:endParaRPr lang="en-US" dirty="0"/>
          </a:p>
        </p:txBody>
      </p:sp>
      <p:sp>
        <p:nvSpPr>
          <p:cNvPr id="4" name="Content Placeholder 2"/>
          <p:cNvSpPr txBox="1">
            <a:spLocks/>
          </p:cNvSpPr>
          <p:nvPr/>
        </p:nvSpPr>
        <p:spPr>
          <a:xfrm>
            <a:off x="2667000" y="6324600"/>
            <a:ext cx="5943600" cy="334963"/>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Source: GWEC, Global Wind Report Annual Market Update 2010</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1600200" y="1905000"/>
            <a:ext cx="5686425" cy="3876675"/>
          </a:xfrm>
          <a:prstGeom prst="rect">
            <a:avLst/>
          </a:prstGeom>
          <a:noFill/>
          <a:ln w="9525">
            <a:noFill/>
            <a:miter lim="800000"/>
            <a:headEnd/>
            <a:tailEnd/>
          </a:ln>
        </p:spPr>
      </p:pic>
    </p:spTree>
    <p:extLst>
      <p:ext uri="{BB962C8B-B14F-4D97-AF65-F5344CB8AC3E}">
        <p14:creationId xmlns:p14="http://schemas.microsoft.com/office/powerpoint/2010/main" val="1150601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Gov’t</a:t>
            </a:r>
            <a:r>
              <a:rPr lang="en-US" dirty="0" smtClean="0"/>
              <a:t> Role in Renewable Energy</a:t>
            </a:r>
            <a:endParaRPr lang="en-US" dirty="0"/>
          </a:p>
        </p:txBody>
      </p:sp>
      <p:sp>
        <p:nvSpPr>
          <p:cNvPr id="3" name="Content Placeholder 2"/>
          <p:cNvSpPr>
            <a:spLocks noGrp="1"/>
          </p:cNvSpPr>
          <p:nvPr>
            <p:ph idx="1"/>
          </p:nvPr>
        </p:nvSpPr>
        <p:spPr/>
        <p:txBody>
          <a:bodyPr/>
          <a:lstStyle/>
          <a:p>
            <a:r>
              <a:rPr lang="en-US" dirty="0" err="1" smtClean="0"/>
              <a:t>Gov’t</a:t>
            </a:r>
            <a:r>
              <a:rPr lang="en-US" dirty="0" smtClean="0"/>
              <a:t> funding is essential for the operation and development of the industry</a:t>
            </a:r>
          </a:p>
          <a:p>
            <a:r>
              <a:rPr lang="en-US" dirty="0" smtClean="0"/>
              <a:t>Covers part of large upfront cost</a:t>
            </a:r>
          </a:p>
          <a:p>
            <a:r>
              <a:rPr lang="en-US" dirty="0" smtClean="0"/>
              <a:t>In U.S., policies vary state-to-state</a:t>
            </a:r>
          </a:p>
          <a:p>
            <a:r>
              <a:rPr lang="en-US" dirty="0" smtClean="0"/>
              <a:t>Includes grants, tax credits, and subsidies </a:t>
            </a:r>
            <a:endParaRPr lang="en-US" dirty="0"/>
          </a:p>
        </p:txBody>
      </p:sp>
    </p:spTree>
    <p:extLst>
      <p:ext uri="{BB962C8B-B14F-4D97-AF65-F5344CB8AC3E}">
        <p14:creationId xmlns:p14="http://schemas.microsoft.com/office/powerpoint/2010/main" val="982514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Solyndra</a:t>
            </a:r>
            <a:r>
              <a:rPr lang="en-US" dirty="0" smtClean="0"/>
              <a:t> Bankruptcy</a:t>
            </a:r>
            <a:endParaRPr lang="en-US" dirty="0"/>
          </a:p>
        </p:txBody>
      </p:sp>
      <p:sp>
        <p:nvSpPr>
          <p:cNvPr id="3" name="Content Placeholder 2"/>
          <p:cNvSpPr>
            <a:spLocks noGrp="1"/>
          </p:cNvSpPr>
          <p:nvPr>
            <p:ph idx="1"/>
          </p:nvPr>
        </p:nvSpPr>
        <p:spPr>
          <a:xfrm>
            <a:off x="457200" y="1600200"/>
            <a:ext cx="5791200" cy="2438399"/>
          </a:xfrm>
        </p:spPr>
        <p:txBody>
          <a:bodyPr>
            <a:normAutofit fontScale="92500"/>
          </a:bodyPr>
          <a:lstStyle/>
          <a:p>
            <a:r>
              <a:rPr lang="en-US" dirty="0" smtClean="0"/>
              <a:t>On 3/9/09, they were awarded a $535M loan guarantee that was previously denied</a:t>
            </a:r>
          </a:p>
          <a:p>
            <a:r>
              <a:rPr lang="en-US" dirty="0" smtClean="0"/>
              <a:t>Due to pricing pressure, built up inventory, and the construction of their second fabrication plant ($700M), they shut down their first plant</a:t>
            </a:r>
          </a:p>
        </p:txBody>
      </p:sp>
      <p:pic>
        <p:nvPicPr>
          <p:cNvPr id="1027" name="Picture 3"/>
          <p:cNvPicPr>
            <a:picLocks noChangeAspect="1" noChangeArrowheads="1"/>
          </p:cNvPicPr>
          <p:nvPr/>
        </p:nvPicPr>
        <p:blipFill>
          <a:blip r:embed="rId3" cstate="print"/>
          <a:srcRect/>
          <a:stretch>
            <a:fillRect/>
          </a:stretch>
        </p:blipFill>
        <p:spPr bwMode="auto">
          <a:xfrm>
            <a:off x="6248400" y="2286000"/>
            <a:ext cx="2162175" cy="5238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648200" y="3657600"/>
            <a:ext cx="4114800" cy="2619375"/>
          </a:xfrm>
          <a:prstGeom prst="rect">
            <a:avLst/>
          </a:prstGeom>
          <a:noFill/>
          <a:ln w="9525">
            <a:noFill/>
            <a:miter lim="800000"/>
            <a:headEnd/>
            <a:tailEnd/>
          </a:ln>
        </p:spPr>
      </p:pic>
      <p:sp>
        <p:nvSpPr>
          <p:cNvPr id="9" name="Content Placeholder 2"/>
          <p:cNvSpPr txBox="1">
            <a:spLocks/>
          </p:cNvSpPr>
          <p:nvPr/>
        </p:nvSpPr>
        <p:spPr>
          <a:xfrm>
            <a:off x="457200" y="3886200"/>
            <a:ext cx="4267200" cy="2239963"/>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On 8/31/11, they filed for bankruptcy and laid off their remaining 1,100 employees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gov’t</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should not be picking “winners and losers”</a:t>
            </a:r>
          </a:p>
        </p:txBody>
      </p:sp>
    </p:spTree>
    <p:extLst>
      <p:ext uri="{BB962C8B-B14F-4D97-AF65-F5344CB8AC3E}">
        <p14:creationId xmlns:p14="http://schemas.microsoft.com/office/powerpoint/2010/main" val="4133187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143000"/>
          </a:xfrm>
        </p:spPr>
        <p:txBody>
          <a:bodyPr>
            <a:normAutofit fontScale="90000"/>
          </a:bodyPr>
          <a:lstStyle/>
          <a:p>
            <a:r>
              <a:rPr lang="en-US" dirty="0" smtClean="0"/>
              <a:t>Where/How to Invest in Clean Energy</a:t>
            </a:r>
            <a:br>
              <a:rPr lang="en-US" dirty="0" smtClean="0"/>
            </a:br>
            <a:r>
              <a:rPr lang="en-US" dirty="0" smtClean="0"/>
              <a:t>&amp;Risks of Clean Energy</a:t>
            </a:r>
            <a:endParaRPr lang="en-US" dirty="0"/>
          </a:p>
        </p:txBody>
      </p:sp>
      <p:pic>
        <p:nvPicPr>
          <p:cNvPr id="5126" name="Picture 6" descr="http://t0.gstatic.com/images?q=tbn:ANd9GcTBk9lM1DSqh1NUw0XunYxerV1jaDVct3KR1gLCY8wUafNBZh9Y"/>
          <p:cNvPicPr>
            <a:picLocks noChangeAspect="1" noChangeArrowheads="1"/>
          </p:cNvPicPr>
          <p:nvPr/>
        </p:nvPicPr>
        <p:blipFill>
          <a:blip r:embed="rId3" cstate="print"/>
          <a:srcRect/>
          <a:stretch>
            <a:fillRect/>
          </a:stretch>
        </p:blipFill>
        <p:spPr bwMode="auto">
          <a:xfrm>
            <a:off x="3124200" y="3505200"/>
            <a:ext cx="2830641" cy="3352800"/>
          </a:xfrm>
          <a:prstGeom prst="rect">
            <a:avLst/>
          </a:prstGeom>
          <a:noFill/>
        </p:spPr>
      </p:pic>
    </p:spTree>
    <p:extLst>
      <p:ext uri="{BB962C8B-B14F-4D97-AF65-F5344CB8AC3E}">
        <p14:creationId xmlns:p14="http://schemas.microsoft.com/office/powerpoint/2010/main" val="1955564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0.twimg.com/profile_images/713254137/RENIX_logo_bigger.PNG"/>
          <p:cNvPicPr>
            <a:picLocks noChangeAspect="1" noChangeArrowheads="1"/>
          </p:cNvPicPr>
          <p:nvPr/>
        </p:nvPicPr>
        <p:blipFill>
          <a:blip r:embed="rId3" cstate="print"/>
          <a:srcRect/>
          <a:stretch>
            <a:fillRect/>
          </a:stretch>
        </p:blipFill>
        <p:spPr bwMode="auto">
          <a:xfrm>
            <a:off x="3276600" y="5181600"/>
            <a:ext cx="1676400" cy="1676400"/>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smtClean="0"/>
              <a:t>Alternate Energy Stocks</a:t>
            </a:r>
            <a:endParaRPr lang="en-US" dirty="0"/>
          </a:p>
        </p:txBody>
      </p:sp>
      <p:sp>
        <p:nvSpPr>
          <p:cNvPr id="3" name="Content Placeholder 2"/>
          <p:cNvSpPr>
            <a:spLocks noGrp="1"/>
          </p:cNvSpPr>
          <p:nvPr>
            <p:ph idx="1"/>
          </p:nvPr>
        </p:nvSpPr>
        <p:spPr>
          <a:xfrm>
            <a:off x="457200" y="1828800"/>
            <a:ext cx="8229600" cy="4144963"/>
          </a:xfrm>
        </p:spPr>
        <p:txBody>
          <a:bodyPr/>
          <a:lstStyle/>
          <a:p>
            <a:r>
              <a:rPr lang="en-US" dirty="0" smtClean="0"/>
              <a:t>First Solar Inc. (NASDAQ: FSLR)</a:t>
            </a:r>
          </a:p>
          <a:p>
            <a:pPr>
              <a:buNone/>
            </a:pPr>
            <a:r>
              <a:rPr lang="en-US" dirty="0" smtClean="0"/>
              <a:t>-solar</a:t>
            </a:r>
          </a:p>
          <a:p>
            <a:r>
              <a:rPr lang="sv-SE" dirty="0" smtClean="0"/>
              <a:t>Tesla Motors Inc. (NASDAQ: TSLA)</a:t>
            </a:r>
          </a:p>
          <a:p>
            <a:pPr>
              <a:buNone/>
            </a:pPr>
            <a:r>
              <a:rPr lang="sv-SE" dirty="0" smtClean="0"/>
              <a:t>-electrical(vehicles)</a:t>
            </a:r>
          </a:p>
          <a:p>
            <a:r>
              <a:rPr lang="sv-SE" dirty="0" smtClean="0"/>
              <a:t>FuelCell Energy Inc. (NASDAQ: FCEL)</a:t>
            </a:r>
          </a:p>
          <a:p>
            <a:pPr>
              <a:buNone/>
            </a:pPr>
            <a:r>
              <a:rPr lang="sv-SE" dirty="0" smtClean="0"/>
              <a:t>-electrical </a:t>
            </a:r>
          </a:p>
          <a:p>
            <a:pPr>
              <a:buNone/>
            </a:pPr>
            <a:endParaRPr lang="sv-SE" dirty="0" smtClean="0"/>
          </a:p>
          <a:p>
            <a:pPr>
              <a:buNone/>
            </a:pPr>
            <a:r>
              <a:rPr lang="sv-SE" dirty="0" smtClean="0"/>
              <a:t>Renixx –Renewable Energy Industrial Index</a:t>
            </a:r>
            <a:endParaRPr lang="sv-SE" dirty="0"/>
          </a:p>
        </p:txBody>
      </p:sp>
      <p:pic>
        <p:nvPicPr>
          <p:cNvPr id="3074" name="Picture 2" descr="http://www.mysmartrend.com/files/images/logos/FSLR.jpg"/>
          <p:cNvPicPr>
            <a:picLocks noChangeAspect="1" noChangeArrowheads="1"/>
          </p:cNvPicPr>
          <p:nvPr/>
        </p:nvPicPr>
        <p:blipFill>
          <a:blip r:embed="rId4" cstate="print"/>
          <a:srcRect/>
          <a:stretch>
            <a:fillRect/>
          </a:stretch>
        </p:blipFill>
        <p:spPr bwMode="auto">
          <a:xfrm>
            <a:off x="7239000" y="838200"/>
            <a:ext cx="1676400" cy="1676400"/>
          </a:xfrm>
          <a:prstGeom prst="rect">
            <a:avLst/>
          </a:prstGeom>
          <a:noFill/>
        </p:spPr>
      </p:pic>
      <p:pic>
        <p:nvPicPr>
          <p:cNvPr id="3080" name="Picture 8" descr="http://www.road-reality.com/wp-content/uploads/2010/02/Tesla-Motors-Logo.jpg"/>
          <p:cNvPicPr>
            <a:picLocks noChangeAspect="1" noChangeArrowheads="1"/>
          </p:cNvPicPr>
          <p:nvPr/>
        </p:nvPicPr>
        <p:blipFill>
          <a:blip r:embed="rId5" cstate="print"/>
          <a:srcRect/>
          <a:stretch>
            <a:fillRect/>
          </a:stretch>
        </p:blipFill>
        <p:spPr bwMode="auto">
          <a:xfrm>
            <a:off x="6788823" y="2514600"/>
            <a:ext cx="2355177" cy="1447800"/>
          </a:xfrm>
          <a:prstGeom prst="rect">
            <a:avLst/>
          </a:prstGeom>
          <a:noFill/>
        </p:spPr>
      </p:pic>
      <p:pic>
        <p:nvPicPr>
          <p:cNvPr id="3082" name="Picture 10" descr="http://www.altenergystocks.com/assets/fcel_logo.gif"/>
          <p:cNvPicPr>
            <a:picLocks noChangeAspect="1" noChangeArrowheads="1"/>
          </p:cNvPicPr>
          <p:nvPr/>
        </p:nvPicPr>
        <p:blipFill>
          <a:blip r:embed="rId6" cstate="print"/>
          <a:srcRect/>
          <a:stretch>
            <a:fillRect/>
          </a:stretch>
        </p:blipFill>
        <p:spPr bwMode="auto">
          <a:xfrm>
            <a:off x="6357431" y="4191000"/>
            <a:ext cx="2786569" cy="523875"/>
          </a:xfrm>
          <a:prstGeom prst="rect">
            <a:avLst/>
          </a:prstGeom>
          <a:noFill/>
        </p:spPr>
      </p:pic>
    </p:spTree>
    <p:extLst>
      <p:ext uri="{BB962C8B-B14F-4D97-AF65-F5344CB8AC3E}">
        <p14:creationId xmlns:p14="http://schemas.microsoft.com/office/powerpoint/2010/main" val="785968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ETF’s</a:t>
            </a:r>
            <a:endParaRPr lang="en-US" dirty="0"/>
          </a:p>
        </p:txBody>
      </p:sp>
      <p:sp>
        <p:nvSpPr>
          <p:cNvPr id="3" name="Content Placeholder 2"/>
          <p:cNvSpPr>
            <a:spLocks noGrp="1"/>
          </p:cNvSpPr>
          <p:nvPr>
            <p:ph idx="1"/>
          </p:nvPr>
        </p:nvSpPr>
        <p:spPr/>
        <p:txBody>
          <a:bodyPr/>
          <a:lstStyle/>
          <a:p>
            <a:r>
              <a:rPr lang="en-US" dirty="0" smtClean="0"/>
              <a:t>A green ETF is ultimately a basket of alternative energy stocks or stocks of green companies</a:t>
            </a:r>
          </a:p>
          <a:p>
            <a:r>
              <a:rPr lang="en-US" dirty="0" smtClean="0"/>
              <a:t>Bought and sold on the stock market</a:t>
            </a:r>
          </a:p>
          <a:p>
            <a:r>
              <a:rPr lang="en-US" dirty="0" smtClean="0"/>
              <a:t>Not subject to the same fees as an alternate investment fund(lower expense ratio)</a:t>
            </a:r>
          </a:p>
          <a:p>
            <a:r>
              <a:rPr lang="en-US" dirty="0" smtClean="0"/>
              <a:t>Buying ETF’s is less risky than individual stocks</a:t>
            </a:r>
          </a:p>
          <a:p>
            <a:endParaRPr lang="en-US" dirty="0" smtClean="0"/>
          </a:p>
          <a:p>
            <a:endParaRPr lang="en-US" dirty="0"/>
          </a:p>
        </p:txBody>
      </p:sp>
      <p:pic>
        <p:nvPicPr>
          <p:cNvPr id="1026" name="Picture 2" descr="http://www.aboutgenerator.com/wp-content/uploads/2010/07/how-to-build-a-wind-turbine.jpg"/>
          <p:cNvPicPr>
            <a:picLocks noChangeAspect="1" noChangeArrowheads="1"/>
          </p:cNvPicPr>
          <p:nvPr/>
        </p:nvPicPr>
        <p:blipFill>
          <a:blip r:embed="rId3" cstate="print"/>
          <a:srcRect/>
          <a:stretch>
            <a:fillRect/>
          </a:stretch>
        </p:blipFill>
        <p:spPr bwMode="auto">
          <a:xfrm>
            <a:off x="7543800" y="228600"/>
            <a:ext cx="1295400" cy="1727200"/>
          </a:xfrm>
          <a:prstGeom prst="rect">
            <a:avLst/>
          </a:prstGeom>
          <a:noFill/>
        </p:spPr>
      </p:pic>
      <p:pic>
        <p:nvPicPr>
          <p:cNvPr id="1028" name="Picture 4" descr="http://www.starpost.tv/wp-content/uploads/2011/06/Solar_Panels.jpg"/>
          <p:cNvPicPr>
            <a:picLocks noChangeAspect="1" noChangeArrowheads="1"/>
          </p:cNvPicPr>
          <p:nvPr/>
        </p:nvPicPr>
        <p:blipFill>
          <a:blip r:embed="rId4" cstate="print"/>
          <a:srcRect/>
          <a:stretch>
            <a:fillRect/>
          </a:stretch>
        </p:blipFill>
        <p:spPr bwMode="auto">
          <a:xfrm>
            <a:off x="152400" y="152400"/>
            <a:ext cx="1905000" cy="1428750"/>
          </a:xfrm>
          <a:prstGeom prst="rect">
            <a:avLst/>
          </a:prstGeom>
          <a:noFill/>
        </p:spPr>
      </p:pic>
    </p:spTree>
    <p:extLst>
      <p:ext uri="{BB962C8B-B14F-4D97-AF65-F5344CB8AC3E}">
        <p14:creationId xmlns:p14="http://schemas.microsoft.com/office/powerpoint/2010/main" val="3197346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Alternate Energy ETF’s</a:t>
            </a:r>
            <a:endParaRPr lang="en-US" dirty="0"/>
          </a:p>
        </p:txBody>
      </p:sp>
      <p:sp>
        <p:nvSpPr>
          <p:cNvPr id="5" name="Content Placeholder 4"/>
          <p:cNvSpPr>
            <a:spLocks noGrp="1"/>
          </p:cNvSpPr>
          <p:nvPr>
            <p:ph idx="1"/>
          </p:nvPr>
        </p:nvSpPr>
        <p:spPr/>
        <p:txBody>
          <a:bodyPr>
            <a:normAutofit/>
          </a:bodyPr>
          <a:lstStyle/>
          <a:p>
            <a:r>
              <a:rPr lang="en-US" dirty="0"/>
              <a:t>Market Vectors Global Alternative Energy ETF (NYSE: GEX</a:t>
            </a:r>
            <a:r>
              <a:rPr lang="en-US" dirty="0" smtClean="0"/>
              <a:t>)</a:t>
            </a:r>
          </a:p>
          <a:p>
            <a:r>
              <a:rPr lang="en-US" dirty="0" err="1" smtClean="0"/>
              <a:t>PowerShares</a:t>
            </a:r>
            <a:r>
              <a:rPr lang="en-US" dirty="0" smtClean="0"/>
              <a:t> Clean Energy ETF (NYSE:PBW)</a:t>
            </a:r>
          </a:p>
          <a:p>
            <a:r>
              <a:rPr lang="en-US" dirty="0" smtClean="0"/>
              <a:t>Market </a:t>
            </a:r>
            <a:r>
              <a:rPr lang="en-US" dirty="0"/>
              <a:t>Vectors Solar Energy ETF (NYSE: KWT</a:t>
            </a:r>
            <a:r>
              <a:rPr lang="en-US" dirty="0" smtClean="0"/>
              <a:t>).</a:t>
            </a:r>
          </a:p>
          <a:p>
            <a:pPr>
              <a:buNone/>
            </a:pPr>
            <a:r>
              <a:rPr lang="en-US" b="1" dirty="0" smtClean="0"/>
              <a:t>Funds</a:t>
            </a:r>
          </a:p>
          <a:p>
            <a:r>
              <a:rPr lang="en-US" dirty="0" err="1" smtClean="0"/>
              <a:t>iShares</a:t>
            </a:r>
            <a:r>
              <a:rPr lang="en-US" dirty="0" smtClean="0"/>
              <a:t> S&amp;P Global Clean Energy Index Fund (ICLN)</a:t>
            </a:r>
          </a:p>
          <a:p>
            <a:r>
              <a:rPr lang="en-US" dirty="0" smtClean="0"/>
              <a:t>New Alternatives Fund(NALFX)</a:t>
            </a:r>
          </a:p>
          <a:p>
            <a:endParaRPr lang="en-US" dirty="0" smtClean="0"/>
          </a:p>
          <a:p>
            <a:endParaRPr lang="en-US" dirty="0" smtClean="0"/>
          </a:p>
          <a:p>
            <a:endParaRPr lang="en-US" dirty="0"/>
          </a:p>
        </p:txBody>
      </p:sp>
      <p:pic>
        <p:nvPicPr>
          <p:cNvPr id="6" name="Picture 2" descr="http://blog.evameier.com/files/2010/09/cleanenergy.jpg"/>
          <p:cNvPicPr>
            <a:picLocks noChangeAspect="1" noChangeArrowheads="1"/>
          </p:cNvPicPr>
          <p:nvPr/>
        </p:nvPicPr>
        <p:blipFill>
          <a:blip r:embed="rId3" cstate="print"/>
          <a:srcRect/>
          <a:stretch>
            <a:fillRect/>
          </a:stretch>
        </p:blipFill>
        <p:spPr bwMode="auto">
          <a:xfrm>
            <a:off x="381000" y="228600"/>
            <a:ext cx="1382804" cy="1400176"/>
          </a:xfrm>
          <a:prstGeom prst="rect">
            <a:avLst/>
          </a:prstGeom>
          <a:noFill/>
        </p:spPr>
      </p:pic>
      <p:pic>
        <p:nvPicPr>
          <p:cNvPr id="8" name="Picture 2" descr="http://blog.evameier.com/files/2010/09/cleanenergy.jpg"/>
          <p:cNvPicPr>
            <a:picLocks noChangeAspect="1" noChangeArrowheads="1"/>
          </p:cNvPicPr>
          <p:nvPr/>
        </p:nvPicPr>
        <p:blipFill>
          <a:blip r:embed="rId3" cstate="print"/>
          <a:srcRect/>
          <a:stretch>
            <a:fillRect/>
          </a:stretch>
        </p:blipFill>
        <p:spPr bwMode="auto">
          <a:xfrm>
            <a:off x="7391400" y="228600"/>
            <a:ext cx="1382804" cy="1400176"/>
          </a:xfrm>
          <a:prstGeom prst="rect">
            <a:avLst/>
          </a:prstGeom>
          <a:noFill/>
        </p:spPr>
      </p:pic>
    </p:spTree>
    <p:extLst>
      <p:ext uri="{BB962C8B-B14F-4D97-AF65-F5344CB8AC3E}">
        <p14:creationId xmlns:p14="http://schemas.microsoft.com/office/powerpoint/2010/main" val="503417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Clean Energy</a:t>
            </a:r>
            <a:endParaRPr lang="en-US" dirty="0"/>
          </a:p>
        </p:txBody>
      </p:sp>
      <p:sp>
        <p:nvSpPr>
          <p:cNvPr id="3" name="Content Placeholder 2"/>
          <p:cNvSpPr>
            <a:spLocks noGrp="1"/>
          </p:cNvSpPr>
          <p:nvPr>
            <p:ph idx="1"/>
          </p:nvPr>
        </p:nvSpPr>
        <p:spPr/>
        <p:txBody>
          <a:bodyPr>
            <a:normAutofit/>
          </a:bodyPr>
          <a:lstStyle/>
          <a:p>
            <a:r>
              <a:rPr lang="en-US" dirty="0" smtClean="0"/>
              <a:t>Rapidly developing technologies</a:t>
            </a:r>
          </a:p>
          <a:p>
            <a:r>
              <a:rPr lang="en-US" dirty="0" smtClean="0"/>
              <a:t>Industries prospects rely on Government help(subsidies)</a:t>
            </a:r>
          </a:p>
          <a:p>
            <a:r>
              <a:rPr lang="en-US" dirty="0" smtClean="0"/>
              <a:t>Alternative-energy stocks tend to fall in and out of favor depending on the price of crude</a:t>
            </a:r>
          </a:p>
          <a:p>
            <a:r>
              <a:rPr lang="en-US" dirty="0" smtClean="0"/>
              <a:t>So many clean energy companies emerging its hard to pick which one will stand the test of time</a:t>
            </a:r>
          </a:p>
          <a:p>
            <a:endParaRPr lang="en-US" dirty="0" smtClean="0"/>
          </a:p>
          <a:p>
            <a:r>
              <a:rPr lang="en-US" dirty="0" smtClean="0"/>
              <a:t>(Investor emotional Involvement for the wrong reasons)</a:t>
            </a:r>
          </a:p>
          <a:p>
            <a:endParaRPr lang="en-US" dirty="0" smtClean="0"/>
          </a:p>
          <a:p>
            <a:endParaRPr lang="en-US" dirty="0" smtClean="0"/>
          </a:p>
          <a:p>
            <a:endParaRPr lang="en-US" dirty="0"/>
          </a:p>
        </p:txBody>
      </p:sp>
      <p:pic>
        <p:nvPicPr>
          <p:cNvPr id="1026" name="Picture 2" descr="http://t0.gstatic.com/images?q=tbn:ANd9GcQOOHs9nCgDZQvizYhD9vqyOkihVJViKPeKc1ncDFuj5SK-A9QHEQ"/>
          <p:cNvPicPr>
            <a:picLocks noChangeAspect="1" noChangeArrowheads="1"/>
          </p:cNvPicPr>
          <p:nvPr/>
        </p:nvPicPr>
        <p:blipFill>
          <a:blip r:embed="rId3" cstate="print"/>
          <a:srcRect/>
          <a:stretch>
            <a:fillRect/>
          </a:stretch>
        </p:blipFill>
        <p:spPr bwMode="auto">
          <a:xfrm>
            <a:off x="3657600" y="5562600"/>
            <a:ext cx="1143000" cy="1143000"/>
          </a:xfrm>
          <a:prstGeom prst="rect">
            <a:avLst/>
          </a:prstGeom>
          <a:noFill/>
        </p:spPr>
      </p:pic>
      <p:pic>
        <p:nvPicPr>
          <p:cNvPr id="1028" name="Picture 4" descr="http://t0.gstatic.com/images?q=tbn:ANd9GcSUAHHR7lDO2cgnaINIx21EsoA03qsB7bcUzbdb_7ASvf_rfDrn4H6rsXSc"/>
          <p:cNvPicPr>
            <a:picLocks noChangeAspect="1" noChangeArrowheads="1"/>
          </p:cNvPicPr>
          <p:nvPr/>
        </p:nvPicPr>
        <p:blipFill>
          <a:blip r:embed="rId4" cstate="print"/>
          <a:srcRect/>
          <a:stretch>
            <a:fillRect/>
          </a:stretch>
        </p:blipFill>
        <p:spPr bwMode="auto">
          <a:xfrm>
            <a:off x="228600" y="304800"/>
            <a:ext cx="1495425" cy="1123950"/>
          </a:xfrm>
          <a:prstGeom prst="rect">
            <a:avLst/>
          </a:prstGeom>
          <a:noFill/>
        </p:spPr>
      </p:pic>
      <p:pic>
        <p:nvPicPr>
          <p:cNvPr id="1030" name="Picture 6" descr="http://t0.gstatic.com/images?q=tbn:ANd9GcSUAHHR7lDO2cgnaINIx21EsoA03qsB7bcUzbdb_7ASvf_rfDrn4H6rsXSc"/>
          <p:cNvPicPr>
            <a:picLocks noChangeAspect="1" noChangeArrowheads="1"/>
          </p:cNvPicPr>
          <p:nvPr/>
        </p:nvPicPr>
        <p:blipFill>
          <a:blip r:embed="rId4" cstate="print"/>
          <a:srcRect/>
          <a:stretch>
            <a:fillRect/>
          </a:stretch>
        </p:blipFill>
        <p:spPr bwMode="auto">
          <a:xfrm>
            <a:off x="7391400" y="381000"/>
            <a:ext cx="1495425" cy="1123950"/>
          </a:xfrm>
          <a:prstGeom prst="rect">
            <a:avLst/>
          </a:prstGeom>
          <a:noFill/>
        </p:spPr>
      </p:pic>
    </p:spTree>
    <p:extLst>
      <p:ext uri="{BB962C8B-B14F-4D97-AF65-F5344CB8AC3E}">
        <p14:creationId xmlns:p14="http://schemas.microsoft.com/office/powerpoint/2010/main" val="3645472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a:t>
            </a:r>
            <a:endParaRPr lang="en-US" dirty="0"/>
          </a:p>
        </p:txBody>
      </p:sp>
      <p:sp>
        <p:nvSpPr>
          <p:cNvPr id="3" name="Content Placeholder 2"/>
          <p:cNvSpPr>
            <a:spLocks noGrp="1"/>
          </p:cNvSpPr>
          <p:nvPr>
            <p:ph idx="1"/>
          </p:nvPr>
        </p:nvSpPr>
        <p:spPr/>
        <p:txBody>
          <a:bodyPr/>
          <a:lstStyle/>
          <a:p>
            <a:r>
              <a:rPr lang="en-US" dirty="0" smtClean="0"/>
              <a:t>Sebastian </a:t>
            </a:r>
            <a:r>
              <a:rPr lang="en-US" dirty="0" err="1" smtClean="0"/>
              <a:t>Crapanzano</a:t>
            </a:r>
            <a:r>
              <a:rPr lang="en-US" dirty="0" smtClean="0"/>
              <a:t>, MD Risk Management </a:t>
            </a:r>
          </a:p>
          <a:p>
            <a:pPr marL="0" indent="0">
              <a:buNone/>
            </a:pPr>
            <a:r>
              <a:rPr lang="en-US" i="1" dirty="0"/>
              <a:t>	</a:t>
            </a:r>
            <a:r>
              <a:rPr lang="en-US" i="1" dirty="0" smtClean="0"/>
              <a:t>Morgan Stanley</a:t>
            </a:r>
          </a:p>
          <a:p>
            <a:r>
              <a:rPr lang="en-US" dirty="0" smtClean="0"/>
              <a:t>Jim </a:t>
            </a:r>
            <a:r>
              <a:rPr lang="en-US" dirty="0" err="1" smtClean="0"/>
              <a:t>Glascott</a:t>
            </a:r>
            <a:r>
              <a:rPr lang="en-US" dirty="0" smtClean="0"/>
              <a:t>, MD Investment Banking</a:t>
            </a:r>
          </a:p>
          <a:p>
            <a:pPr marL="0" indent="0">
              <a:buNone/>
            </a:pPr>
            <a:r>
              <a:rPr lang="en-US" dirty="0"/>
              <a:t>	</a:t>
            </a:r>
            <a:r>
              <a:rPr lang="en-US" dirty="0" smtClean="0"/>
              <a:t> </a:t>
            </a:r>
            <a:r>
              <a:rPr lang="en-US" i="1" dirty="0" smtClean="0"/>
              <a:t>Barclays</a:t>
            </a:r>
          </a:p>
          <a:p>
            <a:endParaRPr lang="en-US" dirty="0"/>
          </a:p>
          <a:p>
            <a:r>
              <a:rPr lang="en-US" dirty="0" smtClean="0"/>
              <a:t>Bloomberg Assessment Test – Finance Skills</a:t>
            </a:r>
          </a:p>
          <a:p>
            <a:pPr marL="0" indent="0">
              <a:buNone/>
            </a:pPr>
            <a:r>
              <a:rPr lang="en-US" i="1" dirty="0" smtClean="0"/>
              <a:t>    	No Preparation Required </a:t>
            </a:r>
          </a:p>
          <a:p>
            <a:endParaRPr lang="en-US" i="1" dirty="0"/>
          </a:p>
        </p:txBody>
      </p:sp>
    </p:spTree>
    <p:extLst>
      <p:ext uri="{BB962C8B-B14F-4D97-AF65-F5344CB8AC3E}">
        <p14:creationId xmlns:p14="http://schemas.microsoft.com/office/powerpoint/2010/main" val="1920244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0"/>
            <a:ext cx="4122411"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The ECON Club</a:t>
            </a: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Will be showing:</a:t>
            </a: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3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Catch Me If You Can</a:t>
            </a: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28" y="152400"/>
            <a:ext cx="4460298" cy="66073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55917" y="2308592"/>
            <a:ext cx="371537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Tuesday, September 27: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8:00PM</a:t>
            </a: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In </a:t>
            </a:r>
            <a:r>
              <a:rPr kumimoji="0" lang="en-US" altLang="zh-CN" sz="2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Hugel</a:t>
            </a:r>
            <a:r>
              <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100</a:t>
            </a: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(runtime: 144 minutes)</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89714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a:t>
            </a:r>
            <a:endParaRPr lang="en-US" dirty="0"/>
          </a:p>
        </p:txBody>
      </p:sp>
      <p:sp>
        <p:nvSpPr>
          <p:cNvPr id="3" name="Content Placeholder 2"/>
          <p:cNvSpPr>
            <a:spLocks noGrp="1"/>
          </p:cNvSpPr>
          <p:nvPr>
            <p:ph idx="1"/>
          </p:nvPr>
        </p:nvSpPr>
        <p:spPr/>
        <p:txBody>
          <a:bodyPr/>
          <a:lstStyle/>
          <a:p>
            <a:r>
              <a:rPr lang="en-US" dirty="0" smtClean="0"/>
              <a:t>AUM $321,374 (</a:t>
            </a:r>
            <a:r>
              <a:rPr lang="en-US" dirty="0" smtClean="0">
                <a:solidFill>
                  <a:srgbClr val="C00000"/>
                </a:solidFill>
              </a:rPr>
              <a:t>-5% </a:t>
            </a:r>
            <a:r>
              <a:rPr lang="en-US" dirty="0" smtClean="0"/>
              <a:t>vs. last week) – down $18,000</a:t>
            </a:r>
          </a:p>
          <a:p>
            <a:r>
              <a:rPr lang="en-US" dirty="0" smtClean="0"/>
              <a:t>S&amp;P500 1,135 (</a:t>
            </a:r>
            <a:r>
              <a:rPr lang="en-US" dirty="0" smtClean="0">
                <a:solidFill>
                  <a:srgbClr val="C00000"/>
                </a:solidFill>
              </a:rPr>
              <a:t>-6.5%</a:t>
            </a:r>
            <a:r>
              <a:rPr lang="en-US" dirty="0" smtClean="0"/>
              <a:t> vs. last week)</a:t>
            </a:r>
          </a:p>
          <a:p>
            <a:endParaRPr lang="en-US" dirty="0"/>
          </a:p>
          <a:p>
            <a:r>
              <a:rPr lang="en-US" dirty="0" smtClean="0"/>
              <a:t>Main losers:</a:t>
            </a:r>
          </a:p>
          <a:p>
            <a:pPr marL="0" indent="0">
              <a:buNone/>
            </a:pPr>
            <a:r>
              <a:rPr lang="en-US" dirty="0" smtClean="0"/>
              <a:t>Financials (</a:t>
            </a:r>
            <a:r>
              <a:rPr lang="en-US" dirty="0" err="1" smtClean="0"/>
              <a:t>BofA</a:t>
            </a:r>
            <a:r>
              <a:rPr lang="en-US" dirty="0" smtClean="0"/>
              <a:t> </a:t>
            </a:r>
            <a:r>
              <a:rPr lang="en-US" dirty="0" smtClean="0">
                <a:solidFill>
                  <a:srgbClr val="C00000"/>
                </a:solidFill>
              </a:rPr>
              <a:t>-13.5%, </a:t>
            </a:r>
            <a:r>
              <a:rPr lang="en-US" dirty="0" smtClean="0"/>
              <a:t>Goldman </a:t>
            </a:r>
            <a:r>
              <a:rPr lang="en-US" dirty="0" smtClean="0">
                <a:solidFill>
                  <a:srgbClr val="C00000"/>
                </a:solidFill>
              </a:rPr>
              <a:t>-11%, </a:t>
            </a:r>
            <a:r>
              <a:rPr lang="en-US" dirty="0" smtClean="0"/>
              <a:t>MFC </a:t>
            </a:r>
            <a:r>
              <a:rPr lang="en-US" dirty="0" smtClean="0">
                <a:solidFill>
                  <a:srgbClr val="C00000"/>
                </a:solidFill>
              </a:rPr>
              <a:t>-10.5%</a:t>
            </a:r>
            <a:r>
              <a:rPr lang="en-US" dirty="0" smtClean="0"/>
              <a:t>)</a:t>
            </a:r>
          </a:p>
          <a:p>
            <a:pPr marL="0" indent="0">
              <a:buNone/>
            </a:pPr>
            <a:r>
              <a:rPr lang="en-US" dirty="0" smtClean="0"/>
              <a:t>Energy	- CVX </a:t>
            </a:r>
            <a:r>
              <a:rPr lang="en-US" dirty="0" smtClean="0">
                <a:solidFill>
                  <a:srgbClr val="C00000"/>
                </a:solidFill>
              </a:rPr>
              <a:t>-10.3%</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76461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lstStyle/>
          <a:p>
            <a:r>
              <a:rPr lang="en-US" dirty="0" smtClean="0"/>
              <a:t>*** NEWS ***</a:t>
            </a:r>
            <a:endParaRPr lang="en-US" dirty="0"/>
          </a:p>
        </p:txBody>
      </p:sp>
    </p:spTree>
    <p:extLst>
      <p:ext uri="{BB962C8B-B14F-4D97-AF65-F5344CB8AC3E}">
        <p14:creationId xmlns:p14="http://schemas.microsoft.com/office/powerpoint/2010/main" val="3416480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a:t>
            </a:r>
            <a:endParaRPr lang="en-US" dirty="0"/>
          </a:p>
        </p:txBody>
      </p:sp>
      <p:sp>
        <p:nvSpPr>
          <p:cNvPr id="3" name="Content Placeholder 2"/>
          <p:cNvSpPr>
            <a:spLocks noGrp="1"/>
          </p:cNvSpPr>
          <p:nvPr>
            <p:ph idx="1"/>
          </p:nvPr>
        </p:nvSpPr>
        <p:spPr>
          <a:xfrm>
            <a:off x="457200" y="1600200"/>
            <a:ext cx="8458200" cy="4953000"/>
          </a:xfrm>
        </p:spPr>
        <p:txBody>
          <a:bodyPr>
            <a:normAutofit/>
          </a:bodyPr>
          <a:lstStyle/>
          <a:p>
            <a:r>
              <a:rPr lang="en-US" dirty="0" smtClean="0"/>
              <a:t>FHFA housing price index up 0.8% in July</a:t>
            </a:r>
          </a:p>
          <a:p>
            <a:r>
              <a:rPr lang="en-US" dirty="0" smtClean="0"/>
              <a:t>Housing Starts (P:601K, C: 571K)</a:t>
            </a:r>
          </a:p>
          <a:p>
            <a:r>
              <a:rPr lang="en-US" dirty="0" smtClean="0"/>
              <a:t>Consumer Sentiment -  (P:55.7, C:57.8)</a:t>
            </a:r>
          </a:p>
          <a:p>
            <a:r>
              <a:rPr lang="en-US" dirty="0" smtClean="0"/>
              <a:t>Capacity Utilization 77.4%</a:t>
            </a:r>
          </a:p>
          <a:p>
            <a:endParaRPr lang="en-US" sz="800" dirty="0" smtClean="0"/>
          </a:p>
          <a:p>
            <a:pPr algn="ctr">
              <a:buNone/>
            </a:pPr>
            <a:r>
              <a:rPr lang="en-US" dirty="0" smtClean="0"/>
              <a:t>Next Week </a:t>
            </a:r>
          </a:p>
          <a:p>
            <a:pPr algn="ctr">
              <a:buNone/>
            </a:pPr>
            <a:endParaRPr lang="en-US" sz="900" dirty="0" smtClean="0"/>
          </a:p>
          <a:p>
            <a:r>
              <a:rPr lang="en-US" dirty="0" smtClean="0"/>
              <a:t>Case </a:t>
            </a:r>
            <a:r>
              <a:rPr lang="en-US" dirty="0" err="1" smtClean="0"/>
              <a:t>Shiller</a:t>
            </a:r>
            <a:r>
              <a:rPr lang="en-US" dirty="0" smtClean="0"/>
              <a:t> home price index </a:t>
            </a:r>
          </a:p>
          <a:p>
            <a:r>
              <a:rPr lang="en-US" dirty="0" smtClean="0"/>
              <a:t>Consumer Confidence (c: 47 vs. May 70)</a:t>
            </a:r>
          </a:p>
          <a:p>
            <a:r>
              <a:rPr lang="en-US" dirty="0" smtClean="0"/>
              <a:t>3</a:t>
            </a:r>
            <a:r>
              <a:rPr lang="en-US" baseline="30000" dirty="0" smtClean="0"/>
              <a:t>rd</a:t>
            </a:r>
            <a:r>
              <a:rPr lang="en-US" dirty="0" smtClean="0"/>
              <a:t> Estimate of 2Q GDP</a:t>
            </a:r>
            <a:endParaRPr lang="en-US" dirty="0"/>
          </a:p>
        </p:txBody>
      </p:sp>
    </p:spTree>
    <p:extLst>
      <p:ext uri="{BB962C8B-B14F-4D97-AF65-F5344CB8AC3E}">
        <p14:creationId xmlns:p14="http://schemas.microsoft.com/office/powerpoint/2010/main" val="1631646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Fed Operation twist – buy long sell short</a:t>
            </a:r>
          </a:p>
          <a:p>
            <a:r>
              <a:rPr lang="en-US" sz="4000" dirty="0" smtClean="0"/>
              <a:t>Housing market in the dump -2.5%	</a:t>
            </a:r>
          </a:p>
          <a:p>
            <a:r>
              <a:rPr lang="en-US" sz="4000" dirty="0" smtClean="0"/>
              <a:t>UBS gone Rogue?</a:t>
            </a:r>
          </a:p>
          <a:p>
            <a:r>
              <a:rPr lang="en-US" sz="4000" dirty="0" smtClean="0"/>
              <a:t>RIM doesn’t seem to see bottom yet </a:t>
            </a:r>
          </a:p>
        </p:txBody>
      </p:sp>
    </p:spTree>
    <p:extLst>
      <p:ext uri="{BB962C8B-B14F-4D97-AF65-F5344CB8AC3E}">
        <p14:creationId xmlns:p14="http://schemas.microsoft.com/office/powerpoint/2010/main" val="40043227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11694</TotalTime>
  <Words>1917</Words>
  <Application>Microsoft Office PowerPoint</Application>
  <PresentationFormat>On-screen Show (4:3)</PresentationFormat>
  <Paragraphs>233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Decatur</vt:lpstr>
      <vt:lpstr>Lafayette Investment Club</vt:lpstr>
      <vt:lpstr>Meeting Agenda</vt:lpstr>
      <vt:lpstr>Finance Night</vt:lpstr>
      <vt:lpstr>Coming Up</vt:lpstr>
      <vt:lpstr>PowerPoint Presentation</vt:lpstr>
      <vt:lpstr>Portfolio</vt:lpstr>
      <vt:lpstr>*** NEWS ***</vt:lpstr>
      <vt:lpstr>Indicators</vt:lpstr>
      <vt:lpstr>National </vt:lpstr>
      <vt:lpstr>Global </vt:lpstr>
      <vt:lpstr>How to analyze a stock?</vt:lpstr>
      <vt:lpstr>How to analyze a stock step by step</vt:lpstr>
      <vt:lpstr>How to analyze a stock step by step</vt:lpstr>
      <vt:lpstr>How to analyze a stock step by step</vt:lpstr>
      <vt:lpstr>Basics of Technical Analysis</vt:lpstr>
      <vt:lpstr>Definitiion</vt:lpstr>
      <vt:lpstr>Candlestick</vt:lpstr>
      <vt:lpstr>“The trend is your friend”</vt:lpstr>
      <vt:lpstr>PowerPoint Presentation</vt:lpstr>
      <vt:lpstr>Support/Resistance</vt:lpstr>
      <vt:lpstr>PowerPoint Presentation</vt:lpstr>
      <vt:lpstr>Role Reversal</vt:lpstr>
      <vt:lpstr>Moving Average Convergence/Divergence</vt:lpstr>
      <vt:lpstr>PowerPoint Presentation</vt:lpstr>
      <vt:lpstr>Renewable Energy</vt:lpstr>
      <vt:lpstr>Solar Energy</vt:lpstr>
      <vt:lpstr>Radiation Hotspots</vt:lpstr>
      <vt:lpstr>Best Solar Energy Environments</vt:lpstr>
      <vt:lpstr>Wind Turbines</vt:lpstr>
      <vt:lpstr>Global Wind Energy Production</vt:lpstr>
      <vt:lpstr>Gov’t Role in Renewable Energy</vt:lpstr>
      <vt:lpstr>Solyndra Bankruptcy</vt:lpstr>
      <vt:lpstr>Where/How to Invest in Clean Energy &amp;Risks of Clean Energy</vt:lpstr>
      <vt:lpstr>Alternate Energy Stocks</vt:lpstr>
      <vt:lpstr>Green ETF’s</vt:lpstr>
      <vt:lpstr>Alternate Energy ETF’s</vt:lpstr>
      <vt:lpstr>Risks of Clean Energy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Blagovest</dc:creator>
  <cp:lastModifiedBy>Blago Baychev</cp:lastModifiedBy>
  <cp:revision>9</cp:revision>
  <dcterms:created xsi:type="dcterms:W3CDTF">2006-08-16T00:00:00Z</dcterms:created>
  <dcterms:modified xsi:type="dcterms:W3CDTF">2011-10-21T03:46:25Z</dcterms:modified>
</cp:coreProperties>
</file>