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74" r:id="rId3"/>
    <p:sldId id="275" r:id="rId4"/>
    <p:sldId id="281" r:id="rId5"/>
    <p:sldId id="276" r:id="rId6"/>
    <p:sldId id="277" r:id="rId7"/>
    <p:sldId id="27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65" r:id="rId25"/>
    <p:sldId id="266" r:id="rId26"/>
    <p:sldId id="289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A082-3D88-492B-8578-B5E0E1A9F692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6D02-6AB3-4217-8E75-BD9371ADB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73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98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0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48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11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24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29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18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063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902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0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038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33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30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1F65-ECA6-4CBB-9E0F-512561FD79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555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368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895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608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5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314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020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40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14F85-F91B-4566-8786-A25F8A5C56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065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946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922E-B6B6-4DDE-B2E0-A8B8DBD521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61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8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64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181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18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43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6D02-6AB3-4217-8E75-BD9371ADBB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704B-88A3-4061-B4A3-57E438D2F1A5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3C406F-A7E7-47DA-9FE1-6771CEBB572B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Lafayette Investment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 21,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6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Valuations-looks undervalued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Quote: $48.16;  52 week 43.51 - 53.51 </a:t>
            </a:r>
          </a:p>
          <a:p>
            <a:endParaRPr lang="en-US" dirty="0" smtClean="0"/>
          </a:p>
          <a:p>
            <a:r>
              <a:rPr lang="en-US" dirty="0" smtClean="0"/>
              <a:t>EV/EBITDA: $4.67</a:t>
            </a:r>
          </a:p>
          <a:p>
            <a:r>
              <a:rPr lang="en-US" dirty="0" smtClean="0"/>
              <a:t>Target a price of $57 with industry medium EV/EBITDA of 5.75</a:t>
            </a:r>
          </a:p>
          <a:p>
            <a:endParaRPr lang="en-US" dirty="0" smtClean="0"/>
          </a:p>
          <a:p>
            <a:r>
              <a:rPr lang="en-US" dirty="0" smtClean="0"/>
              <a:t>Cross checked with DCF Valuation using a 7.9% cost of capital (WACC) and a 3% terminal growth rate - $61</a:t>
            </a:r>
          </a:p>
          <a:p>
            <a:endParaRPr lang="en-US" dirty="0" smtClean="0"/>
          </a:p>
          <a:p>
            <a:r>
              <a:rPr lang="en-US" dirty="0" smtClean="0"/>
              <a:t>Cross checked with P/E ratio</a:t>
            </a:r>
          </a:p>
          <a:p>
            <a:pPr lvl="1"/>
            <a:r>
              <a:rPr lang="en-US" dirty="0" smtClean="0"/>
              <a:t>Trailing P/E 10.3 vs. 12.57 industry vs. 19.7 Telecom</a:t>
            </a:r>
          </a:p>
          <a:p>
            <a:pPr lvl="1">
              <a:buNone/>
            </a:pPr>
            <a:r>
              <a:rPr lang="en-US" dirty="0" smtClean="0"/>
              <a:t>    vs. 83 China Unicom ( Ridiculous…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CHL? Investment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Growth Potential in the number of mobile users in China:</a:t>
            </a:r>
          </a:p>
          <a:p>
            <a:pPr lvl="1"/>
            <a:r>
              <a:rPr lang="en-US" sz="2400" dirty="0" smtClean="0"/>
              <a:t>Rural Area remain untagged. </a:t>
            </a:r>
          </a:p>
          <a:p>
            <a:pPr lvl="1"/>
            <a:r>
              <a:rPr lang="en-US" sz="2400" dirty="0" smtClean="0"/>
              <a:t>Project 1billion + users (NOT subscribers) by 2012</a:t>
            </a:r>
          </a:p>
          <a:p>
            <a:r>
              <a:rPr lang="en-US" sz="2800" dirty="0" smtClean="0"/>
              <a:t>Position itself to capture the shift from landlines to Mobile (Unicom &amp; Telecom was focusing on landlines)</a:t>
            </a:r>
          </a:p>
          <a:p>
            <a:endParaRPr lang="en-US" sz="2800" dirty="0" smtClean="0"/>
          </a:p>
          <a:p>
            <a:r>
              <a:rPr lang="en-US" sz="2800" dirty="0" smtClean="0"/>
              <a:t>Position itself to capture the growth potential in Smart phones</a:t>
            </a:r>
          </a:p>
          <a:p>
            <a:pPr lvl="1"/>
            <a:r>
              <a:rPr lang="en-US" sz="2400" dirty="0" smtClean="0"/>
              <a:t>Only 15% smart phone users among all mobile users</a:t>
            </a:r>
          </a:p>
          <a:p>
            <a:pPr lvl="1"/>
            <a:r>
              <a:rPr lang="en-US" sz="2400" dirty="0" smtClean="0"/>
              <a:t>Has been actively discussing and working with Apple and BB</a:t>
            </a:r>
          </a:p>
          <a:p>
            <a:pPr lvl="1"/>
            <a:r>
              <a:rPr lang="en-US" sz="2400" dirty="0" smtClean="0"/>
              <a:t>Apple just announce that all future </a:t>
            </a:r>
            <a:r>
              <a:rPr lang="en-US" sz="2400" dirty="0" err="1" smtClean="0"/>
              <a:t>iphones</a:t>
            </a:r>
            <a:r>
              <a:rPr lang="en-US" sz="2400" dirty="0" smtClean="0"/>
              <a:t> will support China Mobile 4G network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54563"/>
          </a:xfrm>
        </p:spPr>
        <p:txBody>
          <a:bodyPr/>
          <a:lstStyle/>
          <a:p>
            <a:r>
              <a:rPr lang="en-US" dirty="0" smtClean="0"/>
              <a:t>Leader/a step faster than competitions in introducing  new products and technology</a:t>
            </a:r>
          </a:p>
          <a:p>
            <a:pPr lvl="1"/>
            <a:r>
              <a:rPr lang="en-US" dirty="0" smtClean="0"/>
              <a:t>First one introduce 4G (Unicom still on 3G </a:t>
            </a:r>
            <a:r>
              <a:rPr lang="en-US" dirty="0" err="1" smtClean="0"/>
              <a:t>haha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Has been working closely with media company to creative original products and applications</a:t>
            </a:r>
          </a:p>
          <a:p>
            <a:r>
              <a:rPr lang="en-US" dirty="0" smtClean="0"/>
              <a:t>Undervalued – Why no one is buying it? </a:t>
            </a:r>
          </a:p>
          <a:p>
            <a:pPr lvl="1"/>
            <a:r>
              <a:rPr lang="en-US" dirty="0" smtClean="0"/>
              <a:t>Uncertainties in foreign markets 	   Risk aversion</a:t>
            </a:r>
          </a:p>
          <a:p>
            <a:pPr lvl="1"/>
            <a:r>
              <a:rPr lang="en-US" dirty="0" smtClean="0"/>
              <a:t>Slower growth in emerging markets early this year</a:t>
            </a:r>
          </a:p>
          <a:p>
            <a:pPr lvl="1"/>
            <a:r>
              <a:rPr lang="en-US" dirty="0" smtClean="0"/>
              <a:t>Fraud in China ( Trust me, this is not a FRAUD!!!)</a:t>
            </a:r>
          </a:p>
        </p:txBody>
      </p:sp>
      <p:sp>
        <p:nvSpPr>
          <p:cNvPr id="4" name="Up Arrow 3"/>
          <p:cNvSpPr/>
          <p:nvPr/>
        </p:nvSpPr>
        <p:spPr>
          <a:xfrm>
            <a:off x="6096000" y="4495800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Competition from China Unicom – Attractive price packages; really cheap</a:t>
            </a:r>
          </a:p>
          <a:p>
            <a:endParaRPr lang="en-US" dirty="0" smtClean="0"/>
          </a:p>
          <a:p>
            <a:r>
              <a:rPr lang="en-US" dirty="0" smtClean="0"/>
              <a:t>Growth potential in China</a:t>
            </a:r>
          </a:p>
          <a:p>
            <a:endParaRPr lang="en-US" dirty="0" smtClean="0"/>
          </a:p>
          <a:p>
            <a:r>
              <a:rPr lang="en-US" dirty="0" smtClean="0"/>
              <a:t>Government Regulation – </a:t>
            </a:r>
            <a:r>
              <a:rPr lang="en-US" smtClean="0"/>
              <a:t>economic Freedom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</a:t>
            </a:r>
            <a:endParaRPr lang="en-US" dirty="0"/>
          </a:p>
        </p:txBody>
      </p:sp>
      <p:pic>
        <p:nvPicPr>
          <p:cNvPr id="3074" name="Picture 2" descr="C:\Users\Blagovest\Documents\My Dropbox\College\Activities\Investment Club\Graphics\CHL st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60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Buy Now </a:t>
            </a:r>
          </a:p>
          <a:p>
            <a:endParaRPr lang="en-US" dirty="0" smtClean="0"/>
          </a:p>
          <a:p>
            <a:r>
              <a:rPr lang="en-US" dirty="0" smtClean="0"/>
              <a:t>Or Never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Frontier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Colin Serling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58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Frontier Communications: </a:t>
            </a:r>
            <a:r>
              <a:rPr lang="en-US" dirty="0" smtClean="0"/>
              <a:t>Phone and Internet service provider</a:t>
            </a:r>
          </a:p>
          <a:p>
            <a:r>
              <a:rPr lang="en-US" dirty="0" smtClean="0"/>
              <a:t>Reasons to BUY MORE: </a:t>
            </a:r>
          </a:p>
          <a:p>
            <a:r>
              <a:rPr lang="en-US" dirty="0" smtClean="0"/>
              <a:t>Price: 6.07</a:t>
            </a:r>
          </a:p>
          <a:p>
            <a:r>
              <a:rPr lang="en-US" dirty="0" smtClean="0"/>
              <a:t>52 week range: 5.33 - 9.84  </a:t>
            </a:r>
          </a:p>
          <a:p>
            <a:r>
              <a:rPr lang="en-US" b="1" dirty="0" smtClean="0"/>
              <a:t>Pays a 12.5% dividend </a:t>
            </a:r>
          </a:p>
          <a:p>
            <a:r>
              <a:rPr lang="en-US" dirty="0" smtClean="0"/>
              <a:t>68.37% Gross margin compared to 56.91% industry</a:t>
            </a:r>
          </a:p>
          <a:p>
            <a:r>
              <a:rPr lang="en-US" dirty="0" smtClean="0"/>
              <a:t>Only $6B in market cap compared to $570B industry… candidate for Merger?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99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to 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to Sell:</a:t>
            </a:r>
          </a:p>
          <a:p>
            <a:r>
              <a:rPr lang="en-US" b="1" dirty="0" smtClean="0"/>
              <a:t>We own 48 shares at 6.07= .09% of portfolio</a:t>
            </a:r>
          </a:p>
          <a:p>
            <a:r>
              <a:rPr lang="en-US" dirty="0" smtClean="0"/>
              <a:t>Current Ratio of .78</a:t>
            </a:r>
          </a:p>
          <a:p>
            <a:r>
              <a:rPr lang="en-US" dirty="0" smtClean="0"/>
              <a:t>Just took out $575 million to refinance debt</a:t>
            </a:r>
          </a:p>
          <a:p>
            <a:r>
              <a:rPr lang="en-US" dirty="0" smtClean="0"/>
              <a:t>Recent Pending lawsuit “"HSI surcharge" under the "state taxes and other charges" section of your customers' broadband bills, telling them it was either a required or an authorized governmental fee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72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HSI surcharge added $1 to $1.50 to the monthly bills. As of June 30, Frontier had 1,715,119 high-speed Internet subscribers. </a:t>
            </a:r>
          </a:p>
          <a:p>
            <a:r>
              <a:rPr lang="en-US" dirty="0" smtClean="0"/>
              <a:t>So that would give the company an extra $1,715,119 to $2,572,678.5 a month in additional revenue. or $20.6 million to $30.9 million annually.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71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</a:p>
          <a:p>
            <a:r>
              <a:rPr lang="en-US" dirty="0" smtClean="0"/>
              <a:t>China </a:t>
            </a:r>
            <a:r>
              <a:rPr lang="en-US" dirty="0" smtClean="0"/>
              <a:t>Mobile</a:t>
            </a:r>
            <a:endParaRPr lang="en-US" dirty="0" smtClean="0"/>
          </a:p>
          <a:p>
            <a:r>
              <a:rPr lang="en-US" dirty="0" smtClean="0"/>
              <a:t>Frontier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Pharmaceuticals vs. </a:t>
            </a:r>
            <a:r>
              <a:rPr lang="en-US" dirty="0" smtClean="0"/>
              <a:t>Biotech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4802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SELL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 l="10252" t="31795" r="20032" b="38883"/>
          <a:stretch>
            <a:fillRect/>
          </a:stretch>
        </p:blipFill>
        <p:spPr bwMode="auto">
          <a:xfrm>
            <a:off x="0" y="1066800"/>
            <a:ext cx="9144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648200"/>
            <a:ext cx="3966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-Overall Pretty Flat</a:t>
            </a:r>
          </a:p>
          <a:p>
            <a:r>
              <a:rPr lang="en-US" dirty="0" smtClean="0"/>
              <a:t>-Pending Law suit</a:t>
            </a:r>
          </a:p>
          <a:p>
            <a:r>
              <a:rPr lang="en-US" dirty="0" smtClean="0"/>
              <a:t>-No positive catalysts or new technology</a:t>
            </a:r>
          </a:p>
          <a:p>
            <a:r>
              <a:rPr lang="en-US" dirty="0" smtClean="0"/>
              <a:t>-Competitive Market</a:t>
            </a:r>
          </a:p>
          <a:p>
            <a:r>
              <a:rPr lang="en-US" dirty="0" smtClean="0"/>
              <a:t>-Increasing Debt</a:t>
            </a:r>
          </a:p>
          <a:p>
            <a:r>
              <a:rPr lang="en-US" dirty="0" smtClean="0"/>
              <a:t>-Sketchy increase in total assets (hmm…)</a:t>
            </a:r>
          </a:p>
          <a:p>
            <a:r>
              <a:rPr lang="en-US" dirty="0" smtClean="0"/>
              <a:t>-So small (48 shares) Insignificant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3076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352800"/>
            <a:ext cx="3076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424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or Sell?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76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Notables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(5%) reports today October 21</a:t>
            </a:r>
            <a:r>
              <a:rPr lang="en-US" baseline="30000" dirty="0" smtClean="0"/>
              <a:t>st</a:t>
            </a:r>
          </a:p>
          <a:p>
            <a:r>
              <a:rPr lang="en-US" dirty="0" smtClean="0"/>
              <a:t>FULL EARNINGS ANALYSIS Next MEETING!</a:t>
            </a:r>
            <a:endParaRPr lang="en-US" baseline="30000" dirty="0" smtClean="0"/>
          </a:p>
          <a:p>
            <a:r>
              <a:rPr lang="en-US" dirty="0" smtClean="0"/>
              <a:t>Kinder Morgan Inc agreed to by El Paso Corp for $21.1 billion creating the largest natural-gas pipeline network in the US. CEO is betting need for pipelines will continue to grow. (up $4 bucks since announcement)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82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71525" y="2743200"/>
            <a:ext cx="7600950" cy="109728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</a:rPr>
              <a:t>Pharmaceuticals Vs. Biotechnology </a:t>
            </a:r>
          </a:p>
        </p:txBody>
      </p:sp>
    </p:spTree>
    <p:extLst>
      <p:ext uri="{BB962C8B-B14F-4D97-AF65-F5344CB8AC3E}">
        <p14:creationId xmlns:p14="http://schemas.microsoft.com/office/powerpoint/2010/main" xmlns="" val="1024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pitchFamily="34" charset="0"/>
              </a:rPr>
              <a:t>Why? 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~$30,000 of our portfolio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 ~9%</a:t>
            </a:r>
          </a:p>
        </p:txBody>
      </p:sp>
    </p:spTree>
    <p:extLst>
      <p:ext uri="{BB962C8B-B14F-4D97-AF65-F5344CB8AC3E}">
        <p14:creationId xmlns:p14="http://schemas.microsoft.com/office/powerpoint/2010/main" xmlns="" val="7472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764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Biggest 5 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Amgen: Immune disease, Oncology 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Genentech: Oncology, Immunology, Tissue Growth and Repair, Neuroscience, and Infectious Disease</a:t>
            </a:r>
            <a:r>
              <a:rPr lang="en-US" sz="1400" dirty="0">
                <a:solidFill>
                  <a:srgbClr val="000000"/>
                </a:solidFill>
                <a:latin typeface="sans-serif" pitchFamily="34"/>
              </a:rPr>
              <a:t> 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Genzyme: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Lysosomal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storage Disease, Renal Disease, Orthopedics, Transplant and Immune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DIsease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, Oncology, Genetics and diagnostics.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UCB: Central Nervous System, Inflammatory (allergy), oncology (Not based in US)</a:t>
            </a:r>
            <a:endParaRPr lang="en-US" dirty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Gilead: HIV, Hepatitis, Pulmonary</a:t>
            </a:r>
          </a:p>
        </p:txBody>
      </p:sp>
    </p:spTree>
    <p:extLst>
      <p:ext uri="{BB962C8B-B14F-4D97-AF65-F5344CB8AC3E}">
        <p14:creationId xmlns:p14="http://schemas.microsoft.com/office/powerpoint/2010/main" xmlns="" val="2017812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pitchFamily="34" charset="0"/>
              </a:rPr>
              <a:t>Pharmaceuticals 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Biggest 6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 Pfizer: Lipitor (Laf Grad)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Novartis (Swiss)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Merck &amp; Co.: 36 drugs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Bayer (Germany)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GlaxoSmithKline (UK): Pharmaceticals, biologics, vaccines, and consumer healthcare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Johnson and Johnson</a:t>
            </a:r>
          </a:p>
        </p:txBody>
      </p:sp>
    </p:spTree>
    <p:extLst>
      <p:ext uri="{BB962C8B-B14F-4D97-AF65-F5344CB8AC3E}">
        <p14:creationId xmlns:p14="http://schemas.microsoft.com/office/powerpoint/2010/main" xmlns="" val="245791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pitchFamily="34" charset="0"/>
              </a:rPr>
              <a:t>Difference Between Pharm and Biotech 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8599" y="1638777"/>
            <a:ext cx="8692515" cy="4934903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Pharm: "Throwing Spaghetti to the wall and see what stick" 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Drug Refinement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More Capital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Vertical Integrate ==&gt; all parts of the process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Biotech: More Centered on one idea. 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Drug Discoveries 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Less Capital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Genetic engineering technology in research ==&gt; based around monoclonal antibodies, which mimick certain proteins or other molecules to target a specific cell area.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Biotech ==&gt; Big Pharm</a:t>
            </a:r>
          </a:p>
        </p:txBody>
      </p:sp>
    </p:spTree>
    <p:extLst>
      <p:ext uri="{BB962C8B-B14F-4D97-AF65-F5344CB8AC3E}">
        <p14:creationId xmlns:p14="http://schemas.microsoft.com/office/powerpoint/2010/main" xmlns="" val="84678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68805" y="3200400"/>
            <a:ext cx="5963603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Patient Protection and Affordable Care Act </a:t>
            </a:r>
          </a:p>
        </p:txBody>
      </p:sp>
    </p:spTree>
    <p:extLst>
      <p:ext uri="{BB962C8B-B14F-4D97-AF65-F5344CB8AC3E}">
        <p14:creationId xmlns:p14="http://schemas.microsoft.com/office/powerpoint/2010/main" xmlns="" val="397927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65760"/>
            <a:ext cx="37176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" y="365760"/>
            <a:ext cx="37176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6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agovest\Documents\My Dropbox\College\Activities\Investment Club\Graphics\mssb_logo_sm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895600" cy="16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Planning, MSSB </a:t>
            </a:r>
          </a:p>
          <a:p>
            <a:pPr marL="0" indent="0">
              <a:buNone/>
            </a:pPr>
            <a:r>
              <a:rPr lang="en-US" dirty="0" smtClean="0"/>
              <a:t>Mon, Oct 24</a:t>
            </a:r>
            <a:r>
              <a:rPr lang="en-US" baseline="30000" dirty="0" smtClean="0"/>
              <a:t>th</a:t>
            </a:r>
            <a:r>
              <a:rPr lang="en-US" dirty="0" smtClean="0"/>
              <a:t> (</a:t>
            </a:r>
            <a:r>
              <a:rPr lang="en-US" dirty="0" err="1" smtClean="0"/>
              <a:t>Hugel</a:t>
            </a:r>
            <a:r>
              <a:rPr lang="en-US" dirty="0" smtClean="0"/>
              <a:t> 100)</a:t>
            </a:r>
          </a:p>
          <a:p>
            <a:endParaRPr lang="en-US" dirty="0" smtClean="0"/>
          </a:p>
          <a:p>
            <a:r>
              <a:rPr lang="en-US" dirty="0" smtClean="0"/>
              <a:t>Morgan Stanley – Fri, Oct 28</a:t>
            </a:r>
            <a:r>
              <a:rPr lang="en-US" baseline="30000" dirty="0" smtClean="0"/>
              <a:t>th</a:t>
            </a:r>
            <a:r>
              <a:rPr lang="en-US" dirty="0" smtClean="0"/>
              <a:t> – 12pm</a:t>
            </a:r>
          </a:p>
          <a:p>
            <a:pPr marL="0" indent="0">
              <a:buNone/>
            </a:pPr>
            <a:r>
              <a:rPr lang="en-US" dirty="0" smtClean="0"/>
              <a:t>Sebastian </a:t>
            </a:r>
            <a:r>
              <a:rPr lang="en-US" dirty="0" err="1" smtClean="0"/>
              <a:t>Crapanzano</a:t>
            </a:r>
            <a:r>
              <a:rPr lang="en-US" dirty="0" smtClean="0"/>
              <a:t>, MD, Risk Management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Barclays – Tue, Nov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Jim </a:t>
            </a:r>
            <a:r>
              <a:rPr lang="en-US" dirty="0" err="1" smtClean="0"/>
              <a:t>Glascott</a:t>
            </a:r>
            <a:r>
              <a:rPr lang="en-US" dirty="0" smtClean="0"/>
              <a:t>, MD, Investment Banking</a:t>
            </a:r>
          </a:p>
        </p:txBody>
      </p:sp>
      <p:pic>
        <p:nvPicPr>
          <p:cNvPr id="1026" name="Picture 2" descr="C:\Users\Blagovest\Documents\My Dropbox\College\activities\investment club\Graphics\Morgan Stanl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895600"/>
            <a:ext cx="13874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agovest\Documents\My Dropbox\College\activities\investment club\Graphics\barclay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743075" cy="11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440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pitchFamily="34" charset="0"/>
              </a:rPr>
              <a:t>New Reforms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Canceling coverage after the fact, known in the industry as "recession" becomes illegal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 Life Time Limits on insurance benefits banned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 Brand-name drugs in the Medicare part D coverage gap are discounted by 50 percent. Then 25 percent then 0 percent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Over the counter drugs can't be reimbursed through an HRA or FSA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 Insurance Plans can no longer place annual dollar limits on the amount of coverage a participant can recieve.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Cant deny people from insurance for pre diagnosed condition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Insurance (or some form of it) for everyone.  </a:t>
            </a:r>
          </a:p>
        </p:txBody>
      </p:sp>
    </p:spTree>
    <p:extLst>
      <p:ext uri="{BB962C8B-B14F-4D97-AF65-F5344CB8AC3E}">
        <p14:creationId xmlns:p14="http://schemas.microsoft.com/office/powerpoint/2010/main" xmlns="" val="1065251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pitchFamily="34" charset="0"/>
              </a:rPr>
              <a:t>What me may see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Increase reliance on generic drugs (pharm)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Increase IT in healthcare (My personal favorite)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 e- prescribing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More people on insurance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Less profits or more profits for insurance companies?  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Innovation </a:t>
            </a:r>
          </a:p>
        </p:txBody>
      </p:sp>
    </p:spTree>
    <p:extLst>
      <p:ext uri="{BB962C8B-B14F-4D97-AF65-F5344CB8AC3E}">
        <p14:creationId xmlns:p14="http://schemas.microsoft.com/office/powerpoint/2010/main" xmlns="" val="316500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$339,108 	up 1.5% since September</a:t>
            </a:r>
          </a:p>
          <a:p>
            <a:r>
              <a:rPr lang="en-US" dirty="0" smtClean="0"/>
              <a:t>S&amp;P500 	 	up   .9% </a:t>
            </a:r>
          </a:p>
          <a:p>
            <a:r>
              <a:rPr lang="en-US" dirty="0" smtClean="0"/>
              <a:t>DJI			up    .4%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13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IBM</a:t>
            </a:r>
            <a:r>
              <a:rPr lang="en-US" dirty="0" smtClean="0"/>
              <a:t> misses Rev, raises outlook   </a:t>
            </a:r>
            <a:r>
              <a:rPr lang="en-US" b="1" dirty="0" smtClean="0">
                <a:solidFill>
                  <a:srgbClr val="FF0000"/>
                </a:solidFill>
              </a:rPr>
              <a:t>Down 5%</a:t>
            </a:r>
          </a:p>
          <a:p>
            <a:endParaRPr lang="en-US" dirty="0" smtClean="0"/>
          </a:p>
          <a:p>
            <a:r>
              <a:rPr lang="en-US" b="1" dirty="0" smtClean="0"/>
              <a:t>GS</a:t>
            </a:r>
            <a:r>
              <a:rPr lang="en-US" dirty="0" smtClean="0"/>
              <a:t> misses Rev and EPS		 </a:t>
            </a:r>
            <a:r>
              <a:rPr lang="en-US" b="1" dirty="0" smtClean="0">
                <a:solidFill>
                  <a:srgbClr val="00B050"/>
                </a:solidFill>
              </a:rPr>
              <a:t>Up 8%</a:t>
            </a:r>
          </a:p>
          <a:p>
            <a:endParaRPr lang="en-US" dirty="0" smtClean="0"/>
          </a:p>
          <a:p>
            <a:r>
              <a:rPr lang="en-US" b="1" dirty="0" smtClean="0"/>
              <a:t>BAC</a:t>
            </a:r>
            <a:r>
              <a:rPr lang="en-US" dirty="0" smtClean="0"/>
              <a:t> beats Rev and EPS		 </a:t>
            </a:r>
            <a:r>
              <a:rPr lang="en-US" b="1" dirty="0" smtClean="0">
                <a:solidFill>
                  <a:srgbClr val="00B050"/>
                </a:solidFill>
              </a:rPr>
              <a:t>Up 9.7%</a:t>
            </a:r>
          </a:p>
          <a:p>
            <a:endParaRPr lang="en-US" dirty="0" smtClean="0"/>
          </a:p>
          <a:p>
            <a:r>
              <a:rPr lang="en-US" b="1" dirty="0" smtClean="0"/>
              <a:t>MSFT</a:t>
            </a:r>
            <a:r>
              <a:rPr lang="en-US" dirty="0" smtClean="0"/>
              <a:t> beats Rev			 </a:t>
            </a:r>
            <a:r>
              <a:rPr lang="en-US" b="1" dirty="0" smtClean="0">
                <a:solidFill>
                  <a:srgbClr val="FF0000"/>
                </a:solidFill>
              </a:rPr>
              <a:t>Down .5%</a:t>
            </a:r>
          </a:p>
          <a:p>
            <a:endParaRPr lang="en-US" dirty="0" smtClean="0"/>
          </a:p>
          <a:p>
            <a:r>
              <a:rPr lang="en-US" b="1" dirty="0" smtClean="0"/>
              <a:t>JNJ</a:t>
            </a:r>
            <a:r>
              <a:rPr lang="en-US" dirty="0" smtClean="0"/>
              <a:t> beats EPS, misses Rev	 </a:t>
            </a:r>
            <a:r>
              <a:rPr lang="en-US" b="1" dirty="0" smtClean="0">
                <a:solidFill>
                  <a:srgbClr val="FF0000"/>
                </a:solidFill>
              </a:rPr>
              <a:t>Down .95%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Today: GE, VZ</a:t>
            </a:r>
          </a:p>
          <a:p>
            <a:r>
              <a:rPr lang="en-US" dirty="0" smtClean="0"/>
              <a:t>Next week: CAT, DNR, CLX, MFC, CSCO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90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CHL -</a:t>
            </a:r>
            <a:r>
              <a:rPr lang="en-US" sz="3600" dirty="0" smtClean="0"/>
              <a:t>ADR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Wang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China Mobile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Provides a range of mobile telecommunications services across Mainland China and Hong Kong. </a:t>
            </a:r>
          </a:p>
          <a:p>
            <a:endParaRPr lang="en-US" dirty="0" smtClean="0"/>
          </a:p>
          <a:p>
            <a:r>
              <a:rPr lang="en-US" dirty="0" smtClean="0"/>
              <a:t>600+ Million subscribers </a:t>
            </a:r>
          </a:p>
          <a:p>
            <a:endParaRPr lang="en-US" dirty="0" smtClean="0"/>
          </a:p>
          <a:p>
            <a:r>
              <a:rPr lang="en-US" dirty="0" smtClean="0"/>
              <a:t>Main Competitors: China Unicom, China Telecom (about 100 to 200 Million subscribers each)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2657" y="1447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Sustained Growth</a:t>
            </a:r>
          </a:p>
          <a:p>
            <a:r>
              <a:rPr lang="en-US" dirty="0" smtClean="0"/>
              <a:t>Highly profitable: 25% Profit Margin compared to 1.88% of China Unicom and 10% of China Telecom</a:t>
            </a:r>
          </a:p>
          <a:p>
            <a:r>
              <a:rPr lang="en-US" dirty="0" smtClean="0"/>
              <a:t>Highly liquid: Current ratio of 1.3 compared to 0.2 of China Unicom and 0.4 of China Telecom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35505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4214239" cy="28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</TotalTime>
  <Words>822</Words>
  <Application>Microsoft Office PowerPoint</Application>
  <PresentationFormat>On-screen Show (4:3)</PresentationFormat>
  <Paragraphs>194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Median</vt:lpstr>
      <vt:lpstr>Lafayette Investment Club</vt:lpstr>
      <vt:lpstr>Agenda</vt:lpstr>
      <vt:lpstr>Club News</vt:lpstr>
      <vt:lpstr>Portfolio</vt:lpstr>
      <vt:lpstr>Earnings</vt:lpstr>
      <vt:lpstr>Upcoming Earnings</vt:lpstr>
      <vt:lpstr>CHL -ADR</vt:lpstr>
      <vt:lpstr>What does China Mobile do?</vt:lpstr>
      <vt:lpstr>Financials</vt:lpstr>
      <vt:lpstr>Valuations-looks undervalued</vt:lpstr>
      <vt:lpstr>Why CHL? Investment Thesis</vt:lpstr>
      <vt:lpstr>Catalyst</vt:lpstr>
      <vt:lpstr>Risk </vt:lpstr>
      <vt:lpstr>CHL</vt:lpstr>
      <vt:lpstr>Decision</vt:lpstr>
      <vt:lpstr>Frontier Communications</vt:lpstr>
      <vt:lpstr>Frontier Communications</vt:lpstr>
      <vt:lpstr>Reason to Sell</vt:lpstr>
      <vt:lpstr>Suit continued…</vt:lpstr>
      <vt:lpstr>SELL</vt:lpstr>
      <vt:lpstr>Hold or Sell?</vt:lpstr>
      <vt:lpstr>Portfolio Notables</vt:lpstr>
      <vt:lpstr>Pharmaceuticals Vs. Biotechnology </vt:lpstr>
      <vt:lpstr>Why? </vt:lpstr>
      <vt:lpstr>Biotechnology</vt:lpstr>
      <vt:lpstr>Pharmaceuticals </vt:lpstr>
      <vt:lpstr>Difference Between Pharm and Biotech </vt:lpstr>
      <vt:lpstr>Slide 28</vt:lpstr>
      <vt:lpstr>Slide 29</vt:lpstr>
      <vt:lpstr>New Reforms</vt:lpstr>
      <vt:lpstr>What me may see</vt:lpstr>
    </vt:vector>
  </TitlesOfParts>
  <Company>Lafayette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</dc:title>
  <dc:creator>Windows User</dc:creator>
  <cp:lastModifiedBy>template</cp:lastModifiedBy>
  <cp:revision>19</cp:revision>
  <dcterms:created xsi:type="dcterms:W3CDTF">2011-10-21T02:11:16Z</dcterms:created>
  <dcterms:modified xsi:type="dcterms:W3CDTF">2011-10-21T15:36:41Z</dcterms:modified>
</cp:coreProperties>
</file>