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57" r:id="rId9"/>
    <p:sldId id="258" r:id="rId10"/>
    <p:sldId id="259" r:id="rId11"/>
    <p:sldId id="260" r:id="rId12"/>
    <p:sldId id="26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BD291-3CE3-41D2-B700-930159C53088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C64B2-B9EA-4793-A0A2-6F8EEA325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004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C64B2-B9EA-4793-A0A2-6F8EEA3257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151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B3C4-71C0-4291-9545-8973D910FFD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0939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B3C4-71C0-4291-9545-8973D910FFD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5459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B3C4-71C0-4291-9545-8973D910FFD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3230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C64B2-B9EA-4793-A0A2-6F8EEA32576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649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C64B2-B9EA-4793-A0A2-6F8EEA32576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004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C64B2-B9EA-4793-A0A2-6F8EEA32576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0309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C64B2-B9EA-4793-A0A2-6F8EEA32576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7777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C64B2-B9EA-4793-A0A2-6F8EEA32576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5981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C64B2-B9EA-4793-A0A2-6F8EEA32576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6648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B3C4-71C0-4291-9545-8973D910FFD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816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B3C4-71C0-4291-9545-8973D910FFD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767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Lafayette Investment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 16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0545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- Global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orrelations driven above 90% due to renewed fears of global economic crisis</a:t>
            </a:r>
          </a:p>
          <a:p>
            <a:r>
              <a:rPr lang="en-US" dirty="0" smtClean="0"/>
              <a:t>Euro Bond plan – But Merkel still says no</a:t>
            </a:r>
          </a:p>
          <a:p>
            <a:r>
              <a:rPr lang="en-US" dirty="0" smtClean="0"/>
              <a:t>China – we won’t hold our finger in the damn! + slowdown in inflation</a:t>
            </a:r>
          </a:p>
          <a:p>
            <a:r>
              <a:rPr lang="en-US" dirty="0" smtClean="0"/>
              <a:t>Stagflation in the UK?</a:t>
            </a:r>
          </a:p>
          <a:p>
            <a:r>
              <a:rPr lang="en-US" dirty="0" smtClean="0"/>
              <a:t>IEA sees weaker oil demand – why is </a:t>
            </a:r>
            <a:r>
              <a:rPr lang="en-US" dirty="0" err="1" smtClean="0"/>
              <a:t>brent</a:t>
            </a:r>
            <a:r>
              <a:rPr lang="en-US" dirty="0" smtClean="0"/>
              <a:t> still at $114 then?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5541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-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President Obama outlines $447B program to reduce unemployment</a:t>
            </a:r>
          </a:p>
          <a:p>
            <a:r>
              <a:rPr lang="en-US" dirty="0" err="1" smtClean="0"/>
              <a:t>BoA</a:t>
            </a:r>
            <a:r>
              <a:rPr lang="en-US" dirty="0" smtClean="0"/>
              <a:t> set to slash 30K jobs </a:t>
            </a:r>
          </a:p>
          <a:p>
            <a:r>
              <a:rPr lang="en-US" dirty="0" smtClean="0"/>
              <a:t>US growth forecasts marked down to 1.7% from 2.8% this year </a:t>
            </a:r>
          </a:p>
          <a:p>
            <a:r>
              <a:rPr lang="en-US" dirty="0" smtClean="0"/>
              <a:t>Treasury twist – treasury to cooperate with the fed</a:t>
            </a:r>
          </a:p>
          <a:p>
            <a:r>
              <a:rPr lang="en-US" dirty="0" smtClean="0"/>
              <a:t>Delays in processing foreclosures possibly underestimated the overhang</a:t>
            </a:r>
          </a:p>
        </p:txBody>
      </p:sp>
    </p:spTree>
    <p:extLst>
      <p:ext uri="{BB962C8B-B14F-4D97-AF65-F5344CB8AC3E}">
        <p14:creationId xmlns:p14="http://schemas.microsoft.com/office/powerpoint/2010/main" xmlns="" val="2995057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8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  <a:latin typeface="+mn-lt"/>
              </a:rPr>
              <a:t>LOTS OF UNCERTAINTY BUT IT IS NOT THE END !! </a:t>
            </a:r>
            <a:br>
              <a:rPr lang="en-US" b="1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n-US" b="1" dirty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n-US" b="1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en-US" b="1" dirty="0" smtClean="0">
                <a:solidFill>
                  <a:schemeClr val="tx1"/>
                </a:solidFill>
                <a:effectLst/>
                <a:latin typeface="+mn-lt"/>
              </a:rPr>
              <a:t>(HOPEFULLY)</a:t>
            </a:r>
            <a:endParaRPr lang="en-US" b="1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8286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090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+mn-lt"/>
              </a:rPr>
              <a:t>Buy/Sell</a:t>
            </a:r>
            <a:br>
              <a:rPr lang="en-US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n-US" dirty="0" smtClean="0">
                <a:solidFill>
                  <a:schemeClr val="tx1"/>
                </a:solidFill>
                <a:effectLst/>
                <a:latin typeface="+mn-lt"/>
              </a:rPr>
              <a:t>General Electric (GE)</a:t>
            </a:r>
            <a:endParaRPr lang="en-US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Key Statistics</a:t>
            </a:r>
          </a:p>
          <a:p>
            <a:r>
              <a:rPr lang="en-US" dirty="0" smtClean="0"/>
              <a:t>Price- 16.21</a:t>
            </a:r>
          </a:p>
          <a:p>
            <a:r>
              <a:rPr lang="en-US" dirty="0" smtClean="0"/>
              <a:t>P/E – 12.75</a:t>
            </a:r>
          </a:p>
          <a:p>
            <a:r>
              <a:rPr lang="en-US" dirty="0" smtClean="0"/>
              <a:t>52-week range (14.72-21.65)</a:t>
            </a:r>
          </a:p>
          <a:p>
            <a:r>
              <a:rPr lang="en-US" dirty="0" smtClean="0"/>
              <a:t>Beta- 1.66</a:t>
            </a:r>
          </a:p>
          <a:p>
            <a:r>
              <a:rPr lang="en-US" dirty="0" smtClean="0"/>
              <a:t>Market cap- 171.821B</a:t>
            </a:r>
          </a:p>
          <a:p>
            <a:r>
              <a:rPr lang="en-US" dirty="0" smtClean="0"/>
              <a:t>3.8% Dividend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 is a global infrastructure, finance and media company</a:t>
            </a:r>
          </a:p>
          <a:p>
            <a:r>
              <a:rPr lang="en-US" dirty="0" smtClean="0"/>
              <a:t>Produces :</a:t>
            </a:r>
          </a:p>
          <a:p>
            <a:r>
              <a:rPr lang="en-US" dirty="0" smtClean="0"/>
              <a:t>aircraft engines, locomotives and other transportation equipment, kitchen and laundry appliances, lighting, electric distribution and control equipment, generators and turbines, and medical imaging equipment.</a:t>
            </a:r>
          </a:p>
          <a:p>
            <a:r>
              <a:rPr lang="en-US" dirty="0" smtClean="0"/>
              <a:t>GE is also one of the US's pre-eminent financial services providers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 serves customers in more than 100 countries</a:t>
            </a:r>
          </a:p>
          <a:p>
            <a:r>
              <a:rPr lang="en-US" dirty="0" smtClean="0"/>
              <a:t>GE has taken down $1B in orders for gas turbines in North America this year already, highlighting the push to use cleaner-burning natural gas for power generation</a:t>
            </a:r>
          </a:p>
          <a:p>
            <a:r>
              <a:rPr lang="en-US" dirty="0" smtClean="0"/>
              <a:t>Looking to increase its global growth by tapping Russia and emerging markets such as Brazil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 Sights on Russia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 announced that its forming two new joint ventures(JV) in Russia in the energy and healthcare fields</a:t>
            </a:r>
          </a:p>
          <a:p>
            <a:r>
              <a:rPr lang="en-US" dirty="0" smtClean="0"/>
              <a:t>These joint ventures will boost orders of energy-efficient heavy-duty gas-fired power generation turbines as well as thousands of high-tech medical diagnostic units in Russia</a:t>
            </a:r>
          </a:p>
          <a:p>
            <a:r>
              <a:rPr lang="en-US" dirty="0" smtClean="0"/>
              <a:t>GE estimates that this could boost $10-$15 Billion dollars in sales from this JV</a:t>
            </a:r>
          </a:p>
          <a:p>
            <a:r>
              <a:rPr lang="en-US" dirty="0" smtClean="0"/>
              <a:t>Reaffirms GE’s global leadership in the Energy and Healthcare sectors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 Focused on Emerging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Entering into the Brazilian solar energy market</a:t>
            </a:r>
          </a:p>
          <a:p>
            <a:r>
              <a:rPr lang="en-US" dirty="0" smtClean="0"/>
              <a:t>GE is entering into a partnership with current Brazilian solar energy producer MPX, to double the companies output of solar energy in the near future</a:t>
            </a:r>
          </a:p>
          <a:p>
            <a:r>
              <a:rPr lang="en-US" dirty="0" smtClean="0"/>
              <a:t>By expanding to emerging markets such as Brazil, GE will be able to continue its future expansion in the solar energy arena at a higher rate than they could in the 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602"/>
            <a:ext cx="8229600" cy="1143000"/>
          </a:xfrm>
        </p:spPr>
        <p:txBody>
          <a:bodyPr/>
          <a:lstStyle/>
          <a:p>
            <a:r>
              <a:rPr lang="en-US" dirty="0" smtClean="0"/>
              <a:t>Financial Statements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777" y="1600200"/>
            <a:ext cx="3663950" cy="2268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600200"/>
            <a:ext cx="3663950" cy="2268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37827" y="4334591"/>
            <a:ext cx="3663950" cy="2268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Club News</a:t>
            </a:r>
          </a:p>
          <a:p>
            <a:r>
              <a:rPr lang="en-US" dirty="0" smtClean="0"/>
              <a:t>Club Portfolio</a:t>
            </a:r>
          </a:p>
          <a:p>
            <a:r>
              <a:rPr lang="en-US" dirty="0" smtClean="0"/>
              <a:t>Financial News</a:t>
            </a:r>
          </a:p>
          <a:p>
            <a:r>
              <a:rPr lang="en-US" dirty="0" smtClean="0"/>
              <a:t>Buy/Sell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980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involving itself in the finance industry, GE has exposed itself to many of the same problems that banks have (especially with its exposure to consumer loans) *GE Capital is only 3.2% of its revenue*</a:t>
            </a:r>
          </a:p>
          <a:p>
            <a:r>
              <a:rPr lang="en-US" dirty="0" smtClean="0"/>
              <a:t>In addition, it's one of the more expensive blue chips out there given its (lack of) revenue and income growth. *currently cheap with upside potential*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63758" y="2632364"/>
            <a:ext cx="539757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BUY/HOLD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Club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meeting next Friday Sep </a:t>
            </a:r>
            <a:r>
              <a:rPr lang="en-US" dirty="0" smtClean="0"/>
              <a:t>23</a:t>
            </a:r>
          </a:p>
          <a:p>
            <a:endParaRPr lang="en-US" dirty="0"/>
          </a:p>
          <a:p>
            <a:r>
              <a:rPr lang="en-US" dirty="0" smtClean="0"/>
              <a:t>Finance Night on Oct 13</a:t>
            </a:r>
            <a:r>
              <a:rPr lang="en-US" baseline="30000" dirty="0" smtClean="0"/>
              <a:t>th</a:t>
            </a:r>
            <a:r>
              <a:rPr lang="en-US" dirty="0" smtClean="0"/>
              <a:t> - </a:t>
            </a:r>
            <a:r>
              <a:rPr lang="en-US" dirty="0"/>
              <a:t>Deadline Oct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Tuesday</a:t>
            </a:r>
            <a:r>
              <a:rPr lang="en-US" dirty="0"/>
              <a:t>, October 4th at 12:15</a:t>
            </a:r>
            <a:br>
              <a:rPr lang="en-US" dirty="0"/>
            </a:br>
            <a:r>
              <a:rPr lang="en-US" dirty="0"/>
              <a:t>Wednesday, October 5th at 4:30</a:t>
            </a:r>
            <a:br>
              <a:rPr lang="en-US" dirty="0"/>
            </a:br>
            <a:r>
              <a:rPr lang="en-US" dirty="0"/>
              <a:t>Thursday, October 6th at </a:t>
            </a:r>
            <a:r>
              <a:rPr lang="en-US" dirty="0" smtClean="0"/>
              <a:t>12:15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$20 REFUNDABLE DEPOSIT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57858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value $338,985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798"/>
            <a:ext cx="6078537" cy="440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2021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57490"/>
            <a:ext cx="6248400" cy="497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834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Holdings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2633070"/>
              </p:ext>
            </p:extLst>
          </p:nvPr>
        </p:nvGraphicFramePr>
        <p:xfrm>
          <a:off x="1" y="1600199"/>
          <a:ext cx="9143999" cy="525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3676"/>
                <a:gridCol w="2469544"/>
                <a:gridCol w="1257373"/>
                <a:gridCol w="1133406"/>
              </a:tblGrid>
              <a:tr h="544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INTERNATIONAL BUSINESS MACHINES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IBM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$21,261.25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6.28%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CATERPILLAR INC COM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CAT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$17,320.00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5.12%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KINDER MORGAN MANAGEMENT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KMR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$16,234.13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4.80%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 ROWE PRICE INTL EMERGING MRKTS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PREMX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$13,451.37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3.97%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VANGUARD LONG TERM FD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VBLTX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$13,140.04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3.88%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GENERAL ELECTRIC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GE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$12,864.00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3.80%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EXXON MOBIL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XOM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$12,581.70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3.72%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JOHNSON &amp; JOHNSON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JNJ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$11,270.00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3.33%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27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ISHARES BARCLAYS 1-3 YR TRS BD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SHY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$9,988.70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2.95%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27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CLOROX COMPANY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CLX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$9,481.98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2.80%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64268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10 Holdings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42558546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3000"/>
                <a:gridCol w="1800220"/>
                <a:gridCol w="1257374"/>
                <a:gridCol w="1133406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DOMINION RESOURCES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$4,303.02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1.27%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BANK OF NEW YORK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BK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$3,983.72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1.18%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JAKKS PACIFIC INC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JAKK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$3,966.00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1.17%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GOLDMAN SACHS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GS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$3,239.10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0.96%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POWERSHARES DB SOFT COMMODITIES FUND 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DBA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$3,238.00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0.96%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VESTAS WINDSYSTEMS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VWDRY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$3,100.00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0.92%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ISHARES MSCI EAFE INDEX FUND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EFA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$2,544.00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0.75%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BANK OF AMERICA CORP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BAC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$1,685.90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0.50%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HEWLETT PACKARD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HPQ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$1,163.50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0.34%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FRONTIER COMMUNICATIONS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FTR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$337.44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0.10%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0033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Financial News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285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Economic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S&amp;P up 0.88% for the week (</a:t>
            </a:r>
            <a:r>
              <a:rPr lang="en-US" sz="3243" dirty="0">
                <a:solidFill>
                  <a:srgbClr val="FF6600"/>
                </a:solidFill>
              </a:rPr>
              <a:t>-3.86 YTD</a:t>
            </a:r>
            <a:r>
              <a:rPr lang="en-US" dirty="0" smtClean="0"/>
              <a:t>)</a:t>
            </a:r>
          </a:p>
          <a:p>
            <a:r>
              <a:rPr lang="en-US" dirty="0" smtClean="0"/>
              <a:t>Jobless Claims – P-414K; C-412K, </a:t>
            </a:r>
            <a:r>
              <a:rPr lang="en-US" dirty="0">
                <a:solidFill>
                  <a:srgbClr val="FF6600"/>
                </a:solidFill>
              </a:rPr>
              <a:t>Actual – 428K</a:t>
            </a:r>
          </a:p>
          <a:p>
            <a:r>
              <a:rPr lang="en-US" dirty="0" smtClean="0"/>
              <a:t>CPI (M/M) – P- 0.4%; C-0.2%; </a:t>
            </a:r>
            <a:r>
              <a:rPr lang="en-US" dirty="0" smtClean="0">
                <a:solidFill>
                  <a:srgbClr val="FF6600"/>
                </a:solidFill>
              </a:rPr>
              <a:t>Actual- 0.5% 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pPr>
              <a:buNone/>
            </a:pPr>
            <a:r>
              <a:rPr lang="en-US" dirty="0" smtClean="0"/>
              <a:t>           Upcoming Economic Releases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FOMC two day meeting – 20 – 21 </a:t>
            </a:r>
          </a:p>
          <a:p>
            <a:r>
              <a:rPr lang="en-US" dirty="0" smtClean="0"/>
              <a:t>Housing Starts/ Housing Price Index </a:t>
            </a:r>
          </a:p>
          <a:p>
            <a:r>
              <a:rPr lang="en-US" dirty="0" smtClean="0"/>
              <a:t>Jobless Claims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42438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698</TotalTime>
  <Words>746</Words>
  <Application>Microsoft Office PowerPoint</Application>
  <PresentationFormat>On-screen Show (4:3)</PresentationFormat>
  <Paragraphs>169</Paragraphs>
  <Slides>21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Decatur</vt:lpstr>
      <vt:lpstr>Lafayette Investment Club</vt:lpstr>
      <vt:lpstr>Agenda</vt:lpstr>
      <vt:lpstr>Club News</vt:lpstr>
      <vt:lpstr>Portfolio</vt:lpstr>
      <vt:lpstr>Portfolio</vt:lpstr>
      <vt:lpstr>Top 10 Holdings</vt:lpstr>
      <vt:lpstr>Bottom 10 Holdings</vt:lpstr>
      <vt:lpstr>Financial News</vt:lpstr>
      <vt:lpstr>Economic Releases</vt:lpstr>
      <vt:lpstr>News - Global </vt:lpstr>
      <vt:lpstr>News - US</vt:lpstr>
      <vt:lpstr>LOTS OF UNCERTAINTY BUT IT IS NOT THE END !!   (HOPEFULLY)</vt:lpstr>
      <vt:lpstr>Buy/Sell General Electric (GE)</vt:lpstr>
      <vt:lpstr>GE</vt:lpstr>
      <vt:lpstr>GE Overview</vt:lpstr>
      <vt:lpstr>Overview Continued</vt:lpstr>
      <vt:lpstr>Sets Sights on Russia</vt:lpstr>
      <vt:lpstr>GE Focused on Emerging Markets</vt:lpstr>
      <vt:lpstr>Financial Statements</vt:lpstr>
      <vt:lpstr>Risks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Blagovest</dc:creator>
  <cp:lastModifiedBy>template</cp:lastModifiedBy>
  <cp:revision>11</cp:revision>
  <dcterms:created xsi:type="dcterms:W3CDTF">2006-08-16T00:00:00Z</dcterms:created>
  <dcterms:modified xsi:type="dcterms:W3CDTF">2011-09-16T15:56:50Z</dcterms:modified>
</cp:coreProperties>
</file>