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04" r:id="rId1"/>
  </p:sldMasterIdLst>
  <p:notesMasterIdLst>
    <p:notesMasterId r:id="rId18"/>
  </p:notesMasterIdLst>
  <p:sldIdLst>
    <p:sldId id="267" r:id="rId2"/>
    <p:sldId id="268" r:id="rId3"/>
    <p:sldId id="269" r:id="rId4"/>
    <p:sldId id="270" r:id="rId5"/>
    <p:sldId id="273" r:id="rId6"/>
    <p:sldId id="256" r:id="rId7"/>
    <p:sldId id="257" r:id="rId8"/>
    <p:sldId id="261" r:id="rId9"/>
    <p:sldId id="258" r:id="rId10"/>
    <p:sldId id="262" r:id="rId11"/>
    <p:sldId id="263" r:id="rId12"/>
    <p:sldId id="259" r:id="rId13"/>
    <p:sldId id="266" r:id="rId14"/>
    <p:sldId id="265" r:id="rId15"/>
    <p:sldId id="264" r:id="rId16"/>
    <p:sldId id="271"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80" d="100"/>
          <a:sy n="80" d="100"/>
        </p:scale>
        <p:origin x="-87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Marc:Desktop:treasuri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Sheet1!$A$2</c:f>
              <c:strCache>
                <c:ptCount val="1"/>
                <c:pt idx="0">
                  <c:v>4/15/11</c:v>
                </c:pt>
              </c:strCache>
            </c:strRef>
          </c:tx>
          <c:marker>
            <c:symbol val="none"/>
          </c:marker>
          <c:cat>
            <c:strRef>
              <c:f>Sheet1!$B$1:$L$1</c:f>
              <c:strCache>
                <c:ptCount val="11"/>
                <c:pt idx="0">
                  <c:v>1 mo</c:v>
                </c:pt>
                <c:pt idx="1">
                  <c:v>3 mo</c:v>
                </c:pt>
                <c:pt idx="2">
                  <c:v>6 mo</c:v>
                </c:pt>
                <c:pt idx="3">
                  <c:v>1 yr</c:v>
                </c:pt>
                <c:pt idx="4">
                  <c:v>2 yr</c:v>
                </c:pt>
                <c:pt idx="5">
                  <c:v>3 yr</c:v>
                </c:pt>
                <c:pt idx="6">
                  <c:v>5 yr</c:v>
                </c:pt>
                <c:pt idx="7">
                  <c:v>7 yr</c:v>
                </c:pt>
                <c:pt idx="8">
                  <c:v>10 yr</c:v>
                </c:pt>
                <c:pt idx="9">
                  <c:v>20 yr</c:v>
                </c:pt>
                <c:pt idx="10">
                  <c:v>30 yr</c:v>
                </c:pt>
              </c:strCache>
            </c:strRef>
          </c:cat>
          <c:val>
            <c:numRef>
              <c:f>Sheet1!$B$2:$L$2</c:f>
              <c:numCache>
                <c:formatCode>General</c:formatCode>
                <c:ptCount val="11"/>
                <c:pt idx="0">
                  <c:v>0.04</c:v>
                </c:pt>
                <c:pt idx="1">
                  <c:v>7.0000000000000007E-2</c:v>
                </c:pt>
                <c:pt idx="2">
                  <c:v>0.12</c:v>
                </c:pt>
                <c:pt idx="3">
                  <c:v>0.24</c:v>
                </c:pt>
                <c:pt idx="4">
                  <c:v>0.71</c:v>
                </c:pt>
                <c:pt idx="5">
                  <c:v>1.2</c:v>
                </c:pt>
                <c:pt idx="6">
                  <c:v>2.14</c:v>
                </c:pt>
                <c:pt idx="7">
                  <c:v>2.81</c:v>
                </c:pt>
                <c:pt idx="8">
                  <c:v>3.43</c:v>
                </c:pt>
                <c:pt idx="9">
                  <c:v>4.25</c:v>
                </c:pt>
                <c:pt idx="10">
                  <c:v>4.47</c:v>
                </c:pt>
              </c:numCache>
            </c:numRef>
          </c:val>
          <c:smooth val="0"/>
        </c:ser>
        <c:ser>
          <c:idx val="1"/>
          <c:order val="1"/>
          <c:tx>
            <c:strRef>
              <c:f>Sheet1!$A$3</c:f>
              <c:strCache>
                <c:ptCount val="1"/>
                <c:pt idx="0">
                  <c:v>4/18/11</c:v>
                </c:pt>
              </c:strCache>
            </c:strRef>
          </c:tx>
          <c:marker>
            <c:symbol val="none"/>
          </c:marker>
          <c:cat>
            <c:strRef>
              <c:f>Sheet1!$B$1:$L$1</c:f>
              <c:strCache>
                <c:ptCount val="11"/>
                <c:pt idx="0">
                  <c:v>1 mo</c:v>
                </c:pt>
                <c:pt idx="1">
                  <c:v>3 mo</c:v>
                </c:pt>
                <c:pt idx="2">
                  <c:v>6 mo</c:v>
                </c:pt>
                <c:pt idx="3">
                  <c:v>1 yr</c:v>
                </c:pt>
                <c:pt idx="4">
                  <c:v>2 yr</c:v>
                </c:pt>
                <c:pt idx="5">
                  <c:v>3 yr</c:v>
                </c:pt>
                <c:pt idx="6">
                  <c:v>5 yr</c:v>
                </c:pt>
                <c:pt idx="7">
                  <c:v>7 yr</c:v>
                </c:pt>
                <c:pt idx="8">
                  <c:v>10 yr</c:v>
                </c:pt>
                <c:pt idx="9">
                  <c:v>20 yr</c:v>
                </c:pt>
                <c:pt idx="10">
                  <c:v>30 yr</c:v>
                </c:pt>
              </c:strCache>
            </c:strRef>
          </c:cat>
          <c:val>
            <c:numRef>
              <c:f>Sheet1!$B$3:$L$3</c:f>
              <c:numCache>
                <c:formatCode>General</c:formatCode>
                <c:ptCount val="11"/>
                <c:pt idx="0">
                  <c:v>0.03</c:v>
                </c:pt>
                <c:pt idx="1">
                  <c:v>7.0000000000000007E-2</c:v>
                </c:pt>
                <c:pt idx="2">
                  <c:v>0.11</c:v>
                </c:pt>
                <c:pt idx="3">
                  <c:v>0.24</c:v>
                </c:pt>
                <c:pt idx="4">
                  <c:v>0.69</c:v>
                </c:pt>
                <c:pt idx="5">
                  <c:v>1.1399999999999999</c:v>
                </c:pt>
                <c:pt idx="6">
                  <c:v>2.09</c:v>
                </c:pt>
                <c:pt idx="7">
                  <c:v>2.77</c:v>
                </c:pt>
                <c:pt idx="8">
                  <c:v>3.4</c:v>
                </c:pt>
                <c:pt idx="9">
                  <c:v>4.22</c:v>
                </c:pt>
                <c:pt idx="10">
                  <c:v>4.45</c:v>
                </c:pt>
              </c:numCache>
            </c:numRef>
          </c:val>
          <c:smooth val="0"/>
        </c:ser>
        <c:ser>
          <c:idx val="2"/>
          <c:order val="2"/>
          <c:tx>
            <c:strRef>
              <c:f>Sheet1!$A$4</c:f>
              <c:strCache>
                <c:ptCount val="1"/>
                <c:pt idx="0">
                  <c:v>4/21/11</c:v>
                </c:pt>
              </c:strCache>
            </c:strRef>
          </c:tx>
          <c:marker>
            <c:symbol val="none"/>
          </c:marker>
          <c:cat>
            <c:strRef>
              <c:f>Sheet1!$B$1:$L$1</c:f>
              <c:strCache>
                <c:ptCount val="11"/>
                <c:pt idx="0">
                  <c:v>1 mo</c:v>
                </c:pt>
                <c:pt idx="1">
                  <c:v>3 mo</c:v>
                </c:pt>
                <c:pt idx="2">
                  <c:v>6 mo</c:v>
                </c:pt>
                <c:pt idx="3">
                  <c:v>1 yr</c:v>
                </c:pt>
                <c:pt idx="4">
                  <c:v>2 yr</c:v>
                </c:pt>
                <c:pt idx="5">
                  <c:v>3 yr</c:v>
                </c:pt>
                <c:pt idx="6">
                  <c:v>5 yr</c:v>
                </c:pt>
                <c:pt idx="7">
                  <c:v>7 yr</c:v>
                </c:pt>
                <c:pt idx="8">
                  <c:v>10 yr</c:v>
                </c:pt>
                <c:pt idx="9">
                  <c:v>20 yr</c:v>
                </c:pt>
                <c:pt idx="10">
                  <c:v>30 yr</c:v>
                </c:pt>
              </c:strCache>
            </c:strRef>
          </c:cat>
          <c:val>
            <c:numRef>
              <c:f>Sheet1!$B$4:$L$4</c:f>
              <c:numCache>
                <c:formatCode>General</c:formatCode>
                <c:ptCount val="11"/>
                <c:pt idx="0">
                  <c:v>0.03</c:v>
                </c:pt>
                <c:pt idx="1">
                  <c:v>0.06</c:v>
                </c:pt>
                <c:pt idx="2">
                  <c:v>0.11</c:v>
                </c:pt>
                <c:pt idx="3">
                  <c:v>0.23</c:v>
                </c:pt>
                <c:pt idx="4">
                  <c:v>0.68</c:v>
                </c:pt>
                <c:pt idx="5">
                  <c:v>1.1599999999999999</c:v>
                </c:pt>
                <c:pt idx="6">
                  <c:v>2.14</c:v>
                </c:pt>
                <c:pt idx="7">
                  <c:v>2.79</c:v>
                </c:pt>
                <c:pt idx="8">
                  <c:v>3.42</c:v>
                </c:pt>
                <c:pt idx="9">
                  <c:v>4.24</c:v>
                </c:pt>
                <c:pt idx="10">
                  <c:v>4.4000000000000004</c:v>
                </c:pt>
              </c:numCache>
            </c:numRef>
          </c:val>
          <c:smooth val="0"/>
        </c:ser>
        <c:ser>
          <c:idx val="3"/>
          <c:order val="3"/>
          <c:tx>
            <c:strRef>
              <c:f>Sheet1!$A$5</c:f>
              <c:strCache>
                <c:ptCount val="1"/>
                <c:pt idx="0">
                  <c:v>1/3/11</c:v>
                </c:pt>
              </c:strCache>
            </c:strRef>
          </c:tx>
          <c:marker>
            <c:symbol val="none"/>
          </c:marker>
          <c:cat>
            <c:strRef>
              <c:f>Sheet1!$B$1:$L$1</c:f>
              <c:strCache>
                <c:ptCount val="11"/>
                <c:pt idx="0">
                  <c:v>1 mo</c:v>
                </c:pt>
                <c:pt idx="1">
                  <c:v>3 mo</c:v>
                </c:pt>
                <c:pt idx="2">
                  <c:v>6 mo</c:v>
                </c:pt>
                <c:pt idx="3">
                  <c:v>1 yr</c:v>
                </c:pt>
                <c:pt idx="4">
                  <c:v>2 yr</c:v>
                </c:pt>
                <c:pt idx="5">
                  <c:v>3 yr</c:v>
                </c:pt>
                <c:pt idx="6">
                  <c:v>5 yr</c:v>
                </c:pt>
                <c:pt idx="7">
                  <c:v>7 yr</c:v>
                </c:pt>
                <c:pt idx="8">
                  <c:v>10 yr</c:v>
                </c:pt>
                <c:pt idx="9">
                  <c:v>20 yr</c:v>
                </c:pt>
                <c:pt idx="10">
                  <c:v>30 yr</c:v>
                </c:pt>
              </c:strCache>
            </c:strRef>
          </c:cat>
          <c:val>
            <c:numRef>
              <c:f>Sheet1!$B$5:$L$5</c:f>
              <c:numCache>
                <c:formatCode>General</c:formatCode>
                <c:ptCount val="11"/>
                <c:pt idx="0">
                  <c:v>0.11</c:v>
                </c:pt>
                <c:pt idx="1">
                  <c:v>0.15</c:v>
                </c:pt>
                <c:pt idx="2">
                  <c:v>0.19</c:v>
                </c:pt>
                <c:pt idx="3">
                  <c:v>0.28999999999999998</c:v>
                </c:pt>
                <c:pt idx="4">
                  <c:v>0.61</c:v>
                </c:pt>
                <c:pt idx="5">
                  <c:v>1.03</c:v>
                </c:pt>
                <c:pt idx="6">
                  <c:v>2.02</c:v>
                </c:pt>
                <c:pt idx="7">
                  <c:v>2.74</c:v>
                </c:pt>
                <c:pt idx="8">
                  <c:v>3.36</c:v>
                </c:pt>
                <c:pt idx="9">
                  <c:v>4.18</c:v>
                </c:pt>
                <c:pt idx="10">
                  <c:v>4.3899999999999997</c:v>
                </c:pt>
              </c:numCache>
            </c:numRef>
          </c:val>
          <c:smooth val="0"/>
        </c:ser>
        <c:dLbls>
          <c:showLegendKey val="0"/>
          <c:showVal val="0"/>
          <c:showCatName val="0"/>
          <c:showSerName val="0"/>
          <c:showPercent val="0"/>
          <c:showBubbleSize val="0"/>
        </c:dLbls>
        <c:marker val="1"/>
        <c:smooth val="0"/>
        <c:axId val="61406592"/>
        <c:axId val="61482112"/>
      </c:lineChart>
      <c:catAx>
        <c:axId val="61406592"/>
        <c:scaling>
          <c:orientation val="minMax"/>
        </c:scaling>
        <c:delete val="0"/>
        <c:axPos val="b"/>
        <c:majorTickMark val="out"/>
        <c:minorTickMark val="none"/>
        <c:tickLblPos val="nextTo"/>
        <c:crossAx val="61482112"/>
        <c:crosses val="autoZero"/>
        <c:auto val="1"/>
        <c:lblAlgn val="ctr"/>
        <c:lblOffset val="100"/>
        <c:noMultiLvlLbl val="0"/>
      </c:catAx>
      <c:valAx>
        <c:axId val="61482112"/>
        <c:scaling>
          <c:orientation val="minMax"/>
        </c:scaling>
        <c:delete val="0"/>
        <c:axPos val="l"/>
        <c:majorGridlines/>
        <c:numFmt formatCode="General" sourceLinked="1"/>
        <c:majorTickMark val="out"/>
        <c:minorTickMark val="none"/>
        <c:tickLblPos val="nextTo"/>
        <c:crossAx val="61406592"/>
        <c:crosses val="autoZero"/>
        <c:crossBetween val="between"/>
      </c:valAx>
    </c:plotArea>
    <c:legend>
      <c:legendPos val="r"/>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C471F0-AA33-6F44-8447-E881B3D22EC8}" type="datetimeFigureOut">
              <a:rPr lang="en-US" smtClean="0"/>
              <a:t>4/22/2011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D01E23-682D-5C47-88C6-3A321DC3CC7A}" type="slidenum">
              <a:rPr lang="en-US" smtClean="0"/>
              <a:t>‹#›</a:t>
            </a:fld>
            <a:endParaRPr lang="en-US"/>
          </a:p>
        </p:txBody>
      </p:sp>
    </p:spTree>
    <p:extLst>
      <p:ext uri="{BB962C8B-B14F-4D97-AF65-F5344CB8AC3E}">
        <p14:creationId xmlns:p14="http://schemas.microsoft.com/office/powerpoint/2010/main" val="72931533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58463D8-A9D3-44EF-A73E-AD4715D2DC22}"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A590EDFB-FBF2-B44B-A20F-4085837CE28B}" type="datetimeFigureOut">
              <a:rPr lang="en-US" smtClean="0"/>
              <a:t>4/22/2011</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20F7204-07FD-0145-8C40-A9BCBE62E00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90EDFB-FBF2-B44B-A20F-4085837CE28B}" type="datetimeFigureOut">
              <a:rPr lang="en-US" smtClean="0"/>
              <a:t>4/22/2011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F7204-07FD-0145-8C40-A9BCBE62E00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90EDFB-FBF2-B44B-A20F-4085837CE28B}" type="datetimeFigureOut">
              <a:rPr lang="en-US" smtClean="0"/>
              <a:t>4/22/2011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F7204-07FD-0145-8C40-A9BCBE62E00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90EDFB-FBF2-B44B-A20F-4085837CE28B}" type="datetimeFigureOut">
              <a:rPr lang="en-US" smtClean="0"/>
              <a:t>4/22/2011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F7204-07FD-0145-8C40-A9BCBE62E00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590EDFB-FBF2-B44B-A20F-4085837CE28B}" type="datetimeFigureOut">
              <a:rPr lang="en-US" smtClean="0"/>
              <a:t>4/22/2011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F7204-07FD-0145-8C40-A9BCBE62E00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590EDFB-FBF2-B44B-A20F-4085837CE28B}" type="datetimeFigureOut">
              <a:rPr lang="en-US" smtClean="0"/>
              <a:t>4/22/2011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0F7204-07FD-0145-8C40-A9BCBE62E00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A590EDFB-FBF2-B44B-A20F-4085837CE28B}" type="datetimeFigureOut">
              <a:rPr lang="en-US" smtClean="0"/>
              <a:t>4/22/2011</a:t>
            </a:fld>
            <a:endParaRPr lang="en-US"/>
          </a:p>
        </p:txBody>
      </p:sp>
      <p:sp>
        <p:nvSpPr>
          <p:cNvPr id="27" name="Slide Number Placeholder 26"/>
          <p:cNvSpPr>
            <a:spLocks noGrp="1"/>
          </p:cNvSpPr>
          <p:nvPr>
            <p:ph type="sldNum" sz="quarter" idx="11"/>
          </p:nvPr>
        </p:nvSpPr>
        <p:spPr/>
        <p:txBody>
          <a:bodyPr rtlCol="0"/>
          <a:lstStyle/>
          <a:p>
            <a:fld id="{020F7204-07FD-0145-8C40-A9BCBE62E00E}"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A590EDFB-FBF2-B44B-A20F-4085837CE28B}" type="datetimeFigureOut">
              <a:rPr lang="en-US" smtClean="0"/>
              <a:t>4/22/2011</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020F7204-07FD-0145-8C40-A9BCBE62E00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90EDFB-FBF2-B44B-A20F-4085837CE28B}" type="datetimeFigureOut">
              <a:rPr lang="en-US" smtClean="0"/>
              <a:t>4/22/2011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0F7204-07FD-0145-8C40-A9BCBE62E00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590EDFB-FBF2-B44B-A20F-4085837CE28B}" type="datetimeFigureOut">
              <a:rPr lang="en-US" smtClean="0"/>
              <a:t>4/22/2011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0F7204-07FD-0145-8C40-A9BCBE62E00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590EDFB-FBF2-B44B-A20F-4085837CE28B}" type="datetimeFigureOut">
              <a:rPr lang="en-US" smtClean="0"/>
              <a:t>4/22/2011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0F7204-07FD-0145-8C40-A9BCBE62E00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A590EDFB-FBF2-B44B-A20F-4085837CE28B}" type="datetimeFigureOut">
              <a:rPr lang="en-US" smtClean="0"/>
              <a:t>4/22/2011</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20F7204-07FD-0145-8C40-A9BCBE62E00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Lafayette Investment Club</a:t>
            </a:r>
            <a:endParaRPr lang="en-US" dirty="0"/>
          </a:p>
        </p:txBody>
      </p:sp>
      <p:sp>
        <p:nvSpPr>
          <p:cNvPr id="3" name="Subtitle 2"/>
          <p:cNvSpPr>
            <a:spLocks noGrp="1"/>
          </p:cNvSpPr>
          <p:nvPr>
            <p:ph type="subTitle" idx="1"/>
          </p:nvPr>
        </p:nvSpPr>
        <p:spPr/>
        <p:txBody>
          <a:bodyPr/>
          <a:lstStyle/>
          <a:p>
            <a:r>
              <a:rPr lang="en-US" dirty="0" smtClean="0"/>
              <a:t>4/22/2011</a:t>
            </a:r>
            <a:endParaRPr lang="en-US" dirty="0"/>
          </a:p>
        </p:txBody>
      </p:sp>
    </p:spTree>
    <p:extLst>
      <p:ext uri="{BB962C8B-B14F-4D97-AF65-F5344CB8AC3E}">
        <p14:creationId xmlns:p14="http://schemas.microsoft.com/office/powerpoint/2010/main" val="5348303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Numbers</a:t>
            </a:r>
            <a:endParaRPr lang="en-US" dirty="0"/>
          </a:p>
        </p:txBody>
      </p:sp>
      <p:sp>
        <p:nvSpPr>
          <p:cNvPr id="3" name="Content Placeholder 2"/>
          <p:cNvSpPr>
            <a:spLocks noGrp="1"/>
          </p:cNvSpPr>
          <p:nvPr>
            <p:ph idx="1"/>
          </p:nvPr>
        </p:nvSpPr>
        <p:spPr/>
        <p:txBody>
          <a:bodyPr>
            <a:normAutofit/>
          </a:bodyPr>
          <a:lstStyle/>
          <a:p>
            <a:r>
              <a:rPr lang="en-US" dirty="0" smtClean="0"/>
              <a:t>Current 11.61</a:t>
            </a:r>
          </a:p>
          <a:p>
            <a:r>
              <a:rPr lang="en-US" dirty="0" smtClean="0"/>
              <a:t>52 week range: 11.50 - 38.88</a:t>
            </a:r>
          </a:p>
          <a:p>
            <a:r>
              <a:rPr lang="en-US" dirty="0" smtClean="0"/>
              <a:t>P/E 13.62</a:t>
            </a:r>
          </a:p>
          <a:p>
            <a:r>
              <a:rPr lang="en-US" dirty="0" smtClean="0"/>
              <a:t>Beta 1.55</a:t>
            </a:r>
          </a:p>
          <a:p>
            <a:r>
              <a:rPr lang="en-US" dirty="0" smtClean="0"/>
              <a:t>EPS: 0.86</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News</a:t>
            </a:r>
            <a:endParaRPr lang="en-US" dirty="0"/>
          </a:p>
        </p:txBody>
      </p:sp>
      <p:sp>
        <p:nvSpPr>
          <p:cNvPr id="3" name="Content Placeholder 2"/>
          <p:cNvSpPr>
            <a:spLocks noGrp="1"/>
          </p:cNvSpPr>
          <p:nvPr>
            <p:ph idx="1"/>
          </p:nvPr>
        </p:nvSpPr>
        <p:spPr>
          <a:xfrm>
            <a:off x="356277" y="1600200"/>
            <a:ext cx="8229600" cy="4525963"/>
          </a:xfrm>
        </p:spPr>
        <p:txBody>
          <a:bodyPr>
            <a:normAutofit/>
          </a:bodyPr>
          <a:lstStyle/>
          <a:p>
            <a:r>
              <a:rPr lang="en-US" dirty="0" smtClean="0"/>
              <a:t>Involved in a class action lawsuit </a:t>
            </a:r>
          </a:p>
          <a:p>
            <a:r>
              <a:rPr lang="en-US" dirty="0" smtClean="0"/>
              <a:t>Charged with violating federal securities laws for lacking adequate internal and financial controls</a:t>
            </a:r>
          </a:p>
          <a:p>
            <a:r>
              <a:rPr lang="en-US" dirty="0" err="1" smtClean="0"/>
              <a:t>Sinovel</a:t>
            </a:r>
            <a:r>
              <a:rPr lang="en-US" dirty="0" smtClean="0"/>
              <a:t> was not paying AMSC for certain contracted shipments</a:t>
            </a:r>
          </a:p>
          <a:p>
            <a:r>
              <a:rPr lang="en-US" dirty="0" smtClean="0"/>
              <a:t>AMSC </a:t>
            </a:r>
            <a:r>
              <a:rPr lang="en-US" b="1" dirty="0" smtClean="0"/>
              <a:t>was improperly recognizing revenue</a:t>
            </a:r>
            <a:r>
              <a:rPr lang="en-US" dirty="0" smtClean="0"/>
              <a:t> on certain contracted shipments to </a:t>
            </a:r>
            <a:r>
              <a:rPr lang="en-US" dirty="0" err="1" smtClean="0"/>
              <a:t>Sinovel</a:t>
            </a:r>
            <a:endParaRPr lang="en-US" dirty="0" smtClean="0"/>
          </a:p>
          <a:p>
            <a:r>
              <a:rPr lang="en-US" dirty="0" smtClean="0"/>
              <a:t> As a result, </a:t>
            </a:r>
            <a:r>
              <a:rPr lang="en-US" dirty="0" err="1" smtClean="0"/>
              <a:t>AMSC's</a:t>
            </a:r>
            <a:r>
              <a:rPr lang="en-US" dirty="0" smtClean="0"/>
              <a:t> revenues were </a:t>
            </a:r>
            <a:r>
              <a:rPr lang="en-US" b="1" dirty="0" smtClean="0"/>
              <a:t>OVERSTATED</a:t>
            </a:r>
            <a:endParaRPr lang="en-US" b="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22" b="1" dirty="0" smtClean="0"/>
              <a:t/>
            </a:r>
            <a:br>
              <a:rPr lang="en-US" sz="2222" b="1" dirty="0" smtClean="0"/>
            </a:br>
            <a:r>
              <a:rPr lang="en-US" sz="2222" b="1" dirty="0" smtClean="0"/>
              <a:t/>
            </a:r>
            <a:br>
              <a:rPr lang="en-US" sz="2222" b="1" dirty="0" smtClean="0"/>
            </a:br>
            <a:r>
              <a:rPr lang="en-US" sz="3556" b="1" dirty="0" smtClean="0"/>
              <a:t>Potential Future</a:t>
            </a:r>
            <a:br>
              <a:rPr lang="en-US" sz="3556" b="1" dirty="0" smtClean="0"/>
            </a:br>
            <a:r>
              <a:rPr lang="en-US" sz="3556" b="1" dirty="0" smtClean="0"/>
              <a:t>(Press Release April 21</a:t>
            </a:r>
            <a:r>
              <a:rPr lang="en-US" sz="3556" b="1" baseline="30000" dirty="0" smtClean="0"/>
              <a:t>st</a:t>
            </a:r>
            <a:r>
              <a:rPr lang="en-US" sz="3556" b="1" dirty="0" smtClean="0"/>
              <a:t>)</a:t>
            </a:r>
            <a:r>
              <a:rPr lang="en-US" sz="2222" b="1" dirty="0" smtClean="0"/>
              <a:t/>
            </a:r>
            <a:br>
              <a:rPr lang="en-US" sz="2222" b="1" dirty="0" smtClean="0"/>
            </a:br>
            <a:r>
              <a:rPr lang="en-US" b="1" dirty="0" smtClean="0"/>
              <a:t/>
            </a:r>
            <a:br>
              <a:rPr lang="en-US" b="1" dirty="0" smtClean="0"/>
            </a:br>
            <a:endParaRPr lang="en-US" dirty="0"/>
          </a:p>
        </p:txBody>
      </p:sp>
      <p:sp>
        <p:nvSpPr>
          <p:cNvPr id="3" name="Content Placeholder 2"/>
          <p:cNvSpPr>
            <a:spLocks noGrp="1"/>
          </p:cNvSpPr>
          <p:nvPr>
            <p:ph idx="1"/>
          </p:nvPr>
        </p:nvSpPr>
        <p:spPr/>
        <p:txBody>
          <a:bodyPr>
            <a:normAutofit lnSpcReduction="10000"/>
          </a:bodyPr>
          <a:lstStyle/>
          <a:p>
            <a:r>
              <a:rPr lang="en-US" b="1" dirty="0" smtClean="0"/>
              <a:t>American Superconductor Wire Serves in Superconductor Electrical Substation in China</a:t>
            </a:r>
          </a:p>
          <a:p>
            <a:r>
              <a:rPr lang="en-US" dirty="0" smtClean="0"/>
              <a:t>“This is a holistic project that demonstrates how superconductors will be applied in substations throughout China in the years ahead. As China’s electricity needs continue to increase, these solutions will be essential to maintain a high level of efficiency and reliability for our homes and businesses.” </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Thoughts</a:t>
            </a:r>
            <a:endParaRPr lang="en-US" dirty="0"/>
          </a:p>
        </p:txBody>
      </p:sp>
      <p:sp>
        <p:nvSpPr>
          <p:cNvPr id="3" name="Content Placeholder 2"/>
          <p:cNvSpPr>
            <a:spLocks noGrp="1"/>
          </p:cNvSpPr>
          <p:nvPr>
            <p:ph idx="1"/>
          </p:nvPr>
        </p:nvSpPr>
        <p:spPr/>
        <p:txBody>
          <a:bodyPr>
            <a:normAutofit fontScale="92500" lnSpcReduction="10000"/>
          </a:bodyPr>
          <a:lstStyle/>
          <a:p>
            <a:pPr algn="ctr">
              <a:buNone/>
            </a:pPr>
            <a:r>
              <a:rPr lang="en-US" b="1" dirty="0" smtClean="0"/>
              <a:t>Good</a:t>
            </a:r>
          </a:p>
          <a:p>
            <a:r>
              <a:rPr lang="en-US" dirty="0" smtClean="0"/>
              <a:t>leader in a viable industry - renewable energy</a:t>
            </a:r>
          </a:p>
          <a:p>
            <a:r>
              <a:rPr lang="en-US" dirty="0" smtClean="0"/>
              <a:t>Young industry a lot of room for growth</a:t>
            </a:r>
          </a:p>
          <a:p>
            <a:r>
              <a:rPr lang="en-US" dirty="0" smtClean="0"/>
              <a:t>New superconductors in electrical </a:t>
            </a:r>
            <a:r>
              <a:rPr lang="en-US" dirty="0" err="1" smtClean="0"/>
              <a:t>substation(s</a:t>
            </a:r>
            <a:r>
              <a:rPr lang="en-US" dirty="0" smtClean="0"/>
              <a:t>) in China</a:t>
            </a:r>
          </a:p>
          <a:p>
            <a:pPr algn="ctr">
              <a:buNone/>
            </a:pPr>
            <a:r>
              <a:rPr lang="en-US" b="1" dirty="0" smtClean="0"/>
              <a:t>Bad</a:t>
            </a:r>
          </a:p>
          <a:p>
            <a:r>
              <a:rPr lang="en-US" dirty="0" smtClean="0"/>
              <a:t>If </a:t>
            </a:r>
            <a:r>
              <a:rPr lang="en-US" dirty="0" err="1" smtClean="0"/>
              <a:t>Sinovel</a:t>
            </a:r>
            <a:r>
              <a:rPr lang="en-US" dirty="0" smtClean="0"/>
              <a:t> discontinues business and moves elsewhere, can AMSC replace 70% of its future revenue</a:t>
            </a:r>
          </a:p>
          <a:p>
            <a:r>
              <a:rPr lang="en-US" dirty="0" smtClean="0"/>
              <a:t>Pending Lawsuits and low stock price making it difficult for future acquisitions  </a:t>
            </a:r>
          </a:p>
          <a:p>
            <a:endParaRPr lang="en-US" dirty="0" smtClean="0"/>
          </a:p>
          <a:p>
            <a:endParaRPr lang="en-US" dirty="0" smtClean="0"/>
          </a:p>
          <a:p>
            <a:endParaRPr lang="en-US"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8417"/>
            <a:ext cx="8229600" cy="1066800"/>
          </a:xfrm>
        </p:spPr>
        <p:txBody>
          <a:bodyPr/>
          <a:lstStyle/>
          <a:p>
            <a:r>
              <a:rPr lang="en-US" dirty="0" smtClean="0"/>
              <a:t>Volatility </a:t>
            </a:r>
            <a:endParaRPr lang="en-US" dirty="0"/>
          </a:p>
        </p:txBody>
      </p:sp>
      <p:pic>
        <p:nvPicPr>
          <p:cNvPr id="4" name="Picture 3" descr="MSP539619f73aa308b9f5c100003206gi9cg8hi8caf.gif"/>
          <p:cNvPicPr>
            <a:picLocks noChangeAspect="1"/>
          </p:cNvPicPr>
          <p:nvPr/>
        </p:nvPicPr>
        <p:blipFill>
          <a:blip r:embed="rId2"/>
          <a:stretch>
            <a:fillRect/>
          </a:stretch>
        </p:blipFill>
        <p:spPr>
          <a:xfrm>
            <a:off x="1591696" y="1698498"/>
            <a:ext cx="6299200" cy="40132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 </a:t>
            </a:r>
            <a:endParaRPr lang="en-US" dirty="0"/>
          </a:p>
        </p:txBody>
      </p:sp>
      <p:sp>
        <p:nvSpPr>
          <p:cNvPr id="3" name="Content Placeholder 2"/>
          <p:cNvSpPr>
            <a:spLocks noGrp="1"/>
          </p:cNvSpPr>
          <p:nvPr>
            <p:ph idx="1"/>
          </p:nvPr>
        </p:nvSpPr>
        <p:spPr/>
        <p:txBody>
          <a:bodyPr>
            <a:normAutofit/>
          </a:bodyPr>
          <a:lstStyle/>
          <a:p>
            <a:r>
              <a:rPr lang="en-US" dirty="0" smtClean="0"/>
              <a:t>Stop-Loss: $9.5</a:t>
            </a:r>
          </a:p>
          <a:p>
            <a:r>
              <a:rPr lang="en-US" dirty="0" smtClean="0"/>
              <a:t>Limit: $16</a:t>
            </a:r>
          </a:p>
          <a:p>
            <a:r>
              <a:rPr lang="en-US" dirty="0" smtClean="0"/>
              <a:t>“Bracket Order”</a:t>
            </a:r>
          </a:p>
          <a:p>
            <a:r>
              <a:rPr lang="en-US" dirty="0" smtClean="0"/>
              <a:t>Don’t like the percentage of revenue coming from </a:t>
            </a:r>
            <a:r>
              <a:rPr lang="en-US" dirty="0" err="1"/>
              <a:t>S</a:t>
            </a:r>
            <a:r>
              <a:rPr lang="en-US" dirty="0" err="1" smtClean="0"/>
              <a:t>inovel</a:t>
            </a:r>
            <a:r>
              <a:rPr lang="en-US" dirty="0" smtClean="0"/>
              <a:t> even if they were to return and make the statement they will continue future business (uncertain now and risky later)</a:t>
            </a:r>
          </a:p>
          <a:p>
            <a:r>
              <a:rPr lang="en-US" dirty="0" smtClean="0"/>
              <a:t>Summer months = no trading</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Officer Elections</a:t>
            </a:r>
            <a:endParaRPr lang="en-US" dirty="0"/>
          </a:p>
        </p:txBody>
      </p:sp>
      <p:sp>
        <p:nvSpPr>
          <p:cNvPr id="3" name="Content Placeholder 2"/>
          <p:cNvSpPr>
            <a:spLocks noGrp="1"/>
          </p:cNvSpPr>
          <p:nvPr>
            <p:ph idx="1"/>
          </p:nvPr>
        </p:nvSpPr>
        <p:spPr/>
        <p:txBody>
          <a:bodyPr/>
          <a:lstStyle/>
          <a:p>
            <a:r>
              <a:rPr lang="en-US" dirty="0" smtClean="0"/>
              <a:t>President</a:t>
            </a:r>
          </a:p>
          <a:p>
            <a:r>
              <a:rPr lang="en-US" dirty="0" smtClean="0"/>
              <a:t>Vice President</a:t>
            </a:r>
          </a:p>
          <a:p>
            <a:r>
              <a:rPr lang="en-US" dirty="0" smtClean="0"/>
              <a:t>Secretary</a:t>
            </a:r>
          </a:p>
          <a:p>
            <a:r>
              <a:rPr lang="en-US" dirty="0" smtClean="0"/>
              <a:t>Treasurer</a:t>
            </a:r>
          </a:p>
          <a:p>
            <a:r>
              <a:rPr lang="en-US" dirty="0" smtClean="0"/>
              <a:t>Analyst (3)</a:t>
            </a:r>
          </a:p>
          <a:p>
            <a:r>
              <a:rPr lang="en-US" dirty="0" smtClean="0"/>
              <a:t>PR (3)</a:t>
            </a:r>
          </a:p>
          <a:p>
            <a:r>
              <a:rPr lang="en-US" dirty="0" smtClean="0"/>
              <a:t>Webmaster</a:t>
            </a:r>
          </a:p>
        </p:txBody>
      </p:sp>
    </p:spTree>
    <p:extLst>
      <p:ext uri="{BB962C8B-B14F-4D97-AF65-F5344CB8AC3E}">
        <p14:creationId xmlns:p14="http://schemas.microsoft.com/office/powerpoint/2010/main" val="6116019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Club News</a:t>
            </a:r>
          </a:p>
          <a:p>
            <a:r>
              <a:rPr lang="en-US" dirty="0" smtClean="0"/>
              <a:t>Financial News</a:t>
            </a:r>
          </a:p>
          <a:p>
            <a:r>
              <a:rPr lang="en-US" dirty="0" smtClean="0"/>
              <a:t>AMSC – what to do?</a:t>
            </a:r>
          </a:p>
          <a:p>
            <a:r>
              <a:rPr lang="en-US" dirty="0" smtClean="0"/>
              <a:t>Officer Elections</a:t>
            </a:r>
          </a:p>
          <a:p>
            <a:pPr marL="0" indent="0">
              <a:buNone/>
            </a:pPr>
            <a:endParaRPr lang="en-US" dirty="0"/>
          </a:p>
        </p:txBody>
      </p:sp>
    </p:spTree>
    <p:extLst>
      <p:ext uri="{BB962C8B-B14F-4D97-AF65-F5344CB8AC3E}">
        <p14:creationId xmlns:p14="http://schemas.microsoft.com/office/powerpoint/2010/main" val="18289107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Club News</a:t>
            </a:r>
            <a:endParaRPr lang="en-US" dirty="0"/>
          </a:p>
        </p:txBody>
      </p:sp>
      <p:sp>
        <p:nvSpPr>
          <p:cNvPr id="3" name="Content Placeholder 2"/>
          <p:cNvSpPr>
            <a:spLocks noGrp="1"/>
          </p:cNvSpPr>
          <p:nvPr>
            <p:ph idx="1"/>
          </p:nvPr>
        </p:nvSpPr>
        <p:spPr/>
        <p:txBody>
          <a:bodyPr/>
          <a:lstStyle/>
          <a:p>
            <a:r>
              <a:rPr lang="en-US" dirty="0" smtClean="0"/>
              <a:t>Entrepreneurship Talk – Prof. Hutchinson</a:t>
            </a:r>
          </a:p>
          <a:p>
            <a:pPr marL="0" indent="0">
              <a:buNone/>
            </a:pPr>
            <a:r>
              <a:rPr lang="en-US" i="1" dirty="0" smtClean="0"/>
              <a:t>Monday, 7pm, Kirby 104</a:t>
            </a:r>
          </a:p>
          <a:p>
            <a:endParaRPr lang="en-US" dirty="0"/>
          </a:p>
          <a:p>
            <a:r>
              <a:rPr lang="en-US" dirty="0" smtClean="0"/>
              <a:t>Last Meeting – </a:t>
            </a:r>
            <a:r>
              <a:rPr lang="en-US" i="1" dirty="0" smtClean="0"/>
              <a:t>Next Friday @ Noon</a:t>
            </a:r>
          </a:p>
          <a:p>
            <a:pPr marL="0" indent="0">
              <a:buNone/>
            </a:pPr>
            <a:r>
              <a:rPr lang="en-US" dirty="0" smtClean="0"/>
              <a:t>Social at </a:t>
            </a:r>
            <a:r>
              <a:rPr lang="en-US" i="1" dirty="0" err="1" smtClean="0"/>
              <a:t>Lambros</a:t>
            </a:r>
            <a:r>
              <a:rPr lang="en-US" i="1" dirty="0" smtClean="0"/>
              <a:t>’ New Place </a:t>
            </a:r>
            <a:r>
              <a:rPr lang="en-US" dirty="0" smtClean="0"/>
              <a:t>(next to Cosmic Cup)</a:t>
            </a:r>
            <a:endParaRPr lang="en-US" dirty="0"/>
          </a:p>
        </p:txBody>
      </p:sp>
    </p:spTree>
    <p:extLst>
      <p:ext uri="{BB962C8B-B14F-4D97-AF65-F5344CB8AC3E}">
        <p14:creationId xmlns:p14="http://schemas.microsoft.com/office/powerpoint/2010/main" val="3977959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News</a:t>
            </a:r>
            <a:endParaRPr lang="en-US" dirty="0"/>
          </a:p>
        </p:txBody>
      </p:sp>
      <p:sp>
        <p:nvSpPr>
          <p:cNvPr id="3" name="Content Placeholder 2"/>
          <p:cNvSpPr>
            <a:spLocks noGrp="1"/>
          </p:cNvSpPr>
          <p:nvPr>
            <p:ph idx="1"/>
          </p:nvPr>
        </p:nvSpPr>
        <p:spPr/>
        <p:txBody>
          <a:bodyPr/>
          <a:lstStyle/>
          <a:p>
            <a:r>
              <a:rPr lang="en-US" dirty="0" smtClean="0"/>
              <a:t>S&amp;P Downgrade</a:t>
            </a:r>
          </a:p>
          <a:p>
            <a:endParaRPr lang="en-US" dirty="0"/>
          </a:p>
          <a:p>
            <a:r>
              <a:rPr lang="en-US" dirty="0" smtClean="0"/>
              <a:t>Dollar?</a:t>
            </a:r>
          </a:p>
          <a:p>
            <a:endParaRPr lang="en-US" dirty="0"/>
          </a:p>
          <a:p>
            <a:r>
              <a:rPr lang="en-US" dirty="0" smtClean="0"/>
              <a:t>Treasuries?</a:t>
            </a:r>
          </a:p>
        </p:txBody>
      </p:sp>
    </p:spTree>
    <p:extLst>
      <p:ext uri="{BB962C8B-B14F-4D97-AF65-F5344CB8AC3E}">
        <p14:creationId xmlns:p14="http://schemas.microsoft.com/office/powerpoint/2010/main" val="491351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noGrp="1"/>
          </p:cNvGraphicFramePr>
          <p:nvPr/>
        </p:nvGraphicFramePr>
        <p:xfrm>
          <a:off x="282863" y="508000"/>
          <a:ext cx="8578273" cy="584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79872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AMSC</a:t>
            </a:r>
            <a:endParaRPr lang="en-US" dirty="0"/>
          </a:p>
        </p:txBody>
      </p:sp>
      <p:sp>
        <p:nvSpPr>
          <p:cNvPr id="3" name="Subtitle 2"/>
          <p:cNvSpPr>
            <a:spLocks noGrp="1"/>
          </p:cNvSpPr>
          <p:nvPr>
            <p:ph type="subTitle" idx="1"/>
          </p:nvPr>
        </p:nvSpPr>
        <p:spPr/>
        <p:txBody>
          <a:bodyPr/>
          <a:lstStyle/>
          <a:p>
            <a:r>
              <a:rPr lang="en-US" dirty="0" smtClean="0"/>
              <a:t>Greg “</a:t>
            </a:r>
            <a:r>
              <a:rPr lang="en-US" dirty="0" err="1" smtClean="0"/>
              <a:t>Papi</a:t>
            </a:r>
            <a:r>
              <a:rPr lang="en-US" dirty="0" smtClean="0"/>
              <a:t>” Rau</a:t>
            </a:r>
          </a:p>
          <a:p>
            <a:r>
              <a:rPr lang="en-US" dirty="0" smtClean="0"/>
              <a:t>Colin “Big </a:t>
            </a:r>
            <a:r>
              <a:rPr lang="en-US" dirty="0" err="1" smtClean="0"/>
              <a:t>Meetch</a:t>
            </a:r>
            <a:r>
              <a:rPr lang="en-US" dirty="0" smtClean="0"/>
              <a:t>” </a:t>
            </a:r>
            <a:r>
              <a:rPr lang="en-US" dirty="0" err="1" smtClean="0"/>
              <a:t>Serling</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month AMSC chart</a:t>
            </a:r>
            <a:endParaRPr lang="en-US" dirty="0"/>
          </a:p>
        </p:txBody>
      </p:sp>
      <p:pic>
        <p:nvPicPr>
          <p:cNvPr id="4" name="Picture 3"/>
          <p:cNvPicPr>
            <a:picLocks noChangeAspect="1"/>
          </p:cNvPicPr>
          <p:nvPr/>
        </p:nvPicPr>
        <p:blipFill>
          <a:blip r:embed="rId2"/>
          <a:stretch>
            <a:fillRect/>
          </a:stretch>
        </p:blipFill>
        <p:spPr>
          <a:xfrm>
            <a:off x="1138103" y="2019795"/>
            <a:ext cx="7076034" cy="420139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69867"/>
            <a:ext cx="8229600" cy="1066800"/>
          </a:xfrm>
        </p:spPr>
        <p:txBody>
          <a:bodyPr/>
          <a:lstStyle/>
          <a:p>
            <a:r>
              <a:rPr lang="en-US" dirty="0" smtClean="0"/>
              <a:t>Overview</a:t>
            </a:r>
            <a:endParaRPr lang="en-US" dirty="0"/>
          </a:p>
        </p:txBody>
      </p:sp>
      <p:sp>
        <p:nvSpPr>
          <p:cNvPr id="3" name="Content Placeholder 2"/>
          <p:cNvSpPr>
            <a:spLocks noGrp="1"/>
          </p:cNvSpPr>
          <p:nvPr>
            <p:ph idx="1"/>
          </p:nvPr>
        </p:nvSpPr>
        <p:spPr>
          <a:xfrm>
            <a:off x="457200" y="1600201"/>
            <a:ext cx="8229600" cy="3916711"/>
          </a:xfrm>
        </p:spPr>
        <p:txBody>
          <a:bodyPr/>
          <a:lstStyle/>
          <a:p>
            <a:r>
              <a:rPr lang="en-US" dirty="0" smtClean="0"/>
              <a:t>3 Areas of Focus: </a:t>
            </a:r>
          </a:p>
          <a:p>
            <a:pPr lvl="1"/>
            <a:r>
              <a:rPr lang="en-US" dirty="0" smtClean="0"/>
              <a:t>Wind Energy (Turbine design, components, grid connections)</a:t>
            </a:r>
          </a:p>
          <a:p>
            <a:pPr lvl="1"/>
            <a:r>
              <a:rPr lang="en-US" dirty="0" smtClean="0"/>
              <a:t>Power Systems (Grid components</a:t>
            </a:r>
          </a:p>
          <a:p>
            <a:pPr lvl="1">
              <a:buNone/>
            </a:pPr>
            <a:r>
              <a:rPr lang="en-US" dirty="0" smtClean="0"/>
              <a:t> motors)</a:t>
            </a:r>
          </a:p>
          <a:p>
            <a:pPr lvl="1"/>
            <a:r>
              <a:rPr lang="en-US" dirty="0" smtClean="0"/>
              <a:t>High Temperature Superconductor (HTS) wires</a:t>
            </a:r>
          </a:p>
          <a:p>
            <a:pPr lvl="1">
              <a:buNone/>
            </a:pPr>
            <a:endParaRPr lang="en-US"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 talked about last time…</a:t>
            </a:r>
            <a:endParaRPr lang="en-US" dirty="0"/>
          </a:p>
        </p:txBody>
      </p:sp>
      <p:sp>
        <p:nvSpPr>
          <p:cNvPr id="3" name="Content Placeholder 2"/>
          <p:cNvSpPr>
            <a:spLocks noGrp="1"/>
          </p:cNvSpPr>
          <p:nvPr>
            <p:ph idx="1"/>
          </p:nvPr>
        </p:nvSpPr>
        <p:spPr/>
        <p:txBody>
          <a:bodyPr>
            <a:normAutofit/>
          </a:bodyPr>
          <a:lstStyle/>
          <a:p>
            <a:r>
              <a:rPr lang="en-US" dirty="0" smtClean="0"/>
              <a:t>On April 5, 2011, AMSC announced that </a:t>
            </a:r>
            <a:r>
              <a:rPr lang="en-US" dirty="0" err="1" smtClean="0"/>
              <a:t>Sinovel</a:t>
            </a:r>
            <a:r>
              <a:rPr lang="en-US" dirty="0" smtClean="0"/>
              <a:t> refused to accept shipments and refused to pay for shipments made during the 2010 fiscal year. </a:t>
            </a:r>
          </a:p>
          <a:p>
            <a:r>
              <a:rPr lang="en-US" dirty="0" smtClean="0"/>
              <a:t>Expected 2010 4Q earnings substantially below previous projections. The following day, shares of AMSC plummeted by more than 42 percent. </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Urban</Template>
  <TotalTime>131</TotalTime>
  <Words>414</Words>
  <Application>Microsoft Office PowerPoint</Application>
  <PresentationFormat>On-screen Show (4:3)</PresentationFormat>
  <Paragraphs>72</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Urban</vt:lpstr>
      <vt:lpstr>Lafayette Investment Club</vt:lpstr>
      <vt:lpstr>Agenda</vt:lpstr>
      <vt:lpstr>Club News</vt:lpstr>
      <vt:lpstr>Financial News</vt:lpstr>
      <vt:lpstr>PowerPoint Presentation</vt:lpstr>
      <vt:lpstr>AMSC</vt:lpstr>
      <vt:lpstr>3 month AMSC chart</vt:lpstr>
      <vt:lpstr>Overview</vt:lpstr>
      <vt:lpstr>As talked about last time…</vt:lpstr>
      <vt:lpstr>Some Numbers</vt:lpstr>
      <vt:lpstr>Recent News</vt:lpstr>
      <vt:lpstr>  Potential Future (Press Release April 21st)  </vt:lpstr>
      <vt:lpstr>Closing Thoughts</vt:lpstr>
      <vt:lpstr>Volatility </vt:lpstr>
      <vt:lpstr>Recommendation </vt:lpstr>
      <vt:lpstr>Officer Elections</vt:lpstr>
    </vt:vector>
  </TitlesOfParts>
  <Company>Lafayette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AMSC</dc:title>
  <dc:creator>Instructional Technology</dc:creator>
  <cp:lastModifiedBy>Blago</cp:lastModifiedBy>
  <cp:revision>4</cp:revision>
  <dcterms:created xsi:type="dcterms:W3CDTF">2011-04-22T01:28:02Z</dcterms:created>
  <dcterms:modified xsi:type="dcterms:W3CDTF">2011-04-22T14:46:41Z</dcterms:modified>
</cp:coreProperties>
</file>