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25"/>
  </p:notesMasterIdLst>
  <p:sldIdLst>
    <p:sldId id="268" r:id="rId2"/>
    <p:sldId id="269" r:id="rId3"/>
    <p:sldId id="275" r:id="rId4"/>
    <p:sldId id="276" r:id="rId5"/>
    <p:sldId id="279" r:id="rId6"/>
    <p:sldId id="277" r:id="rId7"/>
    <p:sldId id="278" r:id="rId8"/>
    <p:sldId id="270" r:id="rId9"/>
    <p:sldId id="271" r:id="rId10"/>
    <p:sldId id="272" r:id="rId11"/>
    <p:sldId id="274" r:id="rId12"/>
    <p:sldId id="273" r:id="rId13"/>
    <p:sldId id="263" r:id="rId14"/>
    <p:sldId id="264" r:id="rId15"/>
    <p:sldId id="257" r:id="rId16"/>
    <p:sldId id="260" r:id="rId17"/>
    <p:sldId id="261" r:id="rId18"/>
    <p:sldId id="262" r:id="rId19"/>
    <p:sldId id="258" r:id="rId20"/>
    <p:sldId id="259" r:id="rId21"/>
    <p:sldId id="265" r:id="rId22"/>
    <p:sldId id="266" r:id="rId23"/>
    <p:sldId id="26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1872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ibrary\Desktop\Portfolio%20by%20Sectors%20April%2015%20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Sector Weights</a:t>
            </a:r>
          </a:p>
        </c:rich>
      </c:tx>
      <c:layout>
        <c:manualLayout>
          <c:xMode val="edge"/>
          <c:yMode val="edge"/>
          <c:x val="0.33622922134733174"/>
          <c:y val="9.2591540811497001E-3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6413604549431375E-2"/>
                  <c:y val="-1.7304607757363669E-3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3.5666010498687671E-3"/>
                  <c:y val="1.6972878390201236E-3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6.3458005249343863E-2"/>
                  <c:y val="-4.39949693788276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ETFs</a:t>
                    </a:r>
                    <a:r>
                      <a:rPr lang="en-US" dirty="0"/>
                      <a:t>
19%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2.9037401574803168E-2"/>
                  <c:y val="-4.525371828521435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'LIC PORTFOLIO'!$A$60:$A$66</c:f>
              <c:strCache>
                <c:ptCount val="7"/>
                <c:pt idx="0">
                  <c:v>ENER</c:v>
                </c:pt>
                <c:pt idx="1">
                  <c:v>FINA</c:v>
                </c:pt>
                <c:pt idx="2">
                  <c:v>HEAL</c:v>
                </c:pt>
                <c:pt idx="3">
                  <c:v>MISC</c:v>
                </c:pt>
                <c:pt idx="4">
                  <c:v>OTHER</c:v>
                </c:pt>
                <c:pt idx="5">
                  <c:v>TECH</c:v>
                </c:pt>
                <c:pt idx="6">
                  <c:v>CASH</c:v>
                </c:pt>
              </c:strCache>
            </c:strRef>
          </c:cat>
          <c:val>
            <c:numRef>
              <c:f>'LIC PORTFOLIO'!$F$60:$F$66</c:f>
              <c:numCache>
                <c:formatCode>"$"#,##0.00</c:formatCode>
                <c:ptCount val="7"/>
                <c:pt idx="0">
                  <c:v>49311.310000000005</c:v>
                </c:pt>
                <c:pt idx="1">
                  <c:v>47527.579503999994</c:v>
                </c:pt>
                <c:pt idx="2">
                  <c:v>35812.15</c:v>
                </c:pt>
                <c:pt idx="3">
                  <c:v>64652.100000000006</c:v>
                </c:pt>
                <c:pt idx="4">
                  <c:v>70725.699630000003</c:v>
                </c:pt>
                <c:pt idx="5">
                  <c:v>87926.84</c:v>
                </c:pt>
                <c:pt idx="6">
                  <c:v>14084.56</c:v>
                </c:pt>
              </c:numCache>
            </c:numRef>
          </c:val>
        </c:ser>
        <c:ser>
          <c:idx val="1"/>
          <c:order val="1"/>
          <c:explosion val="25"/>
          <c:dLbls>
            <c:showCatName val="1"/>
            <c:showPercent val="1"/>
            <c:showLeaderLines val="1"/>
          </c:dLbls>
          <c:cat>
            <c:strRef>
              <c:f>'LIC PORTFOLIO'!$A$60:$A$66</c:f>
              <c:strCache>
                <c:ptCount val="7"/>
                <c:pt idx="0">
                  <c:v>ENER</c:v>
                </c:pt>
                <c:pt idx="1">
                  <c:v>FINA</c:v>
                </c:pt>
                <c:pt idx="2">
                  <c:v>HEAL</c:v>
                </c:pt>
                <c:pt idx="3">
                  <c:v>MISC</c:v>
                </c:pt>
                <c:pt idx="4">
                  <c:v>OTHER</c:v>
                </c:pt>
                <c:pt idx="5">
                  <c:v>TECH</c:v>
                </c:pt>
                <c:pt idx="6">
                  <c:v>CASH</c:v>
                </c:pt>
              </c:strCache>
            </c:strRef>
          </c:cat>
          <c:val>
            <c:numRef>
              <c:f>'LIC PORTFOLIO'!$G$60:$G$66</c:f>
              <c:numCache>
                <c:formatCode>0.00%</c:formatCode>
                <c:ptCount val="7"/>
                <c:pt idx="0">
                  <c:v>0.13325931827144682</c:v>
                </c:pt>
                <c:pt idx="1">
                  <c:v>0.12843894927543048</c:v>
                </c:pt>
                <c:pt idx="2">
                  <c:v>9.677906944339533E-2</c:v>
                </c:pt>
                <c:pt idx="3">
                  <c:v>0.17471640422486054</c:v>
                </c:pt>
                <c:pt idx="4">
                  <c:v>0.19112975333579496</c:v>
                </c:pt>
                <c:pt idx="5">
                  <c:v>0.23761426650726944</c:v>
                </c:pt>
                <c:pt idx="6">
                  <c:v>3.8062238941802377E-2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4A0E7-6C7B-E346-AA7E-59F6EDBACDE5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F11FD-37BA-E546-81B1-091872799F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294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9479EDA5-3DC7-5B42-9A63-095E901064A7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DAA35B23-4621-8C4E-8054-14A670F14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ooleyn@lafayette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Lafayette Investment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April 15 2011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888234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East Unrest</a:t>
            </a:r>
            <a:endParaRPr lang="en-US" dirty="0"/>
          </a:p>
        </p:txBody>
      </p:sp>
      <p:pic>
        <p:nvPicPr>
          <p:cNvPr id="4099" name="Picture 3" descr="C:\Users\Blagovest\Documents\My Dropbox\College\Activities\Investment Club\2011\gaddaf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0946" y="2805196"/>
            <a:ext cx="59436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Blagovest\Documents\My Dropbox\College\Activities\Investment Club\2011\lyb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8975" y="1155700"/>
            <a:ext cx="44196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3800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Debates</a:t>
            </a:r>
            <a:endParaRPr lang="en-US" dirty="0"/>
          </a:p>
        </p:txBody>
      </p:sp>
      <p:pic>
        <p:nvPicPr>
          <p:cNvPr id="6146" name="Picture 2" descr="C:\Users\Blagovest\Documents\My Dropbox\College\Activities\Investment Club\2011\ob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095" y="2510641"/>
            <a:ext cx="4286251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Blagovest\Documents\My Dropbox\College\Activities\Investment Club\2011\Boeh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8997" y="3445328"/>
            <a:ext cx="42862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03392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Japan</a:t>
            </a:r>
            <a:endParaRPr lang="en-US" dirty="0"/>
          </a:p>
        </p:txBody>
      </p:sp>
      <p:pic>
        <p:nvPicPr>
          <p:cNvPr id="4" name="Picture 2" descr="C:\Users\Blagovest\Documents\My Dropbox\College\Activities\Investment Club\2011\fukushi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71" y="3355625"/>
            <a:ext cx="4286250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Blagovest\Documents\My Dropbox\College\Activities\Investment Club\2011\evacuation zon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9617" y="990600"/>
            <a:ext cx="4419600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72111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ell Recommendation: AMSC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Miao and Greg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6711"/>
          </a:xfrm>
        </p:spPr>
        <p:txBody>
          <a:bodyPr/>
          <a:lstStyle/>
          <a:p>
            <a:r>
              <a:rPr lang="en-US" dirty="0" smtClean="0"/>
              <a:t>3 Areas of Focus: </a:t>
            </a:r>
          </a:p>
          <a:p>
            <a:pPr lvl="1"/>
            <a:r>
              <a:rPr lang="en-US" dirty="0" smtClean="0"/>
              <a:t>Wind Energy (Turbine design, components, grid connections)</a:t>
            </a:r>
          </a:p>
          <a:p>
            <a:pPr lvl="1"/>
            <a:r>
              <a:rPr lang="en-US" dirty="0" smtClean="0"/>
              <a:t>Power Systems (Grid components</a:t>
            </a:r>
          </a:p>
          <a:p>
            <a:pPr lvl="1">
              <a:buNone/>
            </a:pPr>
            <a:r>
              <a:rPr lang="en-US" dirty="0" smtClean="0"/>
              <a:t> motors)</a:t>
            </a:r>
          </a:p>
          <a:p>
            <a:pPr lvl="1"/>
            <a:r>
              <a:rPr lang="en-US" dirty="0" smtClean="0"/>
              <a:t>High Temperature Superconductor (HTS) wires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13.01</a:t>
            </a:r>
          </a:p>
          <a:p>
            <a:r>
              <a:rPr lang="en-US" dirty="0" smtClean="0"/>
              <a:t>52 week range: 12.54-38.88</a:t>
            </a:r>
          </a:p>
          <a:p>
            <a:r>
              <a:rPr lang="en-US" dirty="0" smtClean="0"/>
              <a:t>P/E 15.16</a:t>
            </a:r>
          </a:p>
          <a:p>
            <a:r>
              <a:rPr lang="en-US" dirty="0" smtClean="0"/>
              <a:t>Beta 1.58</a:t>
            </a:r>
          </a:p>
          <a:p>
            <a:r>
              <a:rPr lang="en-US" dirty="0" smtClean="0"/>
              <a:t>EPS: 0.86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944"/>
            <a:ext cx="8229600" cy="1143000"/>
          </a:xfrm>
        </p:spPr>
        <p:txBody>
          <a:bodyPr/>
          <a:lstStyle/>
          <a:p>
            <a:r>
              <a:rPr lang="en-US" dirty="0" smtClean="0"/>
              <a:t>Financials</a:t>
            </a:r>
            <a:endParaRPr lang="en-US" dirty="0"/>
          </a:p>
        </p:txBody>
      </p:sp>
      <p:pic>
        <p:nvPicPr>
          <p:cNvPr id="4" name="Content Placeholder 3" descr="Picture 4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2299" r="-12299"/>
          <a:stretch>
            <a:fillRect/>
          </a:stretch>
        </p:blipFill>
        <p:spPr>
          <a:xfrm>
            <a:off x="168206" y="2217549"/>
            <a:ext cx="4227167" cy="2803434"/>
          </a:xfrm>
        </p:spPr>
      </p:pic>
      <p:sp>
        <p:nvSpPr>
          <p:cNvPr id="5" name="TextBox 4"/>
          <p:cNvSpPr txBox="1"/>
          <p:nvPr/>
        </p:nvSpPr>
        <p:spPr>
          <a:xfrm>
            <a:off x="625406" y="5310749"/>
            <a:ext cx="348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up to March 2010…</a:t>
            </a:r>
            <a:endParaRPr lang="en-US" dirty="0"/>
          </a:p>
        </p:txBody>
      </p:sp>
      <p:pic>
        <p:nvPicPr>
          <p:cNvPr id="6" name="Picture 5" descr="Picture 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775" y="2217549"/>
            <a:ext cx="3839813" cy="29232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06513" y="5310749"/>
            <a:ext cx="348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 to Dec 2010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5406" y="1550343"/>
            <a:ext cx="348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Income Statement (Annually )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52226" y="1500864"/>
            <a:ext cx="348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Income Statement (Quarterly)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More financials</a:t>
            </a:r>
            <a:endParaRPr lang="en-US" dirty="0"/>
          </a:p>
        </p:txBody>
      </p:sp>
      <p:pic>
        <p:nvPicPr>
          <p:cNvPr id="4" name="Content Placeholder 3" descr="Picture 6.png"/>
          <p:cNvPicPr>
            <a:picLocks noGrp="1" noChangeAspect="1"/>
          </p:cNvPicPr>
          <p:nvPr>
            <p:ph idx="1"/>
          </p:nvPr>
        </p:nvPicPr>
        <p:blipFill>
          <a:blip r:embed="rId2"/>
          <a:srcRect l="-8386" r="-8386"/>
          <a:stretch>
            <a:fillRect/>
          </a:stretch>
        </p:blipFill>
        <p:spPr>
          <a:xfrm>
            <a:off x="305144" y="2209836"/>
            <a:ext cx="4222527" cy="2408207"/>
          </a:xfrm>
        </p:spPr>
      </p:pic>
      <p:sp>
        <p:nvSpPr>
          <p:cNvPr id="5" name="TextBox 4"/>
          <p:cNvSpPr txBox="1"/>
          <p:nvPr/>
        </p:nvSpPr>
        <p:spPr>
          <a:xfrm>
            <a:off x="1352527" y="1561832"/>
            <a:ext cx="2259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Balance Sheet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Picture 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027" y="2078119"/>
            <a:ext cx="4024585" cy="25399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50128" y="1561832"/>
            <a:ext cx="2259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Quarterly Cash Flow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was going on? </a:t>
            </a:r>
            <a:endParaRPr lang="en-US" dirty="0"/>
          </a:p>
        </p:txBody>
      </p:sp>
      <p:pic>
        <p:nvPicPr>
          <p:cNvPr id="9" name="Content Placeholder 8" descr="Picture 1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1160" r="-31160"/>
          <a:stretch>
            <a:fillRect/>
          </a:stretch>
        </p:blipFill>
        <p:spPr>
          <a:xfrm>
            <a:off x="1096868" y="1380828"/>
            <a:ext cx="7364682" cy="3999130"/>
          </a:xfrm>
        </p:spPr>
      </p:pic>
      <p:sp>
        <p:nvSpPr>
          <p:cNvPr id="7" name="Oval 6"/>
          <p:cNvSpPr/>
          <p:nvPr/>
        </p:nvSpPr>
        <p:spPr>
          <a:xfrm>
            <a:off x="6342039" y="4733493"/>
            <a:ext cx="758736" cy="22265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20028" y="997827"/>
            <a:ext cx="2259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Quarterly Cash Flow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1" name="Picture 10" descr="Picture 1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1348" y="6036441"/>
            <a:ext cx="4379225" cy="6267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359956" y="5604519"/>
            <a:ext cx="348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Balance Sheet (Quarterly)</a:t>
            </a:r>
          </a:p>
          <a:p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201837" y="6440521"/>
            <a:ext cx="758736" cy="22265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good about AMSC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Overlap with other AMSC business</a:t>
            </a:r>
          </a:p>
          <a:p>
            <a:endParaRPr lang="en-US" sz="2400" dirty="0" smtClean="0"/>
          </a:p>
          <a:p>
            <a:r>
              <a:rPr lang="en-US" sz="2400" dirty="0" smtClean="0"/>
              <a:t>Government Support: $4.8M from the Department of Energy for further development of superconducting electrical cables.</a:t>
            </a:r>
          </a:p>
          <a:p>
            <a:endParaRPr lang="en-US" sz="2400" dirty="0" smtClean="0"/>
          </a:p>
          <a:p>
            <a:r>
              <a:rPr lang="en-US" sz="2400" dirty="0" smtClean="0"/>
              <a:t>Bright future of the business (long run): Energy Consumption</a:t>
            </a:r>
          </a:p>
          <a:p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8271890" y="3851117"/>
            <a:ext cx="618488" cy="82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Club </a:t>
            </a:r>
            <a:r>
              <a:rPr lang="en-US" dirty="0" smtClean="0"/>
              <a:t>News</a:t>
            </a:r>
          </a:p>
          <a:p>
            <a:r>
              <a:rPr lang="en-US" dirty="0" smtClean="0"/>
              <a:t>Portfolio</a:t>
            </a:r>
            <a:endParaRPr lang="en-US" dirty="0" smtClean="0"/>
          </a:p>
          <a:p>
            <a:r>
              <a:rPr lang="en-US" dirty="0" smtClean="0"/>
              <a:t>Financial </a:t>
            </a:r>
            <a:r>
              <a:rPr lang="en-US" dirty="0" smtClean="0"/>
              <a:t>News</a:t>
            </a:r>
            <a:endParaRPr lang="en-US" dirty="0" smtClean="0"/>
          </a:p>
          <a:p>
            <a:r>
              <a:rPr lang="en-US" dirty="0" smtClean="0"/>
              <a:t>Sell Recommendation: AMSC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4462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Movement</a:t>
            </a:r>
            <a:endParaRPr lang="en-US" dirty="0"/>
          </a:p>
        </p:txBody>
      </p:sp>
      <p:pic>
        <p:nvPicPr>
          <p:cNvPr id="4" name="Content Placeholder 3" descr="Picture 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6285" y="2187014"/>
            <a:ext cx="6171429" cy="3733334"/>
          </a:xfrm>
        </p:spPr>
      </p:pic>
      <p:sp>
        <p:nvSpPr>
          <p:cNvPr id="5" name="Oval 4"/>
          <p:cNvSpPr/>
          <p:nvPr/>
        </p:nvSpPr>
        <p:spPr>
          <a:xfrm>
            <a:off x="6416263" y="2704854"/>
            <a:ext cx="692759" cy="203688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 rot="5400000">
            <a:off x="6445359" y="1917484"/>
            <a:ext cx="1104654" cy="470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55430" y="1232972"/>
            <a:ext cx="1253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April 6th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Chinese Industrial company </a:t>
            </a:r>
            <a:r>
              <a:rPr lang="en-US" dirty="0" err="1" smtClean="0"/>
              <a:t>Sinovel</a:t>
            </a:r>
            <a:r>
              <a:rPr lang="en-US" dirty="0" smtClean="0"/>
              <a:t>, which accounts for over 70% of </a:t>
            </a:r>
            <a:r>
              <a:rPr lang="en-US" dirty="0" err="1" smtClean="0"/>
              <a:t>AMSC’s</a:t>
            </a:r>
            <a:r>
              <a:rPr lang="en-US" dirty="0" smtClean="0"/>
              <a:t> revenues, declined to receive American Superconductors components due to inventory backup</a:t>
            </a:r>
          </a:p>
          <a:p>
            <a:r>
              <a:rPr lang="en-US" dirty="0" smtClean="0"/>
              <a:t>“If </a:t>
            </a:r>
            <a:r>
              <a:rPr lang="en-US" dirty="0" err="1" smtClean="0"/>
              <a:t>Sinovel</a:t>
            </a:r>
            <a:r>
              <a:rPr lang="en-US" dirty="0" smtClean="0"/>
              <a:t> cancelled purchase orders or development contracts, or discontinued future purchases from us, we would likely be unable to replace the related revenues. This would have a serious negative impact on our operating results and financial position.”</a:t>
            </a:r>
          </a:p>
          <a:p>
            <a:pPr>
              <a:buNone/>
            </a:pPr>
            <a:r>
              <a:rPr lang="en-US" dirty="0" smtClean="0"/>
              <a:t>						-10-k for 2009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Negative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March, AMSC said it would buy The Switch Engineering </a:t>
            </a:r>
            <a:r>
              <a:rPr lang="en-US" dirty="0" err="1" smtClean="0"/>
              <a:t>Oy</a:t>
            </a:r>
            <a:r>
              <a:rPr lang="en-US" dirty="0" smtClean="0"/>
              <a:t> for $266 million -- $79 million of which would be paid in stock.</a:t>
            </a:r>
          </a:p>
          <a:p>
            <a:r>
              <a:rPr lang="en-US" dirty="0" smtClean="0"/>
              <a:t>With the recent drop in </a:t>
            </a:r>
            <a:r>
              <a:rPr lang="en-US" dirty="0" err="1" smtClean="0"/>
              <a:t>AMSC's</a:t>
            </a:r>
            <a:r>
              <a:rPr lang="en-US" dirty="0" smtClean="0"/>
              <a:t> stock value it would require more shares to complete the deal which makes this acquisition less likely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we sell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result of the recent withdrawal of </a:t>
            </a:r>
            <a:r>
              <a:rPr lang="en-US" dirty="0" err="1" smtClean="0"/>
              <a:t>Sinovels</a:t>
            </a:r>
            <a:r>
              <a:rPr lang="en-US" dirty="0" smtClean="0"/>
              <a:t> business, AMSC will likely be running in the red light for at least one year, possible more</a:t>
            </a:r>
          </a:p>
          <a:p>
            <a:r>
              <a:rPr lang="en-US" dirty="0" smtClean="0"/>
              <a:t>We recommend to Sell AMSC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Hedge Fund Trip </a:t>
            </a:r>
          </a:p>
          <a:p>
            <a:r>
              <a:rPr lang="en-US" dirty="0" smtClean="0"/>
              <a:t>E-MAIL NANETTE COOLEY (</a:t>
            </a:r>
            <a:r>
              <a:rPr lang="en-US" dirty="0" smtClean="0">
                <a:hlinkClick r:id="rId2"/>
              </a:rPr>
              <a:t>cooleyn@lafayette.edu</a:t>
            </a:r>
            <a:r>
              <a:rPr lang="en-US" dirty="0" smtClean="0"/>
              <a:t>) TODAY!</a:t>
            </a:r>
          </a:p>
          <a:p>
            <a:pPr marL="0" indent="0">
              <a:buNone/>
            </a:pPr>
            <a:r>
              <a:rPr lang="en-US" i="1" dirty="0"/>
              <a:t>Hosted by Alex Hyman P'14, Cofounder </a:t>
            </a:r>
            <a:br>
              <a:rPr lang="en-US" i="1" dirty="0"/>
            </a:br>
            <a:r>
              <a:rPr lang="en-US" i="1" dirty="0" smtClean="0"/>
              <a:t>Thursday</a:t>
            </a:r>
            <a:r>
              <a:rPr lang="en-US" i="1" dirty="0"/>
              <a:t>, April 21, 12:00pm - </a:t>
            </a:r>
            <a:r>
              <a:rPr lang="en-US" i="1" dirty="0" smtClean="0"/>
              <a:t>5:00pm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Movie </a:t>
            </a:r>
            <a:r>
              <a:rPr lang="en-US" i="1" dirty="0" smtClean="0"/>
              <a:t>“Inside Job” </a:t>
            </a:r>
            <a:r>
              <a:rPr lang="en-US" dirty="0" smtClean="0"/>
              <a:t>– FREE FOOD! by the Econ Club</a:t>
            </a:r>
          </a:p>
          <a:p>
            <a:pPr marL="0" indent="0">
              <a:buNone/>
            </a:pPr>
            <a:r>
              <a:rPr lang="en-US" i="1" dirty="0" smtClean="0"/>
              <a:t>Monday</a:t>
            </a:r>
            <a:r>
              <a:rPr lang="en-US" i="1" dirty="0"/>
              <a:t>, April 18th</a:t>
            </a:r>
            <a:r>
              <a:rPr lang="en-US" i="1" dirty="0" smtClean="0"/>
              <a:t>, </a:t>
            </a:r>
            <a:r>
              <a:rPr lang="en-US" i="1" dirty="0" err="1" smtClean="0"/>
              <a:t>Hugel</a:t>
            </a:r>
            <a:r>
              <a:rPr lang="en-US" i="1" dirty="0" smtClean="0"/>
              <a:t> 100, 7:00pm - 9:00pm</a:t>
            </a:r>
          </a:p>
        </p:txBody>
      </p:sp>
    </p:spTree>
    <p:extLst>
      <p:ext uri="{BB962C8B-B14F-4D97-AF65-F5344CB8AC3E}">
        <p14:creationId xmlns:p14="http://schemas.microsoft.com/office/powerpoint/2010/main" xmlns="" val="212426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OFFICER ELECTIONS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Friday, April </a:t>
            </a:r>
            <a:r>
              <a:rPr lang="en-US" dirty="0"/>
              <a:t>20</a:t>
            </a:r>
          </a:p>
          <a:p>
            <a:pPr marL="0" indent="0">
              <a:buNone/>
            </a:pPr>
            <a:r>
              <a:rPr lang="en-US" i="1" dirty="0" smtClean="0"/>
              <a:t>Analysts (2-3)</a:t>
            </a:r>
          </a:p>
          <a:p>
            <a:pPr marL="0" indent="0">
              <a:buNone/>
            </a:pPr>
            <a:r>
              <a:rPr lang="en-US" i="1" dirty="0" smtClean="0"/>
              <a:t>PR (3)</a:t>
            </a:r>
          </a:p>
          <a:p>
            <a:pPr marL="0" indent="0">
              <a:buNone/>
            </a:pPr>
            <a:r>
              <a:rPr lang="en-US" i="1" dirty="0"/>
              <a:t>Webmaster</a:t>
            </a:r>
          </a:p>
          <a:p>
            <a:pPr marL="0" indent="0">
              <a:buNone/>
            </a:pPr>
            <a:r>
              <a:rPr lang="en-US" i="1" dirty="0" smtClean="0"/>
              <a:t>Secretary</a:t>
            </a:r>
          </a:p>
          <a:p>
            <a:pPr marL="0" indent="0">
              <a:buNone/>
            </a:pPr>
            <a:r>
              <a:rPr lang="en-US" i="1" dirty="0" smtClean="0"/>
              <a:t>Treasurer</a:t>
            </a: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President and VP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543912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		</a:t>
            </a:r>
            <a:r>
              <a:rPr lang="en-US" dirty="0" smtClean="0"/>
              <a:t>$368,344.58 </a:t>
            </a:r>
            <a:endParaRPr lang="en-US" dirty="0" smtClean="0"/>
          </a:p>
          <a:p>
            <a:r>
              <a:rPr lang="en-US" dirty="0" smtClean="0"/>
              <a:t>April </a:t>
            </a:r>
            <a:r>
              <a:rPr lang="en-US" dirty="0" smtClean="0"/>
              <a:t>		$370,293.23</a:t>
            </a:r>
          </a:p>
          <a:p>
            <a:endParaRPr lang="en-US" dirty="0" smtClean="0"/>
          </a:p>
          <a:p>
            <a:r>
              <a:rPr lang="en-US" dirty="0" smtClean="0"/>
              <a:t>YTD Portfolio Return 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53%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vs.   </a:t>
            </a:r>
            <a:r>
              <a:rPr lang="en-US" b="1" dirty="0" smtClean="0">
                <a:solidFill>
                  <a:srgbClr val="00B050"/>
                </a:solidFill>
              </a:rPr>
              <a:t>S&amp;P500  2.16%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  <a:endParaRPr lang="en-US" b="1" i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175658" y="1905000"/>
          <a:ext cx="5723906" cy="3702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January to April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and COMMODITIES	5.07%</a:t>
            </a:r>
          </a:p>
          <a:p>
            <a:r>
              <a:rPr lang="en-US" dirty="0" smtClean="0"/>
              <a:t>FINANCIAL SERVICES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0.35%</a:t>
            </a:r>
          </a:p>
          <a:p>
            <a:r>
              <a:rPr lang="en-US" dirty="0" smtClean="0"/>
              <a:t>HEALTHCARE and BIOTECH	2.61%</a:t>
            </a:r>
          </a:p>
          <a:p>
            <a:r>
              <a:rPr lang="en-US" dirty="0" smtClean="0"/>
              <a:t>MISC	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00B050"/>
                </a:solidFill>
              </a:rPr>
              <a:t>7.54</a:t>
            </a:r>
            <a:r>
              <a:rPr lang="en-US" dirty="0" smtClean="0">
                <a:solidFill>
                  <a:srgbClr val="00B050"/>
                </a:solidFill>
              </a:rPr>
              <a:t>%</a:t>
            </a:r>
          </a:p>
          <a:p>
            <a:r>
              <a:rPr lang="en-US" dirty="0" smtClean="0"/>
              <a:t>ETFs</a:t>
            </a:r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00B050"/>
                </a:solidFill>
              </a:rPr>
              <a:t>5.16</a:t>
            </a:r>
            <a:r>
              <a:rPr lang="en-US" dirty="0" smtClean="0">
                <a:solidFill>
                  <a:srgbClr val="00B050"/>
                </a:solidFill>
              </a:rPr>
              <a:t>%</a:t>
            </a:r>
          </a:p>
          <a:p>
            <a:r>
              <a:rPr lang="en-US" dirty="0" smtClean="0"/>
              <a:t>TECHNOLOGY	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-7.36</a:t>
            </a:r>
            <a:r>
              <a:rPr lang="en-US" dirty="0" smtClean="0">
                <a:solidFill>
                  <a:srgbClr val="FF0000"/>
                </a:solidFill>
              </a:rPr>
              <a:t>%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949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DJIA: 12380.05, up </a:t>
            </a:r>
            <a:r>
              <a:rPr lang="en-US" dirty="0" smtClean="0"/>
              <a:t>0.03% - 12270.99, up 0.1%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C:\Users\Blagovest\Documents\My Dropbox\College\Activities\Investment Club\2011\DJIA April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325" y="2556885"/>
            <a:ext cx="8684028" cy="336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1150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OIL: 112.79 - 107.11, up 0.86</a:t>
            </a:r>
          </a:p>
          <a:p>
            <a:r>
              <a:rPr lang="en-US" dirty="0" smtClean="0"/>
              <a:t> </a:t>
            </a:r>
            <a:r>
              <a:rPr lang="en-US" dirty="0"/>
              <a:t>GOLD: 1454.90, up 2.00 </a:t>
            </a:r>
          </a:p>
        </p:txBody>
      </p:sp>
      <p:pic>
        <p:nvPicPr>
          <p:cNvPr id="3074" name="Picture 2" descr="C:\Users\Blagovest\Documents\My Dropbox\College\Activities\Investment Club\2011\GLD vs US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065" y="2868488"/>
            <a:ext cx="8712658" cy="346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54152567"/>
      </p:ext>
    </p:extLst>
  </p:cSld>
  <p:clrMapOvr>
    <a:masterClrMapping/>
  </p:clrMapOvr>
</p:sld>
</file>

<file path=ppt/theme/theme1.xml><?xml version="1.0" encoding="utf-8"?>
<a:theme xmlns:a="http://schemas.openxmlformats.org/drawingml/2006/main" name="Macro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TC101859866[[fn=Macro]]</Template>
  <TotalTime>157</TotalTime>
  <Words>413</Words>
  <Application>Microsoft Office PowerPoint</Application>
  <PresentationFormat>On-screen Show (4:3)</PresentationFormat>
  <Paragraphs>100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Macro</vt:lpstr>
      <vt:lpstr>Lafayette Investment Club</vt:lpstr>
      <vt:lpstr>Agenda</vt:lpstr>
      <vt:lpstr>Club News</vt:lpstr>
      <vt:lpstr>OFFICER ELECTIONS</vt:lpstr>
      <vt:lpstr>Portfolio</vt:lpstr>
      <vt:lpstr>Portfolio</vt:lpstr>
      <vt:lpstr>Portfolio January to April</vt:lpstr>
      <vt:lpstr>Financial News</vt:lpstr>
      <vt:lpstr>Financial News</vt:lpstr>
      <vt:lpstr>Middle East Unrest</vt:lpstr>
      <vt:lpstr>Budget Debates</vt:lpstr>
      <vt:lpstr>Japan</vt:lpstr>
      <vt:lpstr>Sell Recommendation: AMSC </vt:lpstr>
      <vt:lpstr>Overview</vt:lpstr>
      <vt:lpstr>Some Numbers</vt:lpstr>
      <vt:lpstr>Financials</vt:lpstr>
      <vt:lpstr>More financials</vt:lpstr>
      <vt:lpstr>What was going on? </vt:lpstr>
      <vt:lpstr>Something good about AMSC</vt:lpstr>
      <vt:lpstr>Recent Movement</vt:lpstr>
      <vt:lpstr>Recent News</vt:lpstr>
      <vt:lpstr>Other Negative News</vt:lpstr>
      <vt:lpstr>Should we sell it?</vt:lpstr>
    </vt:vector>
  </TitlesOfParts>
  <Company>Lafayette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</dc:title>
  <dc:creator>Instructional Technology</dc:creator>
  <cp:lastModifiedBy>template</cp:lastModifiedBy>
  <cp:revision>11</cp:revision>
  <dcterms:created xsi:type="dcterms:W3CDTF">2011-04-15T01:49:59Z</dcterms:created>
  <dcterms:modified xsi:type="dcterms:W3CDTF">2011-04-15T15:39:39Z</dcterms:modified>
</cp:coreProperties>
</file>