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8" r:id="rId6"/>
    <p:sldId id="260" r:id="rId7"/>
    <p:sldId id="261" r:id="rId8"/>
    <p:sldId id="270" r:id="rId9"/>
    <p:sldId id="271" r:id="rId10"/>
    <p:sldId id="272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73" r:id="rId22"/>
    <p:sldId id="274" r:id="rId23"/>
    <p:sldId id="275" r:id="rId24"/>
    <p:sldId id="264" r:id="rId25"/>
    <p:sldId id="262" r:id="rId26"/>
    <p:sldId id="263" r:id="rId27"/>
    <p:sldId id="266" r:id="rId28"/>
    <p:sldId id="265" r:id="rId29"/>
    <p:sldId id="267" r:id="rId30"/>
    <p:sldId id="268" r:id="rId31"/>
    <p:sldId id="269" r:id="rId32"/>
    <p:sldId id="277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450-9005-3948-9D21-C6D70457037A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450-9005-3948-9D21-C6D70457037A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3C1-ECE5-DE4E-B274-5B4B664FCCB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4793316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450-9005-3948-9D21-C6D70457037A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3C1-ECE5-DE4E-B274-5B4B664FCC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0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450-9005-3948-9D21-C6D70457037A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3C1-ECE5-DE4E-B274-5B4B664FCC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93479" y="3214688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450-9005-3948-9D21-C6D70457037A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3C1-ECE5-DE4E-B274-5B4B664FCCB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0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450-9005-3948-9D21-C6D70457037A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450-9005-3948-9D21-C6D70457037A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3C1-ECE5-DE4E-B274-5B4B664FCCB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0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450-9005-3948-9D21-C6D70457037A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3C1-ECE5-DE4E-B274-5B4B664FCCB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0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450-9005-3948-9D21-C6D70457037A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3C1-ECE5-DE4E-B274-5B4B664FCC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0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450-9005-3948-9D21-C6D70457037A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3C1-ECE5-DE4E-B274-5B4B664FC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450-9005-3948-9D21-C6D70457037A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3C1-ECE5-DE4E-B274-5B4B664FCCB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31" y="2119312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450-9005-3948-9D21-C6D70457037A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3C1-ECE5-DE4E-B274-5B4B664FCCB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576" y="2119312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113C1-ECE5-DE4E-B274-5B4B664FC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C450-9005-3948-9D21-C6D70457037A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Lafayette Investment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February 4, 2011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Commodities Price keep increasing.</a:t>
            </a:r>
          </a:p>
          <a:p>
            <a:endParaRPr lang="en-US" dirty="0"/>
          </a:p>
          <a:p>
            <a:r>
              <a:rPr lang="en-US" dirty="0" smtClean="0"/>
              <a:t>Treasury yield curve more and more steep.</a:t>
            </a:r>
          </a:p>
          <a:p>
            <a:endParaRPr lang="en-US" dirty="0"/>
          </a:p>
          <a:p>
            <a:r>
              <a:rPr lang="en-US" dirty="0" smtClean="0"/>
              <a:t>Stock price keep going up generally since last Nov. </a:t>
            </a:r>
          </a:p>
          <a:p>
            <a:pPr>
              <a:buNone/>
            </a:pPr>
            <a:r>
              <a:rPr lang="en-US" dirty="0" smtClean="0"/>
              <a:t>    Dow : 7.55 % increase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S&amp;P 500: 9.02% </a:t>
            </a:r>
          </a:p>
          <a:p>
            <a:pPr>
              <a:buNone/>
            </a:pPr>
            <a:r>
              <a:rPr lang="en-US" dirty="0" smtClean="0"/>
              <a:t>    NASDAQ: 8.41%</a:t>
            </a:r>
          </a:p>
        </p:txBody>
      </p:sp>
    </p:spTree>
    <p:extLst>
      <p:ext uri="{BB962C8B-B14F-4D97-AF65-F5344CB8AC3E}">
        <p14:creationId xmlns:p14="http://schemas.microsoft.com/office/powerpoint/2010/main" val="103504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71525" y="2362200"/>
            <a:ext cx="7600950" cy="109728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chemeClr val="tx1"/>
                </a:solidFill>
              </a:rPr>
              <a:t>Fixed Income Assets</a:t>
            </a:r>
          </a:p>
        </p:txBody>
      </p:sp>
    </p:spTree>
    <p:extLst>
      <p:ext uri="{BB962C8B-B14F-4D97-AF65-F5344CB8AC3E}">
        <p14:creationId xmlns:p14="http://schemas.microsoft.com/office/powerpoint/2010/main" val="386140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0813" cy="13716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</a:rPr>
              <a:t>Types of Fixed Income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Corporate Bonds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Treasuries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Sovereign Debt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Municipal Bonds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val="158759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0813" cy="13716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</a:rPr>
              <a:t>Corporate Bonds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Debt issued by Corporations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May be investment grade (comparatively low risk)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May be high-yield (aka "junk"), much higher risk</a:t>
            </a:r>
          </a:p>
        </p:txBody>
      </p:sp>
    </p:spTree>
    <p:extLst>
      <p:ext uri="{BB962C8B-B14F-4D97-AF65-F5344CB8AC3E}">
        <p14:creationId xmlns:p14="http://schemas.microsoft.com/office/powerpoint/2010/main" val="120434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0813" cy="13716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</a:rPr>
              <a:t>Treasuries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>
            <a:normAutofit/>
          </a:bodyPr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T-Bills come in maturities of </a:t>
            </a:r>
            <a:r>
              <a:rPr lang="en-US" sz="1300">
                <a:solidFill>
                  <a:srgbClr val="000000"/>
                </a:solidFill>
                <a:latin typeface="sans-serif" pitchFamily="34"/>
              </a:rPr>
              <a:t> </a:t>
            </a:r>
            <a:r>
              <a:rPr lang="en-US" sz="2400">
                <a:solidFill>
                  <a:srgbClr val="000000"/>
                </a:solidFill>
                <a:latin typeface="sans-serif" pitchFamily="34"/>
              </a:rPr>
              <a:t>28 days , 91 days , 182 days, and 364 days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sans-serif" pitchFamily="34"/>
              </a:rPr>
              <a:t>Very low risk, US government bonds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sans-serif" pitchFamily="34"/>
              </a:rPr>
              <a:t>Also very low yield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sans-serif" pitchFamily="34"/>
              </a:rPr>
              <a:t>Treasury Notes mature in 1-10 years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sans-serif" pitchFamily="34"/>
              </a:rPr>
              <a:t>Treasury bonds mature in 20-30 years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sans-serif" pitchFamily="34"/>
              </a:rPr>
              <a:t>TIPS vary the rate to compensate for inflation</a:t>
            </a:r>
          </a:p>
        </p:txBody>
      </p:sp>
    </p:spTree>
    <p:extLst>
      <p:ext uri="{BB962C8B-B14F-4D97-AF65-F5344CB8AC3E}">
        <p14:creationId xmlns:p14="http://schemas.microsoft.com/office/powerpoint/2010/main" val="319254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0813" cy="13716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</a:rPr>
              <a:t>Sovereign Debt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Widely varying in risk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Can be difficult to obtain assets from "bankrupt" sovereign</a:t>
            </a:r>
          </a:p>
        </p:txBody>
      </p:sp>
    </p:spTree>
    <p:extLst>
      <p:ext uri="{BB962C8B-B14F-4D97-AF65-F5344CB8AC3E}">
        <p14:creationId xmlns:p14="http://schemas.microsoft.com/office/powerpoint/2010/main" val="288972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1446" y="609600"/>
            <a:ext cx="7770813" cy="13716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</a:rPr>
              <a:t>Municipal Bonds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Issued by states, counties, and municipalities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Tax-sheltered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Some problems may be looming for municipal bonds</a:t>
            </a:r>
          </a:p>
        </p:txBody>
      </p:sp>
    </p:spTree>
    <p:extLst>
      <p:ext uri="{BB962C8B-B14F-4D97-AF65-F5344CB8AC3E}">
        <p14:creationId xmlns:p14="http://schemas.microsoft.com/office/powerpoint/2010/main" val="3238569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1446" y="609600"/>
            <a:ext cx="7770813" cy="13716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</a:rPr>
              <a:t>Certificate of Deposit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Low-risk instrument, locks investor in to product for duration</a:t>
            </a: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Offered by many banks</a:t>
            </a:r>
          </a:p>
        </p:txBody>
      </p:sp>
    </p:spTree>
    <p:extLst>
      <p:ext uri="{BB962C8B-B14F-4D97-AF65-F5344CB8AC3E}">
        <p14:creationId xmlns:p14="http://schemas.microsoft.com/office/powerpoint/2010/main" val="4293263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20152"/>
            <a:ext cx="7770813" cy="703848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</a:rPr>
              <a:t>Risk summary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Credit risk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Interest rate risk</a:t>
            </a:r>
          </a:p>
        </p:txBody>
      </p:sp>
    </p:spTree>
    <p:extLst>
      <p:ext uri="{BB962C8B-B14F-4D97-AF65-F5344CB8AC3E}">
        <p14:creationId xmlns:p14="http://schemas.microsoft.com/office/powerpoint/2010/main" val="1829683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49767"/>
            <a:ext cx="7770813" cy="77423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</a:rPr>
              <a:t>Ways to acquire bonds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Purchase bonds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Purchase ETF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Mutual fund</a:t>
            </a:r>
          </a:p>
        </p:txBody>
      </p:sp>
    </p:spTree>
    <p:extLst>
      <p:ext uri="{BB962C8B-B14F-4D97-AF65-F5344CB8AC3E}">
        <p14:creationId xmlns:p14="http://schemas.microsoft.com/office/powerpoint/2010/main" val="5747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Club News</a:t>
            </a:r>
          </a:p>
          <a:p>
            <a:r>
              <a:rPr lang="en-US" dirty="0" smtClean="0"/>
              <a:t>Financial News</a:t>
            </a:r>
          </a:p>
          <a:p>
            <a:r>
              <a:rPr lang="en-US" dirty="0" smtClean="0"/>
              <a:t>Asset Allocation – Bonds</a:t>
            </a:r>
          </a:p>
          <a:p>
            <a:r>
              <a:rPr lang="en-US" dirty="0" smtClean="0"/>
              <a:t>Railroads - Union Pacific</a:t>
            </a:r>
          </a:p>
          <a:p>
            <a:r>
              <a:rPr lang="en-US" dirty="0" smtClean="0"/>
              <a:t>(Voting/Trading)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0813" cy="639862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</a:rPr>
              <a:t>Some risks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Interest rate risk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Credit risk</a:t>
            </a:r>
          </a:p>
        </p:txBody>
      </p:sp>
    </p:spTree>
    <p:extLst>
      <p:ext uri="{BB962C8B-B14F-4D97-AF65-F5344CB8AC3E}">
        <p14:creationId xmlns:p14="http://schemas.microsoft.com/office/powerpoint/2010/main" val="2448870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Union Pacific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59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Railway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Revenue Tied to consumer demand for good &amp; Product</a:t>
            </a:r>
          </a:p>
          <a:p>
            <a:endParaRPr lang="en-US" dirty="0"/>
          </a:p>
          <a:p>
            <a:r>
              <a:rPr lang="en-US" dirty="0" smtClean="0"/>
              <a:t>Very good earning reports</a:t>
            </a:r>
          </a:p>
          <a:p>
            <a:endParaRPr lang="en-US" dirty="0"/>
          </a:p>
          <a:p>
            <a:r>
              <a:rPr lang="en-US" dirty="0" smtClean="0"/>
              <a:t>Gradual improvement since early 2010</a:t>
            </a:r>
          </a:p>
          <a:p>
            <a:endParaRPr lang="en-US" dirty="0"/>
          </a:p>
          <a:p>
            <a:r>
              <a:rPr lang="en-US" dirty="0" smtClean="0"/>
              <a:t>Future economic growth </a:t>
            </a:r>
            <a:r>
              <a:rPr lang="en-US" dirty="0" smtClean="0">
                <a:solidFill>
                  <a:srgbClr val="FF0000"/>
                </a:solidFill>
              </a:rPr>
              <a:t>-&gt;</a:t>
            </a:r>
            <a:r>
              <a:rPr lang="en-US" dirty="0" smtClean="0"/>
              <a:t> Sustained Momentum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84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Union Pacific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Location – Mid + West (Chicago Area)</a:t>
            </a:r>
          </a:p>
          <a:p>
            <a:endParaRPr lang="en-US" dirty="0" smtClean="0"/>
          </a:p>
          <a:p>
            <a:r>
              <a:rPr lang="en-US" dirty="0" err="1" smtClean="0"/>
              <a:t>Obama’s</a:t>
            </a:r>
            <a:r>
              <a:rPr lang="en-US" dirty="0" smtClean="0"/>
              <a:t> Railroad Expansion Plan – Invest 8 billion to high-speed rail(most of them are located in the west connecting Chicago)</a:t>
            </a:r>
          </a:p>
          <a:p>
            <a:endParaRPr lang="en-US" dirty="0"/>
          </a:p>
          <a:p>
            <a:r>
              <a:rPr lang="en-US" dirty="0" smtClean="0"/>
              <a:t>Date of Operation: 1862 to present</a:t>
            </a:r>
          </a:p>
          <a:p>
            <a:endParaRPr lang="en-US" dirty="0"/>
          </a:p>
          <a:p>
            <a:r>
              <a:rPr lang="en-US" dirty="0" smtClean="0"/>
              <a:t>Whatever </a:t>
            </a:r>
            <a:r>
              <a:rPr lang="en-US" dirty="0" err="1" smtClean="0"/>
              <a:t>Blago</a:t>
            </a:r>
            <a:r>
              <a:rPr lang="en-US" dirty="0" smtClean="0"/>
              <a:t> is </a:t>
            </a:r>
            <a:r>
              <a:rPr lang="en-US" dirty="0" err="1" smtClean="0"/>
              <a:t>gonna</a:t>
            </a:r>
            <a:r>
              <a:rPr lang="en-US" dirty="0" smtClean="0"/>
              <a:t> say</a:t>
            </a:r>
          </a:p>
        </p:txBody>
      </p:sp>
    </p:spTree>
    <p:extLst>
      <p:ext uri="{BB962C8B-B14F-4D97-AF65-F5344CB8AC3E}">
        <p14:creationId xmlns:p14="http://schemas.microsoft.com/office/powerpoint/2010/main" val="2793023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</a:t>
            </a:r>
            <a:endParaRPr lang="en-US" dirty="0"/>
          </a:p>
        </p:txBody>
      </p:sp>
      <p:pic>
        <p:nvPicPr>
          <p:cNvPr id="4" name="Content Placeholder 3" descr="UPRR-Tullos4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05000"/>
            <a:ext cx="7162800" cy="472712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</a:t>
            </a:r>
            <a:endParaRPr lang="en-US" dirty="0"/>
          </a:p>
        </p:txBody>
      </p:sp>
      <p:pic>
        <p:nvPicPr>
          <p:cNvPr id="4" name="Content Placeholder 3" descr="800px-Union_Pacific_Railroad_system_map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806" y="2209800"/>
            <a:ext cx="6402801" cy="3657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CSX</a:t>
            </a:r>
            <a:endParaRPr lang="en-US" dirty="0"/>
          </a:p>
        </p:txBody>
      </p:sp>
      <p:pic>
        <p:nvPicPr>
          <p:cNvPr id="4" name="Content Placeholder 3" descr="800px-CSX_Transportation_system_map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806" y="2209800"/>
            <a:ext cx="6402801" cy="3657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CSX (Income)</a:t>
            </a:r>
            <a:endParaRPr lang="en-US" dirty="0"/>
          </a:p>
        </p:txBody>
      </p:sp>
      <p:pic>
        <p:nvPicPr>
          <p:cNvPr id="4" name="Content Placeholder 3" descr="CSX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206" y="2794000"/>
            <a:ext cx="4102100" cy="2540000"/>
          </a:xfrm>
        </p:spPr>
      </p:pic>
      <p:pic>
        <p:nvPicPr>
          <p:cNvPr id="5" name="Picture 4" descr="CS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2794000"/>
            <a:ext cx="41021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 (Income)</a:t>
            </a:r>
            <a:endParaRPr lang="en-US" dirty="0"/>
          </a:p>
        </p:txBody>
      </p:sp>
      <p:pic>
        <p:nvPicPr>
          <p:cNvPr id="4" name="Content Placeholder 3" descr="UNP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06" y="2794000"/>
            <a:ext cx="4102100" cy="2540000"/>
          </a:xfrm>
        </p:spPr>
      </p:pic>
      <p:pic>
        <p:nvPicPr>
          <p:cNvPr id="5" name="Picture 4" descr="UNP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06" y="2794000"/>
            <a:ext cx="41021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 vs. CSX (Balance)</a:t>
            </a:r>
            <a:endParaRPr lang="en-US" dirty="0"/>
          </a:p>
        </p:txBody>
      </p:sp>
      <p:pic>
        <p:nvPicPr>
          <p:cNvPr id="4" name="Content Placeholder 3" descr="UNP_B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0" y="2971800"/>
            <a:ext cx="4102100" cy="2540000"/>
          </a:xfrm>
        </p:spPr>
      </p:pic>
      <p:pic>
        <p:nvPicPr>
          <p:cNvPr id="5" name="Picture 4" descr="CSX_B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2971800"/>
            <a:ext cx="41021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SPRING 2011 Events:</a:t>
            </a:r>
          </a:p>
          <a:p>
            <a:r>
              <a:rPr lang="en-US" i="1" dirty="0" smtClean="0"/>
              <a:t>Market Madness </a:t>
            </a:r>
            <a:r>
              <a:rPr lang="en-US" dirty="0" smtClean="0"/>
              <a:t>– trading competition Feb 21 – April 1</a:t>
            </a:r>
          </a:p>
          <a:p>
            <a:r>
              <a:rPr lang="en-US" i="1" dirty="0" smtClean="0"/>
              <a:t>Wall St Speaker Panel – </a:t>
            </a:r>
            <a:r>
              <a:rPr lang="en-US" dirty="0" smtClean="0"/>
              <a:t>5 Wall St Alumni</a:t>
            </a:r>
            <a:r>
              <a:rPr lang="en-US" i="1" dirty="0" smtClean="0"/>
              <a:t>, </a:t>
            </a:r>
            <a:r>
              <a:rPr lang="en-US" dirty="0" smtClean="0"/>
              <a:t>April 6</a:t>
            </a:r>
            <a:r>
              <a:rPr lang="en-US" baseline="30000" dirty="0" smtClean="0"/>
              <a:t>th</a:t>
            </a:r>
          </a:p>
          <a:p>
            <a:pPr>
              <a:buNone/>
            </a:pPr>
            <a:r>
              <a:rPr lang="en-US" dirty="0" smtClean="0"/>
              <a:t>Plus – Speakers, Spot Party, Investment Nachos, etc. </a:t>
            </a:r>
          </a:p>
          <a:p>
            <a:pPr>
              <a:buNone/>
            </a:pPr>
            <a:endParaRPr lang="en-US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44% of all tonnage in US </a:t>
            </a:r>
          </a:p>
          <a:p>
            <a:r>
              <a:rPr lang="en-US" b="1" dirty="0" smtClean="0"/>
              <a:t>21% of railroad revenues</a:t>
            </a:r>
          </a:p>
          <a:p>
            <a:r>
              <a:rPr lang="en-US" b="1" dirty="0" smtClean="0"/>
              <a:t>Coal Production in 2009: </a:t>
            </a:r>
          </a:p>
          <a:p>
            <a:pPr>
              <a:buNone/>
            </a:pPr>
            <a:r>
              <a:rPr b="1" dirty="0" smtClean="0"/>
              <a:t>Western U</a:t>
            </a:r>
            <a:r>
              <a:rPr lang="en-US" b="1" dirty="0" smtClean="0"/>
              <a:t>.</a:t>
            </a:r>
            <a:r>
              <a:rPr b="1" dirty="0" smtClean="0"/>
              <a:t>S</a:t>
            </a:r>
            <a:r>
              <a:rPr lang="en-US" b="1" dirty="0" smtClean="0"/>
              <a:t>.</a:t>
            </a:r>
            <a:r>
              <a:rPr dirty="0" smtClean="0"/>
              <a:t> </a:t>
            </a:r>
            <a:r>
              <a:rPr lang="en-US" dirty="0" smtClean="0"/>
              <a:t> </a:t>
            </a:r>
            <a:r>
              <a:rPr b="1" dirty="0" smtClean="0"/>
              <a:t>575,053,186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Top 50 Mines  </a:t>
            </a:r>
            <a:r>
              <a:rPr b="1" dirty="0" smtClean="0"/>
              <a:t>654,173,287</a:t>
            </a:r>
            <a:r>
              <a:rPr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22A200"/>
                </a:solidFill>
              </a:rPr>
              <a:t>~ 88% for UNION PACIFIC and Burlington</a:t>
            </a:r>
            <a:r>
              <a:rPr dirty="0" smtClean="0">
                <a:solidFill>
                  <a:srgbClr val="22A200"/>
                </a:solidFill>
              </a:rPr>
              <a:t> </a:t>
            </a:r>
            <a:endParaRPr lang="en-US" dirty="0">
              <a:solidFill>
                <a:srgbClr val="22A2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pic>
        <p:nvPicPr>
          <p:cNvPr id="4" name="Content Placeholder 3" descr="us_comparison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010887"/>
            <a:ext cx="6813576" cy="461851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Blagovest\Documents\My Dropbox\College\Investment Club\Graphics\UNP vs CS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143000"/>
            <a:ext cx="8512175" cy="54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295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 UNP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Buy 80 UNP @ $95 ~ 2% of the portfolio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842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</a:t>
            </a:r>
            <a:r>
              <a:rPr lang="en-US" dirty="0" smtClean="0"/>
              <a:t>Dec - UP </a:t>
            </a:r>
            <a:r>
              <a:rPr lang="en-US" b="1" dirty="0" smtClean="0">
                <a:solidFill>
                  <a:srgbClr val="008000"/>
                </a:solidFill>
              </a:rPr>
              <a:t>6.11%</a:t>
            </a:r>
            <a:r>
              <a:rPr lang="en-US" dirty="0" smtClean="0"/>
              <a:t> vs. 5.79% for DOW JONES</a:t>
            </a:r>
          </a:p>
          <a:p>
            <a:r>
              <a:rPr lang="en-US" dirty="0" smtClean="0"/>
              <a:t>Cash ~ $26 </a:t>
            </a:r>
            <a:r>
              <a:rPr lang="en-US" dirty="0" smtClean="0"/>
              <a:t>000</a:t>
            </a:r>
          </a:p>
          <a:p>
            <a:r>
              <a:rPr lang="en-US" dirty="0"/>
              <a:t>Current Value = </a:t>
            </a:r>
            <a:r>
              <a:rPr lang="en-US" b="1" dirty="0">
                <a:solidFill>
                  <a:srgbClr val="008000"/>
                </a:solidFill>
              </a:rPr>
              <a:t>$372 553 </a:t>
            </a:r>
            <a:r>
              <a:rPr lang="en-US" b="1" dirty="0" smtClean="0">
                <a:solidFill>
                  <a:srgbClr val="008000"/>
                </a:solidFill>
              </a:rPr>
              <a:t>(up from $350 000)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money?</a:t>
            </a:r>
            <a:endParaRPr lang="en-US" dirty="0"/>
          </a:p>
        </p:txBody>
      </p:sp>
      <p:pic>
        <p:nvPicPr>
          <p:cNvPr id="1026" name="Picture 2" descr="C:\Users\Blagovest\Pictures\Winter 2010\DSC00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47849"/>
            <a:ext cx="6477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5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EQS 					</a:t>
            </a:r>
            <a:r>
              <a:rPr lang="en-US" dirty="0" smtClean="0">
                <a:solidFill>
                  <a:srgbClr val="22A200"/>
                </a:solidFill>
              </a:rPr>
              <a:t>30% $695</a:t>
            </a:r>
          </a:p>
          <a:p>
            <a:r>
              <a:rPr lang="en-US" dirty="0" smtClean="0"/>
              <a:t>MFC 					</a:t>
            </a:r>
            <a:r>
              <a:rPr lang="en-US" dirty="0" smtClean="0">
                <a:solidFill>
                  <a:srgbClr val="22A200"/>
                </a:solidFill>
              </a:rPr>
              <a:t>25% $1355</a:t>
            </a:r>
          </a:p>
          <a:p>
            <a:r>
              <a:rPr lang="en-US" dirty="0" smtClean="0"/>
              <a:t>GE 				</a:t>
            </a:r>
            <a:r>
              <a:rPr lang="en-US" dirty="0" smtClean="0">
                <a:solidFill>
                  <a:srgbClr val="22A200"/>
                </a:solidFill>
              </a:rPr>
              <a:t>	24% $3400</a:t>
            </a:r>
          </a:p>
          <a:p>
            <a:r>
              <a:rPr lang="en-US" dirty="0" smtClean="0"/>
              <a:t>BAC 					</a:t>
            </a:r>
            <a:r>
              <a:rPr lang="en-US" dirty="0" smtClean="0">
                <a:solidFill>
                  <a:srgbClr val="22A200"/>
                </a:solidFill>
              </a:rPr>
              <a:t>21% $700</a:t>
            </a:r>
          </a:p>
          <a:p>
            <a:r>
              <a:rPr lang="en-US" dirty="0" smtClean="0"/>
              <a:t>XOM 					</a:t>
            </a:r>
            <a:r>
              <a:rPr lang="en-US" dirty="0" smtClean="0">
                <a:solidFill>
                  <a:srgbClr val="22A200"/>
                </a:solidFill>
              </a:rPr>
              <a:t>17% $2082</a:t>
            </a:r>
          </a:p>
          <a:p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5715000" y="2286000"/>
            <a:ext cx="381000" cy="304800"/>
          </a:xfrm>
          <a:prstGeom prst="upArrow">
            <a:avLst/>
          </a:prstGeom>
          <a:solidFill>
            <a:srgbClr val="22A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715000" y="2895600"/>
            <a:ext cx="381000" cy="304800"/>
          </a:xfrm>
          <a:prstGeom prst="upArrow">
            <a:avLst/>
          </a:prstGeom>
          <a:solidFill>
            <a:srgbClr val="22A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715000" y="3505200"/>
            <a:ext cx="381000" cy="304800"/>
          </a:xfrm>
          <a:prstGeom prst="upArrow">
            <a:avLst/>
          </a:prstGeom>
          <a:solidFill>
            <a:srgbClr val="22A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715000" y="4114800"/>
            <a:ext cx="381000" cy="304800"/>
          </a:xfrm>
          <a:prstGeom prst="upArrow">
            <a:avLst/>
          </a:prstGeom>
          <a:solidFill>
            <a:srgbClr val="22A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5715000" y="4724400"/>
            <a:ext cx="381000" cy="304800"/>
          </a:xfrm>
          <a:prstGeom prst="upArrow">
            <a:avLst/>
          </a:prstGeom>
          <a:solidFill>
            <a:srgbClr val="22A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Laggards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AMSC 					</a:t>
            </a:r>
            <a:r>
              <a:rPr lang="en-US" dirty="0" smtClean="0">
                <a:solidFill>
                  <a:srgbClr val="FF0000"/>
                </a:solidFill>
              </a:rPr>
              <a:t>-14%  ($919)</a:t>
            </a:r>
          </a:p>
          <a:p>
            <a:r>
              <a:rPr lang="en-US" dirty="0" smtClean="0"/>
              <a:t>AKAM					</a:t>
            </a:r>
            <a:r>
              <a:rPr lang="en-US" dirty="0" smtClean="0">
                <a:solidFill>
                  <a:srgbClr val="FF0000"/>
                </a:solidFill>
              </a:rPr>
              <a:t>-9%  ($1212) </a:t>
            </a:r>
          </a:p>
          <a:p>
            <a:r>
              <a:rPr lang="en-US" dirty="0" smtClean="0"/>
              <a:t>EWZ					</a:t>
            </a:r>
            <a:r>
              <a:rPr lang="en-US" dirty="0" smtClean="0">
                <a:solidFill>
                  <a:srgbClr val="FF0000"/>
                </a:solidFill>
              </a:rPr>
              <a:t>-6.2% ($360)</a:t>
            </a:r>
          </a:p>
          <a:p>
            <a:r>
              <a:rPr lang="en-US" dirty="0" smtClean="0"/>
              <a:t>VBLTX 					</a:t>
            </a:r>
            <a:r>
              <a:rPr lang="en-US" dirty="0" smtClean="0">
                <a:solidFill>
                  <a:srgbClr val="FF0000"/>
                </a:solidFill>
              </a:rPr>
              <a:t>-3.9% ($426)   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791200" y="22860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791200" y="29718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791200" y="35814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791200" y="41910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80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Strong Growth in consumer Spending</a:t>
            </a:r>
          </a:p>
          <a:p>
            <a:pPr>
              <a:buNone/>
            </a:pPr>
            <a:r>
              <a:rPr lang="en-US" dirty="0" smtClean="0"/>
              <a:t>    But Income growth still very slow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Credit Follows Gained Traction</a:t>
            </a:r>
          </a:p>
          <a:p>
            <a:pPr>
              <a:buNone/>
            </a:pPr>
            <a:r>
              <a:rPr lang="en-US" dirty="0" smtClean="0"/>
              <a:t>    But Credit condition is still tight for small businesses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Some firms seem to start hiring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But employment is still stubbornly high(about 9.4%)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40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198</TotalTime>
  <Words>459</Words>
  <Application>Microsoft Office PowerPoint</Application>
  <PresentationFormat>On-screen Show (4:3)</PresentationFormat>
  <Paragraphs>121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Folio</vt:lpstr>
      <vt:lpstr>Lafayette Investment Club</vt:lpstr>
      <vt:lpstr>Agenda</vt:lpstr>
      <vt:lpstr>Club News</vt:lpstr>
      <vt:lpstr>Portfolio</vt:lpstr>
      <vt:lpstr>Where is the money?</vt:lpstr>
      <vt:lpstr>Leaders</vt:lpstr>
      <vt:lpstr>Laggards</vt:lpstr>
      <vt:lpstr>Financial Overview</vt:lpstr>
      <vt:lpstr>State of the Economy</vt:lpstr>
      <vt:lpstr>Markets</vt:lpstr>
      <vt:lpstr>Fixed Income Assets</vt:lpstr>
      <vt:lpstr>Types of Fixed Income</vt:lpstr>
      <vt:lpstr>Corporate Bonds</vt:lpstr>
      <vt:lpstr>Treasuries</vt:lpstr>
      <vt:lpstr>Sovereign Debt</vt:lpstr>
      <vt:lpstr>Municipal Bonds</vt:lpstr>
      <vt:lpstr>Certificate of Deposit</vt:lpstr>
      <vt:lpstr>Risk summary</vt:lpstr>
      <vt:lpstr>Ways to acquire bonds</vt:lpstr>
      <vt:lpstr>Some risks</vt:lpstr>
      <vt:lpstr>Union Pacific</vt:lpstr>
      <vt:lpstr>Why Railway</vt:lpstr>
      <vt:lpstr>Why Union Pacific </vt:lpstr>
      <vt:lpstr>UNP</vt:lpstr>
      <vt:lpstr>UNP</vt:lpstr>
      <vt:lpstr>CSX</vt:lpstr>
      <vt:lpstr>CSX (Income)</vt:lpstr>
      <vt:lpstr>UNP (Income)</vt:lpstr>
      <vt:lpstr>UNP vs. CSX (Balance)</vt:lpstr>
      <vt:lpstr>COAL</vt:lpstr>
      <vt:lpstr>COAL</vt:lpstr>
      <vt:lpstr>Performance</vt:lpstr>
      <vt:lpstr>Buy UNP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Lafayette Investment Club</dc:title>
  <dc:creator>Skillman Library</dc:creator>
  <cp:lastModifiedBy>Blago</cp:lastModifiedBy>
  <cp:revision>21</cp:revision>
  <dcterms:created xsi:type="dcterms:W3CDTF">2011-02-03T23:28:00Z</dcterms:created>
  <dcterms:modified xsi:type="dcterms:W3CDTF">2011-02-04T13:45:51Z</dcterms:modified>
</cp:coreProperties>
</file>