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7" r:id="rId4"/>
    <p:sldId id="297" r:id="rId5"/>
    <p:sldId id="30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58" r:id="rId21"/>
    <p:sldId id="264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embeddedFontLst>
    <p:embeddedFont>
      <p:font typeface="Segoe UI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entury Gothic" pitchFamily="34" charset="0"/>
      <p:regular r:id="rId42"/>
      <p:bold r:id="rId43"/>
      <p:italic r:id="rId44"/>
      <p:boldItalic r:id="rId45"/>
    </p:embeddedFont>
    <p:embeddedFont>
      <p:font typeface="Perpetua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4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TECH\Local%20Settings\Temp\fredgrap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Sheet1!$B$10:$B$11</c:f>
              <c:strCache>
                <c:ptCount val="1"/>
                <c:pt idx="0">
                  <c:v>Frequency: Monthly BASE</c:v>
                </c:pt>
              </c:strCache>
            </c:strRef>
          </c:tx>
          <c:marker>
            <c:symbol val="none"/>
          </c:marker>
          <c:cat>
            <c:numRef>
              <c:f>Sheet1!$A$12:$A$253</c:f>
              <c:numCache>
                <c:formatCode>yyyy\-mm\-dd</c:formatCode>
                <c:ptCount val="242"/>
                <c:pt idx="0">
                  <c:v>33239</c:v>
                </c:pt>
                <c:pt idx="1">
                  <c:v>33270</c:v>
                </c:pt>
                <c:pt idx="2">
                  <c:v>33298</c:v>
                </c:pt>
                <c:pt idx="3">
                  <c:v>33329</c:v>
                </c:pt>
                <c:pt idx="4">
                  <c:v>33359</c:v>
                </c:pt>
                <c:pt idx="5">
                  <c:v>33390</c:v>
                </c:pt>
                <c:pt idx="6">
                  <c:v>33420</c:v>
                </c:pt>
                <c:pt idx="7">
                  <c:v>33451</c:v>
                </c:pt>
                <c:pt idx="8">
                  <c:v>33482</c:v>
                </c:pt>
                <c:pt idx="9">
                  <c:v>33512</c:v>
                </c:pt>
                <c:pt idx="10">
                  <c:v>33543</c:v>
                </c:pt>
                <c:pt idx="11">
                  <c:v>33573</c:v>
                </c:pt>
                <c:pt idx="12">
                  <c:v>33604</c:v>
                </c:pt>
                <c:pt idx="13">
                  <c:v>33635</c:v>
                </c:pt>
                <c:pt idx="14">
                  <c:v>33664</c:v>
                </c:pt>
                <c:pt idx="15">
                  <c:v>33695</c:v>
                </c:pt>
                <c:pt idx="16">
                  <c:v>33725</c:v>
                </c:pt>
                <c:pt idx="17">
                  <c:v>33756</c:v>
                </c:pt>
                <c:pt idx="18">
                  <c:v>33786</c:v>
                </c:pt>
                <c:pt idx="19">
                  <c:v>33817</c:v>
                </c:pt>
                <c:pt idx="20">
                  <c:v>33848</c:v>
                </c:pt>
                <c:pt idx="21">
                  <c:v>33878</c:v>
                </c:pt>
                <c:pt idx="22">
                  <c:v>33909</c:v>
                </c:pt>
                <c:pt idx="23">
                  <c:v>33939</c:v>
                </c:pt>
                <c:pt idx="24">
                  <c:v>33970</c:v>
                </c:pt>
                <c:pt idx="25">
                  <c:v>34001</c:v>
                </c:pt>
                <c:pt idx="26">
                  <c:v>34029</c:v>
                </c:pt>
                <c:pt idx="27">
                  <c:v>34060</c:v>
                </c:pt>
                <c:pt idx="28">
                  <c:v>34090</c:v>
                </c:pt>
                <c:pt idx="29">
                  <c:v>34121</c:v>
                </c:pt>
                <c:pt idx="30">
                  <c:v>34151</c:v>
                </c:pt>
                <c:pt idx="31">
                  <c:v>34182</c:v>
                </c:pt>
                <c:pt idx="32">
                  <c:v>34213</c:v>
                </c:pt>
                <c:pt idx="33">
                  <c:v>34243</c:v>
                </c:pt>
                <c:pt idx="34">
                  <c:v>34274</c:v>
                </c:pt>
                <c:pt idx="35">
                  <c:v>34304</c:v>
                </c:pt>
                <c:pt idx="36">
                  <c:v>34335</c:v>
                </c:pt>
                <c:pt idx="37">
                  <c:v>34366</c:v>
                </c:pt>
                <c:pt idx="38">
                  <c:v>34394</c:v>
                </c:pt>
                <c:pt idx="39">
                  <c:v>34425</c:v>
                </c:pt>
                <c:pt idx="40">
                  <c:v>34455</c:v>
                </c:pt>
                <c:pt idx="41">
                  <c:v>34486</c:v>
                </c:pt>
                <c:pt idx="42">
                  <c:v>34516</c:v>
                </c:pt>
                <c:pt idx="43">
                  <c:v>34547</c:v>
                </c:pt>
                <c:pt idx="44">
                  <c:v>34578</c:v>
                </c:pt>
                <c:pt idx="45">
                  <c:v>34608</c:v>
                </c:pt>
                <c:pt idx="46">
                  <c:v>34639</c:v>
                </c:pt>
                <c:pt idx="47">
                  <c:v>34669</c:v>
                </c:pt>
                <c:pt idx="48">
                  <c:v>34700</c:v>
                </c:pt>
                <c:pt idx="49">
                  <c:v>34731</c:v>
                </c:pt>
                <c:pt idx="50">
                  <c:v>34759</c:v>
                </c:pt>
                <c:pt idx="51">
                  <c:v>34790</c:v>
                </c:pt>
                <c:pt idx="52">
                  <c:v>34820</c:v>
                </c:pt>
                <c:pt idx="53">
                  <c:v>34851</c:v>
                </c:pt>
                <c:pt idx="54">
                  <c:v>34881</c:v>
                </c:pt>
                <c:pt idx="55">
                  <c:v>34912</c:v>
                </c:pt>
                <c:pt idx="56">
                  <c:v>34943</c:v>
                </c:pt>
                <c:pt idx="57">
                  <c:v>34973</c:v>
                </c:pt>
                <c:pt idx="58">
                  <c:v>35004</c:v>
                </c:pt>
                <c:pt idx="59">
                  <c:v>35034</c:v>
                </c:pt>
                <c:pt idx="60">
                  <c:v>35065</c:v>
                </c:pt>
                <c:pt idx="61">
                  <c:v>35096</c:v>
                </c:pt>
                <c:pt idx="62">
                  <c:v>35125</c:v>
                </c:pt>
                <c:pt idx="63">
                  <c:v>35156</c:v>
                </c:pt>
                <c:pt idx="64">
                  <c:v>35186</c:v>
                </c:pt>
                <c:pt idx="65">
                  <c:v>35217</c:v>
                </c:pt>
                <c:pt idx="66">
                  <c:v>35247</c:v>
                </c:pt>
                <c:pt idx="67">
                  <c:v>35278</c:v>
                </c:pt>
                <c:pt idx="68">
                  <c:v>35309</c:v>
                </c:pt>
                <c:pt idx="69">
                  <c:v>35339</c:v>
                </c:pt>
                <c:pt idx="70">
                  <c:v>35370</c:v>
                </c:pt>
                <c:pt idx="71">
                  <c:v>35400</c:v>
                </c:pt>
                <c:pt idx="72">
                  <c:v>35431</c:v>
                </c:pt>
                <c:pt idx="73">
                  <c:v>35462</c:v>
                </c:pt>
                <c:pt idx="74">
                  <c:v>35490</c:v>
                </c:pt>
                <c:pt idx="75">
                  <c:v>35521</c:v>
                </c:pt>
                <c:pt idx="76">
                  <c:v>35551</c:v>
                </c:pt>
                <c:pt idx="77">
                  <c:v>35582</c:v>
                </c:pt>
                <c:pt idx="78">
                  <c:v>35612</c:v>
                </c:pt>
                <c:pt idx="79">
                  <c:v>35643</c:v>
                </c:pt>
                <c:pt idx="80">
                  <c:v>35674</c:v>
                </c:pt>
                <c:pt idx="81">
                  <c:v>35704</c:v>
                </c:pt>
                <c:pt idx="82">
                  <c:v>35735</c:v>
                </c:pt>
                <c:pt idx="83">
                  <c:v>35765</c:v>
                </c:pt>
                <c:pt idx="84">
                  <c:v>35796</c:v>
                </c:pt>
                <c:pt idx="85">
                  <c:v>35827</c:v>
                </c:pt>
                <c:pt idx="86">
                  <c:v>35855</c:v>
                </c:pt>
                <c:pt idx="87">
                  <c:v>35886</c:v>
                </c:pt>
                <c:pt idx="88">
                  <c:v>35916</c:v>
                </c:pt>
                <c:pt idx="89">
                  <c:v>35947</c:v>
                </c:pt>
                <c:pt idx="90">
                  <c:v>35977</c:v>
                </c:pt>
                <c:pt idx="91">
                  <c:v>36008</c:v>
                </c:pt>
                <c:pt idx="92">
                  <c:v>36039</c:v>
                </c:pt>
                <c:pt idx="93">
                  <c:v>36069</c:v>
                </c:pt>
                <c:pt idx="94">
                  <c:v>36100</c:v>
                </c:pt>
                <c:pt idx="95">
                  <c:v>36130</c:v>
                </c:pt>
                <c:pt idx="96">
                  <c:v>36161</c:v>
                </c:pt>
                <c:pt idx="97">
                  <c:v>36192</c:v>
                </c:pt>
                <c:pt idx="98">
                  <c:v>36220</c:v>
                </c:pt>
                <c:pt idx="99">
                  <c:v>36251</c:v>
                </c:pt>
                <c:pt idx="100">
                  <c:v>36281</c:v>
                </c:pt>
                <c:pt idx="101">
                  <c:v>36312</c:v>
                </c:pt>
                <c:pt idx="102">
                  <c:v>36342</c:v>
                </c:pt>
                <c:pt idx="103">
                  <c:v>36373</c:v>
                </c:pt>
                <c:pt idx="104">
                  <c:v>36404</c:v>
                </c:pt>
                <c:pt idx="105">
                  <c:v>36434</c:v>
                </c:pt>
                <c:pt idx="106">
                  <c:v>36465</c:v>
                </c:pt>
                <c:pt idx="107">
                  <c:v>36495</c:v>
                </c:pt>
                <c:pt idx="108">
                  <c:v>36526</c:v>
                </c:pt>
                <c:pt idx="109">
                  <c:v>36557</c:v>
                </c:pt>
                <c:pt idx="110">
                  <c:v>36586</c:v>
                </c:pt>
                <c:pt idx="111">
                  <c:v>36617</c:v>
                </c:pt>
                <c:pt idx="112">
                  <c:v>36647</c:v>
                </c:pt>
                <c:pt idx="113">
                  <c:v>36678</c:v>
                </c:pt>
                <c:pt idx="114">
                  <c:v>36708</c:v>
                </c:pt>
                <c:pt idx="115">
                  <c:v>36739</c:v>
                </c:pt>
                <c:pt idx="116">
                  <c:v>36770</c:v>
                </c:pt>
                <c:pt idx="117">
                  <c:v>36800</c:v>
                </c:pt>
                <c:pt idx="118">
                  <c:v>36831</c:v>
                </c:pt>
                <c:pt idx="119">
                  <c:v>36861</c:v>
                </c:pt>
                <c:pt idx="120">
                  <c:v>36892</c:v>
                </c:pt>
                <c:pt idx="121">
                  <c:v>36923</c:v>
                </c:pt>
                <c:pt idx="122">
                  <c:v>36951</c:v>
                </c:pt>
                <c:pt idx="123">
                  <c:v>36982</c:v>
                </c:pt>
                <c:pt idx="124">
                  <c:v>37012</c:v>
                </c:pt>
                <c:pt idx="125">
                  <c:v>37043</c:v>
                </c:pt>
                <c:pt idx="126">
                  <c:v>37073</c:v>
                </c:pt>
                <c:pt idx="127">
                  <c:v>37104</c:v>
                </c:pt>
                <c:pt idx="128">
                  <c:v>37135</c:v>
                </c:pt>
                <c:pt idx="129">
                  <c:v>37165</c:v>
                </c:pt>
                <c:pt idx="130">
                  <c:v>37196</c:v>
                </c:pt>
                <c:pt idx="131">
                  <c:v>37226</c:v>
                </c:pt>
                <c:pt idx="132">
                  <c:v>37257</c:v>
                </c:pt>
                <c:pt idx="133">
                  <c:v>37288</c:v>
                </c:pt>
                <c:pt idx="134">
                  <c:v>37316</c:v>
                </c:pt>
                <c:pt idx="135">
                  <c:v>37347</c:v>
                </c:pt>
                <c:pt idx="136">
                  <c:v>37377</c:v>
                </c:pt>
                <c:pt idx="137">
                  <c:v>37408</c:v>
                </c:pt>
                <c:pt idx="138">
                  <c:v>37438</c:v>
                </c:pt>
                <c:pt idx="139">
                  <c:v>37469</c:v>
                </c:pt>
                <c:pt idx="140">
                  <c:v>37500</c:v>
                </c:pt>
                <c:pt idx="141">
                  <c:v>37530</c:v>
                </c:pt>
                <c:pt idx="142">
                  <c:v>37561</c:v>
                </c:pt>
                <c:pt idx="143">
                  <c:v>37591</c:v>
                </c:pt>
                <c:pt idx="144">
                  <c:v>37622</c:v>
                </c:pt>
                <c:pt idx="145">
                  <c:v>37653</c:v>
                </c:pt>
                <c:pt idx="146">
                  <c:v>37681</c:v>
                </c:pt>
                <c:pt idx="147">
                  <c:v>37712</c:v>
                </c:pt>
                <c:pt idx="148">
                  <c:v>37742</c:v>
                </c:pt>
                <c:pt idx="149">
                  <c:v>37773</c:v>
                </c:pt>
                <c:pt idx="150">
                  <c:v>37803</c:v>
                </c:pt>
                <c:pt idx="151">
                  <c:v>37834</c:v>
                </c:pt>
                <c:pt idx="152">
                  <c:v>37865</c:v>
                </c:pt>
                <c:pt idx="153">
                  <c:v>37895</c:v>
                </c:pt>
                <c:pt idx="154">
                  <c:v>37926</c:v>
                </c:pt>
                <c:pt idx="155">
                  <c:v>37956</c:v>
                </c:pt>
                <c:pt idx="156">
                  <c:v>37987</c:v>
                </c:pt>
                <c:pt idx="157">
                  <c:v>38018</c:v>
                </c:pt>
                <c:pt idx="158">
                  <c:v>38047</c:v>
                </c:pt>
                <c:pt idx="159">
                  <c:v>38078</c:v>
                </c:pt>
                <c:pt idx="160">
                  <c:v>38108</c:v>
                </c:pt>
                <c:pt idx="161">
                  <c:v>38139</c:v>
                </c:pt>
                <c:pt idx="162">
                  <c:v>38169</c:v>
                </c:pt>
                <c:pt idx="163">
                  <c:v>38200</c:v>
                </c:pt>
                <c:pt idx="164">
                  <c:v>38231</c:v>
                </c:pt>
                <c:pt idx="165">
                  <c:v>38261</c:v>
                </c:pt>
                <c:pt idx="166">
                  <c:v>38292</c:v>
                </c:pt>
                <c:pt idx="167">
                  <c:v>38322</c:v>
                </c:pt>
                <c:pt idx="168">
                  <c:v>38353</c:v>
                </c:pt>
                <c:pt idx="169">
                  <c:v>38384</c:v>
                </c:pt>
                <c:pt idx="170">
                  <c:v>38412</c:v>
                </c:pt>
                <c:pt idx="171">
                  <c:v>38443</c:v>
                </c:pt>
                <c:pt idx="172">
                  <c:v>38473</c:v>
                </c:pt>
                <c:pt idx="173">
                  <c:v>38504</c:v>
                </c:pt>
                <c:pt idx="174">
                  <c:v>38534</c:v>
                </c:pt>
                <c:pt idx="175">
                  <c:v>38565</c:v>
                </c:pt>
                <c:pt idx="176">
                  <c:v>38596</c:v>
                </c:pt>
                <c:pt idx="177">
                  <c:v>38626</c:v>
                </c:pt>
                <c:pt idx="178">
                  <c:v>38657</c:v>
                </c:pt>
                <c:pt idx="179">
                  <c:v>38687</c:v>
                </c:pt>
                <c:pt idx="180">
                  <c:v>38718</c:v>
                </c:pt>
                <c:pt idx="181">
                  <c:v>38749</c:v>
                </c:pt>
                <c:pt idx="182">
                  <c:v>38777</c:v>
                </c:pt>
                <c:pt idx="183">
                  <c:v>38808</c:v>
                </c:pt>
                <c:pt idx="184">
                  <c:v>38838</c:v>
                </c:pt>
                <c:pt idx="185">
                  <c:v>38869</c:v>
                </c:pt>
                <c:pt idx="186">
                  <c:v>38899</c:v>
                </c:pt>
                <c:pt idx="187">
                  <c:v>38930</c:v>
                </c:pt>
                <c:pt idx="188">
                  <c:v>38961</c:v>
                </c:pt>
                <c:pt idx="189">
                  <c:v>38991</c:v>
                </c:pt>
                <c:pt idx="190">
                  <c:v>39022</c:v>
                </c:pt>
                <c:pt idx="191">
                  <c:v>39052</c:v>
                </c:pt>
                <c:pt idx="192">
                  <c:v>39083</c:v>
                </c:pt>
                <c:pt idx="193">
                  <c:v>39114</c:v>
                </c:pt>
                <c:pt idx="194">
                  <c:v>39142</c:v>
                </c:pt>
                <c:pt idx="195">
                  <c:v>39173</c:v>
                </c:pt>
                <c:pt idx="196">
                  <c:v>39203</c:v>
                </c:pt>
                <c:pt idx="197">
                  <c:v>39234</c:v>
                </c:pt>
                <c:pt idx="198">
                  <c:v>39264</c:v>
                </c:pt>
                <c:pt idx="199">
                  <c:v>39295</c:v>
                </c:pt>
                <c:pt idx="200">
                  <c:v>39326</c:v>
                </c:pt>
                <c:pt idx="201">
                  <c:v>39356</c:v>
                </c:pt>
                <c:pt idx="202">
                  <c:v>39387</c:v>
                </c:pt>
                <c:pt idx="203">
                  <c:v>39417</c:v>
                </c:pt>
                <c:pt idx="204">
                  <c:v>39448</c:v>
                </c:pt>
                <c:pt idx="205">
                  <c:v>39479</c:v>
                </c:pt>
                <c:pt idx="206">
                  <c:v>39508</c:v>
                </c:pt>
                <c:pt idx="207">
                  <c:v>39539</c:v>
                </c:pt>
                <c:pt idx="208">
                  <c:v>39569</c:v>
                </c:pt>
                <c:pt idx="209">
                  <c:v>39600</c:v>
                </c:pt>
                <c:pt idx="210">
                  <c:v>39630</c:v>
                </c:pt>
                <c:pt idx="211">
                  <c:v>39661</c:v>
                </c:pt>
                <c:pt idx="212">
                  <c:v>39692</c:v>
                </c:pt>
                <c:pt idx="213">
                  <c:v>39722</c:v>
                </c:pt>
                <c:pt idx="214">
                  <c:v>39753</c:v>
                </c:pt>
                <c:pt idx="215">
                  <c:v>39783</c:v>
                </c:pt>
                <c:pt idx="216">
                  <c:v>39814</c:v>
                </c:pt>
                <c:pt idx="217">
                  <c:v>39845</c:v>
                </c:pt>
                <c:pt idx="218">
                  <c:v>39873</c:v>
                </c:pt>
                <c:pt idx="219">
                  <c:v>39904</c:v>
                </c:pt>
                <c:pt idx="220">
                  <c:v>39934</c:v>
                </c:pt>
                <c:pt idx="221">
                  <c:v>39965</c:v>
                </c:pt>
                <c:pt idx="222">
                  <c:v>39995</c:v>
                </c:pt>
                <c:pt idx="223">
                  <c:v>40026</c:v>
                </c:pt>
                <c:pt idx="224">
                  <c:v>40057</c:v>
                </c:pt>
                <c:pt idx="225">
                  <c:v>40087</c:v>
                </c:pt>
                <c:pt idx="226">
                  <c:v>40118</c:v>
                </c:pt>
                <c:pt idx="227">
                  <c:v>40148</c:v>
                </c:pt>
                <c:pt idx="228">
                  <c:v>40179</c:v>
                </c:pt>
                <c:pt idx="229">
                  <c:v>40210</c:v>
                </c:pt>
                <c:pt idx="230">
                  <c:v>40238</c:v>
                </c:pt>
                <c:pt idx="231">
                  <c:v>40269</c:v>
                </c:pt>
                <c:pt idx="232">
                  <c:v>40299</c:v>
                </c:pt>
                <c:pt idx="233">
                  <c:v>40330</c:v>
                </c:pt>
                <c:pt idx="234">
                  <c:v>40360</c:v>
                </c:pt>
                <c:pt idx="235">
                  <c:v>40391</c:v>
                </c:pt>
                <c:pt idx="236">
                  <c:v>40422</c:v>
                </c:pt>
                <c:pt idx="237">
                  <c:v>40452</c:v>
                </c:pt>
                <c:pt idx="238">
                  <c:v>40483</c:v>
                </c:pt>
                <c:pt idx="239">
                  <c:v>40513</c:v>
                </c:pt>
                <c:pt idx="240">
                  <c:v>40544</c:v>
                </c:pt>
                <c:pt idx="241">
                  <c:v>40575</c:v>
                </c:pt>
              </c:numCache>
            </c:numRef>
          </c:cat>
          <c:val>
            <c:numRef>
              <c:f>Sheet1!$B$12:$B$253</c:f>
              <c:numCache>
                <c:formatCode>0.000</c:formatCode>
                <c:ptCount val="242"/>
                <c:pt idx="0">
                  <c:v>306.54399999999993</c:v>
                </c:pt>
                <c:pt idx="1">
                  <c:v>309.47299999999996</c:v>
                </c:pt>
                <c:pt idx="2">
                  <c:v>312.58999999999992</c:v>
                </c:pt>
                <c:pt idx="3">
                  <c:v>313.94400000000002</c:v>
                </c:pt>
                <c:pt idx="4">
                  <c:v>315.33099999999996</c:v>
                </c:pt>
                <c:pt idx="5">
                  <c:v>317.12</c:v>
                </c:pt>
                <c:pt idx="6">
                  <c:v>319.161</c:v>
                </c:pt>
                <c:pt idx="7">
                  <c:v>320.39999999999992</c:v>
                </c:pt>
                <c:pt idx="8">
                  <c:v>322.66199999999992</c:v>
                </c:pt>
                <c:pt idx="9">
                  <c:v>323.97099999999995</c:v>
                </c:pt>
                <c:pt idx="10">
                  <c:v>326.80200000000002</c:v>
                </c:pt>
                <c:pt idx="11">
                  <c:v>330.46299999999997</c:v>
                </c:pt>
                <c:pt idx="12">
                  <c:v>331.23299999999995</c:v>
                </c:pt>
                <c:pt idx="13">
                  <c:v>333.83</c:v>
                </c:pt>
                <c:pt idx="14">
                  <c:v>337.50900000000001</c:v>
                </c:pt>
                <c:pt idx="15">
                  <c:v>340.17200000000008</c:v>
                </c:pt>
                <c:pt idx="16">
                  <c:v>343.55799999999999</c:v>
                </c:pt>
                <c:pt idx="17">
                  <c:v>344.27699999999993</c:v>
                </c:pt>
                <c:pt idx="18">
                  <c:v>347.28399999999993</c:v>
                </c:pt>
                <c:pt idx="19">
                  <c:v>351.86500000000001</c:v>
                </c:pt>
                <c:pt idx="20">
                  <c:v>356.06299999999999</c:v>
                </c:pt>
                <c:pt idx="21">
                  <c:v>360.12700000000001</c:v>
                </c:pt>
                <c:pt idx="22">
                  <c:v>363.69400000000002</c:v>
                </c:pt>
                <c:pt idx="23">
                  <c:v>365.28699999999986</c:v>
                </c:pt>
                <c:pt idx="24">
                  <c:v>368.07599999999996</c:v>
                </c:pt>
                <c:pt idx="25">
                  <c:v>370.91799999999995</c:v>
                </c:pt>
                <c:pt idx="26">
                  <c:v>373.464</c:v>
                </c:pt>
                <c:pt idx="27">
                  <c:v>376.94900000000001</c:v>
                </c:pt>
                <c:pt idx="28">
                  <c:v>380.48399999999987</c:v>
                </c:pt>
                <c:pt idx="29">
                  <c:v>384.72299999999996</c:v>
                </c:pt>
                <c:pt idx="30">
                  <c:v>387.8</c:v>
                </c:pt>
                <c:pt idx="31">
                  <c:v>390.767</c:v>
                </c:pt>
                <c:pt idx="32">
                  <c:v>396.20800000000003</c:v>
                </c:pt>
                <c:pt idx="33">
                  <c:v>401.005</c:v>
                </c:pt>
                <c:pt idx="34">
                  <c:v>402.32799999999992</c:v>
                </c:pt>
                <c:pt idx="35">
                  <c:v>404.98200000000003</c:v>
                </c:pt>
                <c:pt idx="36">
                  <c:v>408.78</c:v>
                </c:pt>
                <c:pt idx="37">
                  <c:v>413.65300000000002</c:v>
                </c:pt>
                <c:pt idx="38">
                  <c:v>415.74599999999992</c:v>
                </c:pt>
                <c:pt idx="39">
                  <c:v>418.9</c:v>
                </c:pt>
                <c:pt idx="40">
                  <c:v>420.24599999999992</c:v>
                </c:pt>
                <c:pt idx="41">
                  <c:v>423.44900000000001</c:v>
                </c:pt>
                <c:pt idx="42">
                  <c:v>426.858</c:v>
                </c:pt>
                <c:pt idx="43">
                  <c:v>428.46499999999992</c:v>
                </c:pt>
                <c:pt idx="44">
                  <c:v>430.23499999999996</c:v>
                </c:pt>
                <c:pt idx="45">
                  <c:v>432.68700000000001</c:v>
                </c:pt>
                <c:pt idx="46">
                  <c:v>434.56900000000002</c:v>
                </c:pt>
                <c:pt idx="47">
                  <c:v>435.32400000000001</c:v>
                </c:pt>
                <c:pt idx="48">
                  <c:v>436.65100000000001</c:v>
                </c:pt>
                <c:pt idx="49">
                  <c:v>438.79799999999994</c:v>
                </c:pt>
                <c:pt idx="50">
                  <c:v>442.41699999999986</c:v>
                </c:pt>
                <c:pt idx="51">
                  <c:v>445.96899999999994</c:v>
                </c:pt>
                <c:pt idx="52">
                  <c:v>448.29700000000003</c:v>
                </c:pt>
                <c:pt idx="53">
                  <c:v>448.779</c:v>
                </c:pt>
                <c:pt idx="54">
                  <c:v>448.97999999999996</c:v>
                </c:pt>
                <c:pt idx="55">
                  <c:v>451.05099999999999</c:v>
                </c:pt>
                <c:pt idx="56">
                  <c:v>452.38499999999999</c:v>
                </c:pt>
                <c:pt idx="57">
                  <c:v>453.32299999999992</c:v>
                </c:pt>
                <c:pt idx="58">
                  <c:v>453.08499999999992</c:v>
                </c:pt>
                <c:pt idx="59">
                  <c:v>455.06700000000001</c:v>
                </c:pt>
                <c:pt idx="60">
                  <c:v>456.41099999999994</c:v>
                </c:pt>
                <c:pt idx="61">
                  <c:v>455.89099999999996</c:v>
                </c:pt>
                <c:pt idx="62">
                  <c:v>459.84899999999999</c:v>
                </c:pt>
                <c:pt idx="63">
                  <c:v>460.58499999999992</c:v>
                </c:pt>
                <c:pt idx="64">
                  <c:v>461.57799999999992</c:v>
                </c:pt>
                <c:pt idx="65">
                  <c:v>464.39</c:v>
                </c:pt>
                <c:pt idx="66">
                  <c:v>467.089</c:v>
                </c:pt>
                <c:pt idx="67">
                  <c:v>470.375</c:v>
                </c:pt>
                <c:pt idx="68">
                  <c:v>472.26900000000001</c:v>
                </c:pt>
                <c:pt idx="69">
                  <c:v>473.81400000000002</c:v>
                </c:pt>
                <c:pt idx="70">
                  <c:v>475.23200000000003</c:v>
                </c:pt>
                <c:pt idx="71">
                  <c:v>478.81</c:v>
                </c:pt>
                <c:pt idx="72">
                  <c:v>480.08300000000003</c:v>
                </c:pt>
                <c:pt idx="73">
                  <c:v>483.56099999999992</c:v>
                </c:pt>
                <c:pt idx="74">
                  <c:v>485.13400000000001</c:v>
                </c:pt>
                <c:pt idx="75">
                  <c:v>487.90699999999987</c:v>
                </c:pt>
                <c:pt idx="76">
                  <c:v>490.91699999999986</c:v>
                </c:pt>
                <c:pt idx="77">
                  <c:v>490.97899999999987</c:v>
                </c:pt>
                <c:pt idx="78">
                  <c:v>494.48699999999997</c:v>
                </c:pt>
                <c:pt idx="79">
                  <c:v>497.767</c:v>
                </c:pt>
                <c:pt idx="80">
                  <c:v>499.40999999999997</c:v>
                </c:pt>
                <c:pt idx="81">
                  <c:v>502.25200000000001</c:v>
                </c:pt>
                <c:pt idx="82">
                  <c:v>505.86900000000009</c:v>
                </c:pt>
                <c:pt idx="83">
                  <c:v>509.32100000000003</c:v>
                </c:pt>
                <c:pt idx="84">
                  <c:v>511.541</c:v>
                </c:pt>
                <c:pt idx="85">
                  <c:v>514.62599999999998</c:v>
                </c:pt>
                <c:pt idx="86">
                  <c:v>516.79800000000012</c:v>
                </c:pt>
                <c:pt idx="87">
                  <c:v>519.19100000000003</c:v>
                </c:pt>
                <c:pt idx="88">
                  <c:v>520.23</c:v>
                </c:pt>
                <c:pt idx="89">
                  <c:v>522.35299999999972</c:v>
                </c:pt>
                <c:pt idx="90">
                  <c:v>524.04300000000001</c:v>
                </c:pt>
                <c:pt idx="91">
                  <c:v>526.52199999999993</c:v>
                </c:pt>
                <c:pt idx="92">
                  <c:v>530.93299999999988</c:v>
                </c:pt>
                <c:pt idx="93">
                  <c:v>536.73400000000004</c:v>
                </c:pt>
                <c:pt idx="94">
                  <c:v>538.43499999999983</c:v>
                </c:pt>
                <c:pt idx="95">
                  <c:v>541.18200000000002</c:v>
                </c:pt>
                <c:pt idx="96">
                  <c:v>545.923</c:v>
                </c:pt>
                <c:pt idx="97">
                  <c:v>552.26099999999997</c:v>
                </c:pt>
                <c:pt idx="98">
                  <c:v>555.58699999999999</c:v>
                </c:pt>
                <c:pt idx="99">
                  <c:v>558.40699999999993</c:v>
                </c:pt>
                <c:pt idx="100">
                  <c:v>564.90099999999984</c:v>
                </c:pt>
                <c:pt idx="101">
                  <c:v>567.99599999999998</c:v>
                </c:pt>
                <c:pt idx="102">
                  <c:v>568.68400000000008</c:v>
                </c:pt>
                <c:pt idx="103">
                  <c:v>572.21500000000003</c:v>
                </c:pt>
                <c:pt idx="104">
                  <c:v>580.16</c:v>
                </c:pt>
                <c:pt idx="105">
                  <c:v>589.49599999999998</c:v>
                </c:pt>
                <c:pt idx="106">
                  <c:v>603.31299999999987</c:v>
                </c:pt>
                <c:pt idx="107">
                  <c:v>626.22799999999984</c:v>
                </c:pt>
                <c:pt idx="108">
                  <c:v>618.95499999999993</c:v>
                </c:pt>
                <c:pt idx="109">
                  <c:v>602.61300000000017</c:v>
                </c:pt>
                <c:pt idx="110">
                  <c:v>599.79600000000005</c:v>
                </c:pt>
                <c:pt idx="111">
                  <c:v>601.01199999999983</c:v>
                </c:pt>
                <c:pt idx="112">
                  <c:v>604.81099999999992</c:v>
                </c:pt>
                <c:pt idx="113">
                  <c:v>605.16599999999994</c:v>
                </c:pt>
                <c:pt idx="114">
                  <c:v>606.17600000000004</c:v>
                </c:pt>
                <c:pt idx="115">
                  <c:v>605.928</c:v>
                </c:pt>
                <c:pt idx="116">
                  <c:v>606.13599999999997</c:v>
                </c:pt>
                <c:pt idx="117">
                  <c:v>610.49099999999999</c:v>
                </c:pt>
                <c:pt idx="118">
                  <c:v>611.505</c:v>
                </c:pt>
                <c:pt idx="119">
                  <c:v>612.5569999999999</c:v>
                </c:pt>
                <c:pt idx="120">
                  <c:v>616.35899999999992</c:v>
                </c:pt>
                <c:pt idx="121">
                  <c:v>620.33199999999988</c:v>
                </c:pt>
                <c:pt idx="122">
                  <c:v>621.47299999999996</c:v>
                </c:pt>
                <c:pt idx="123">
                  <c:v>624.67800000000011</c:v>
                </c:pt>
                <c:pt idx="124">
                  <c:v>630.3119999999999</c:v>
                </c:pt>
                <c:pt idx="125">
                  <c:v>631.96299999999985</c:v>
                </c:pt>
                <c:pt idx="126">
                  <c:v>638.11900000000003</c:v>
                </c:pt>
                <c:pt idx="127">
                  <c:v>646.51400000000001</c:v>
                </c:pt>
                <c:pt idx="128">
                  <c:v>671.73099999999999</c:v>
                </c:pt>
                <c:pt idx="129">
                  <c:v>664.03300000000002</c:v>
                </c:pt>
                <c:pt idx="130">
                  <c:v>661.45999999999992</c:v>
                </c:pt>
                <c:pt idx="131">
                  <c:v>665.20699999999999</c:v>
                </c:pt>
                <c:pt idx="132">
                  <c:v>671.95099999999991</c:v>
                </c:pt>
                <c:pt idx="133">
                  <c:v>681.98699999999997</c:v>
                </c:pt>
                <c:pt idx="134">
                  <c:v>684.33199999999988</c:v>
                </c:pt>
                <c:pt idx="135">
                  <c:v>688.08399999999995</c:v>
                </c:pt>
                <c:pt idx="136">
                  <c:v>693.15699999999993</c:v>
                </c:pt>
                <c:pt idx="137">
                  <c:v>695.58600000000001</c:v>
                </c:pt>
                <c:pt idx="138">
                  <c:v>702.07600000000002</c:v>
                </c:pt>
                <c:pt idx="139">
                  <c:v>704.92099999999994</c:v>
                </c:pt>
                <c:pt idx="140">
                  <c:v>706.07799999999997</c:v>
                </c:pt>
                <c:pt idx="141">
                  <c:v>710.44199999999989</c:v>
                </c:pt>
                <c:pt idx="142">
                  <c:v>711.94099999999992</c:v>
                </c:pt>
                <c:pt idx="143">
                  <c:v>715.88499999999999</c:v>
                </c:pt>
                <c:pt idx="144">
                  <c:v>717.68000000000006</c:v>
                </c:pt>
                <c:pt idx="145">
                  <c:v>728.14</c:v>
                </c:pt>
                <c:pt idx="146">
                  <c:v>731.83199999999988</c:v>
                </c:pt>
                <c:pt idx="147">
                  <c:v>735.84699999999987</c:v>
                </c:pt>
                <c:pt idx="148">
                  <c:v>740.76800000000003</c:v>
                </c:pt>
                <c:pt idx="149">
                  <c:v>739.38099999999997</c:v>
                </c:pt>
                <c:pt idx="150">
                  <c:v>742.67800000000011</c:v>
                </c:pt>
                <c:pt idx="151">
                  <c:v>747.03199999999993</c:v>
                </c:pt>
                <c:pt idx="152">
                  <c:v>748.57299999999998</c:v>
                </c:pt>
                <c:pt idx="153">
                  <c:v>753.10199999999998</c:v>
                </c:pt>
                <c:pt idx="154">
                  <c:v>753.721</c:v>
                </c:pt>
                <c:pt idx="155">
                  <c:v>755.33499999999992</c:v>
                </c:pt>
                <c:pt idx="156">
                  <c:v>755.22</c:v>
                </c:pt>
                <c:pt idx="157">
                  <c:v>763.7940000000001</c:v>
                </c:pt>
                <c:pt idx="158">
                  <c:v>765.36699999999985</c:v>
                </c:pt>
                <c:pt idx="159">
                  <c:v>766.928</c:v>
                </c:pt>
                <c:pt idx="160">
                  <c:v>771.24400000000003</c:v>
                </c:pt>
                <c:pt idx="161">
                  <c:v>773.9319999999999</c:v>
                </c:pt>
                <c:pt idx="162">
                  <c:v>781.48900000000003</c:v>
                </c:pt>
                <c:pt idx="163">
                  <c:v>784.34199999999987</c:v>
                </c:pt>
                <c:pt idx="164">
                  <c:v>789.596</c:v>
                </c:pt>
                <c:pt idx="165">
                  <c:v>790.88</c:v>
                </c:pt>
                <c:pt idx="166">
                  <c:v>792.55799999999988</c:v>
                </c:pt>
                <c:pt idx="167">
                  <c:v>791.65899999999999</c:v>
                </c:pt>
                <c:pt idx="168">
                  <c:v>789.45699999999988</c:v>
                </c:pt>
                <c:pt idx="169">
                  <c:v>801.63</c:v>
                </c:pt>
                <c:pt idx="170">
                  <c:v>802.32999999999993</c:v>
                </c:pt>
                <c:pt idx="171">
                  <c:v>801.21699999999998</c:v>
                </c:pt>
                <c:pt idx="172">
                  <c:v>801.98199999999997</c:v>
                </c:pt>
                <c:pt idx="173">
                  <c:v>804.50599999999997</c:v>
                </c:pt>
                <c:pt idx="174">
                  <c:v>806.94799999999987</c:v>
                </c:pt>
                <c:pt idx="175">
                  <c:v>811.75599999999997</c:v>
                </c:pt>
                <c:pt idx="176">
                  <c:v>816.43399999999997</c:v>
                </c:pt>
                <c:pt idx="177">
                  <c:v>815.53699999999992</c:v>
                </c:pt>
                <c:pt idx="178">
                  <c:v>815.66899999999998</c:v>
                </c:pt>
                <c:pt idx="179">
                  <c:v>816.22799999999984</c:v>
                </c:pt>
                <c:pt idx="180">
                  <c:v>822.476</c:v>
                </c:pt>
                <c:pt idx="181">
                  <c:v>832.32399999999996</c:v>
                </c:pt>
                <c:pt idx="182">
                  <c:v>835.28700000000003</c:v>
                </c:pt>
                <c:pt idx="183">
                  <c:v>834.03599999999983</c:v>
                </c:pt>
                <c:pt idx="184">
                  <c:v>838.53300000000002</c:v>
                </c:pt>
                <c:pt idx="185">
                  <c:v>837.57799999999997</c:v>
                </c:pt>
                <c:pt idx="186">
                  <c:v>836.45699999999988</c:v>
                </c:pt>
                <c:pt idx="187">
                  <c:v>838.40699999999993</c:v>
                </c:pt>
                <c:pt idx="188">
                  <c:v>838.78000000000009</c:v>
                </c:pt>
                <c:pt idx="189">
                  <c:v>836.96699999999987</c:v>
                </c:pt>
                <c:pt idx="190">
                  <c:v>836.95799999999986</c:v>
                </c:pt>
                <c:pt idx="191">
                  <c:v>838.92199999999991</c:v>
                </c:pt>
                <c:pt idx="192">
                  <c:v>846.24699999999996</c:v>
                </c:pt>
                <c:pt idx="193">
                  <c:v>847.17700000000002</c:v>
                </c:pt>
                <c:pt idx="194">
                  <c:v>848.93</c:v>
                </c:pt>
                <c:pt idx="195">
                  <c:v>847.80499999999984</c:v>
                </c:pt>
                <c:pt idx="196">
                  <c:v>851.13699999999983</c:v>
                </c:pt>
                <c:pt idx="197">
                  <c:v>851.38699999999983</c:v>
                </c:pt>
                <c:pt idx="198">
                  <c:v>852.13099999999997</c:v>
                </c:pt>
                <c:pt idx="199">
                  <c:v>857.20899999999995</c:v>
                </c:pt>
                <c:pt idx="200">
                  <c:v>854.91899999999998</c:v>
                </c:pt>
                <c:pt idx="201">
                  <c:v>856.08600000000001</c:v>
                </c:pt>
                <c:pt idx="202">
                  <c:v>855.51099999999997</c:v>
                </c:pt>
                <c:pt idx="203">
                  <c:v>850.19200000000001</c:v>
                </c:pt>
                <c:pt idx="204">
                  <c:v>854.27100000000007</c:v>
                </c:pt>
                <c:pt idx="205">
                  <c:v>856.68000000000006</c:v>
                </c:pt>
                <c:pt idx="206">
                  <c:v>861.33399999999983</c:v>
                </c:pt>
                <c:pt idx="207">
                  <c:v>856</c:v>
                </c:pt>
                <c:pt idx="208">
                  <c:v>858.9319999999999</c:v>
                </c:pt>
                <c:pt idx="209">
                  <c:v>864.24900000000002</c:v>
                </c:pt>
                <c:pt idx="210">
                  <c:v>871.27900000000011</c:v>
                </c:pt>
                <c:pt idx="211">
                  <c:v>876.07299999999998</c:v>
                </c:pt>
                <c:pt idx="212">
                  <c:v>912.28700000000003</c:v>
                </c:pt>
                <c:pt idx="213">
                  <c:v>1099.4760000000001</c:v>
                </c:pt>
                <c:pt idx="214">
                  <c:v>1384.9749999999999</c:v>
                </c:pt>
                <c:pt idx="215">
                  <c:v>1618.73</c:v>
                </c:pt>
                <c:pt idx="216">
                  <c:v>1762.2380000000001</c:v>
                </c:pt>
                <c:pt idx="217">
                  <c:v>1589.5129999999999</c:v>
                </c:pt>
                <c:pt idx="218">
                  <c:v>1649.1759999999999</c:v>
                </c:pt>
                <c:pt idx="219">
                  <c:v>1785.72</c:v>
                </c:pt>
                <c:pt idx="220">
                  <c:v>1786.1609999999998</c:v>
                </c:pt>
                <c:pt idx="221">
                  <c:v>1770.6879999999999</c:v>
                </c:pt>
                <c:pt idx="222">
                  <c:v>1683.0250000000001</c:v>
                </c:pt>
                <c:pt idx="223">
                  <c:v>1723.1839999999997</c:v>
                </c:pt>
                <c:pt idx="224">
                  <c:v>1811.605</c:v>
                </c:pt>
                <c:pt idx="225">
                  <c:v>1923.606</c:v>
                </c:pt>
                <c:pt idx="226">
                  <c:v>2017.3879999999999</c:v>
                </c:pt>
                <c:pt idx="227">
                  <c:v>2037.2439999999999</c:v>
                </c:pt>
                <c:pt idx="228">
                  <c:v>2015.44</c:v>
                </c:pt>
                <c:pt idx="229">
                  <c:v>2138.7510000000002</c:v>
                </c:pt>
                <c:pt idx="230">
                  <c:v>2124.5990000000002</c:v>
                </c:pt>
                <c:pt idx="231">
                  <c:v>2062.2750000000001</c:v>
                </c:pt>
                <c:pt idx="232">
                  <c:v>2026.7850000000001</c:v>
                </c:pt>
                <c:pt idx="233">
                  <c:v>2027.9760000000001</c:v>
                </c:pt>
                <c:pt idx="234">
                  <c:v>2022.636</c:v>
                </c:pt>
                <c:pt idx="235">
                  <c:v>2028.3419999999999</c:v>
                </c:pt>
                <c:pt idx="236">
                  <c:v>2002.2160000000001</c:v>
                </c:pt>
                <c:pt idx="237">
                  <c:v>1987.6979999999999</c:v>
                </c:pt>
                <c:pt idx="238">
                  <c:v>1984.347</c:v>
                </c:pt>
                <c:pt idx="239">
                  <c:v>2003.45</c:v>
                </c:pt>
                <c:pt idx="240">
                  <c:v>2068.0210000000002</c:v>
                </c:pt>
                <c:pt idx="241" formatCode="General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17504"/>
        <c:axId val="205719040"/>
      </c:lineChart>
      <c:dateAx>
        <c:axId val="20571750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solidFill>
            <a:sysClr val="window" lastClr="FFFFFF"/>
          </a:solidFill>
        </c:spPr>
        <c:crossAx val="205719040"/>
        <c:crosses val="autoZero"/>
        <c:auto val="1"/>
        <c:lblOffset val="100"/>
        <c:baseTimeUnit val="months"/>
        <c:majorUnit val="2"/>
        <c:majorTimeUnit val="years"/>
      </c:dateAx>
      <c:valAx>
        <c:axId val="20571904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20571750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8E301-812E-47AC-9EED-6EE8220A2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FF52-2A81-49FB-B5B1-A5EC7D83D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gotomeeting.com/register/748214073" TargetMode="External"/><Relationship Id="rId2" Type="http://schemas.openxmlformats.org/officeDocument/2006/relationships/hyperlink" Target="https://www1.gotomeeting.com/register/6089030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24400"/>
            <a:ext cx="8686800" cy="8604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Lafayette Investment Club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2/11/11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NYSE </a:t>
            </a:r>
            <a:r>
              <a:rPr lang="en-US" dirty="0" err="1" smtClean="0"/>
              <a:t>Euronext</a:t>
            </a:r>
            <a:r>
              <a:rPr lang="en-US" dirty="0" smtClean="0"/>
              <a:t> and Deutsche </a:t>
            </a:r>
            <a:r>
              <a:rPr lang="en-US" dirty="0" err="1" smtClean="0"/>
              <a:t>Börse</a:t>
            </a:r>
            <a:r>
              <a:rPr lang="en-US" dirty="0" smtClean="0"/>
              <a:t> in advanced merger talks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648200"/>
            <a:ext cx="26289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95600"/>
            <a:ext cx="2743200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1615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Commodities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0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kind of thing produced for use or sale, an article of commerce, an object of trade; in </a:t>
            </a:r>
            <a:r>
              <a:rPr lang="en-US" b="1" i="1" dirty="0" smtClean="0"/>
              <a:t>pl.</a:t>
            </a:r>
            <a:r>
              <a:rPr lang="en-US" b="1" dirty="0" smtClean="0"/>
              <a:t> goods, merchandise, wares, produce. Now esp. food or raw materials, as objects of trade.</a:t>
            </a:r>
          </a:p>
          <a:p>
            <a:pPr>
              <a:buNone/>
            </a:pPr>
            <a:r>
              <a:rPr lang="en-US" b="1" dirty="0"/>
              <a:t> 		</a:t>
            </a:r>
            <a:r>
              <a:rPr lang="en-US" b="1" dirty="0" smtClean="0"/>
              <a:t>- Oxford English Dictionary </a:t>
            </a:r>
          </a:p>
        </p:txBody>
      </p:sp>
    </p:spTree>
    <p:extLst>
      <p:ext uri="{BB962C8B-B14F-4D97-AF65-F5344CB8AC3E}">
        <p14:creationId xmlns:p14="http://schemas.microsoft.com/office/powerpoint/2010/main" val="27298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Soybeans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Gold</a:t>
            </a:r>
          </a:p>
          <a:p>
            <a:r>
              <a:rPr lang="en-US" dirty="0" smtClean="0"/>
              <a:t>Silver</a:t>
            </a:r>
          </a:p>
          <a:p>
            <a:r>
              <a:rPr lang="en-US" dirty="0" smtClean="0"/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20496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Advantages/Disadvantages</a:t>
            </a:r>
            <a:br>
              <a:rPr lang="en-US" dirty="0" smtClean="0"/>
            </a:br>
            <a:r>
              <a:rPr lang="en-US" sz="2200" dirty="0" smtClean="0"/>
              <a:t>(different from other securities)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962400" cy="452596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Recongnized hedge against inflation</a:t>
            </a:r>
          </a:p>
          <a:p>
            <a:pPr>
              <a:buClrTx/>
            </a:pPr>
            <a:r>
              <a:rPr lang="en-US" dirty="0" smtClean="0"/>
              <a:t>Provide increased diversification for portfolio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fixed income stream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Volatile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or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Inflation</a:t>
            </a:r>
          </a:p>
          <a:p>
            <a:r>
              <a:rPr lang="en-US" dirty="0" smtClean="0"/>
              <a:t>Financial panics</a:t>
            </a:r>
          </a:p>
          <a:p>
            <a:r>
              <a:rPr lang="en-US" dirty="0" smtClean="0"/>
              <a:t>Increased industrial demand</a:t>
            </a:r>
          </a:p>
          <a:p>
            <a:r>
              <a:rPr lang="en-US" dirty="0" smtClean="0"/>
              <a:t>Increased consumer demand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Deflation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Depression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governments don’t turn on the printing presses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earn returns </a:t>
            </a:r>
            <a:r>
              <a:rPr lang="en-US" dirty="0" smtClean="0"/>
              <a:t>on commodities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Futures contracts</a:t>
            </a:r>
          </a:p>
          <a:p>
            <a:r>
              <a:rPr lang="en-US" dirty="0" smtClean="0"/>
              <a:t>Physical purchase</a:t>
            </a:r>
          </a:p>
          <a:p>
            <a:r>
              <a:rPr lang="en-US" dirty="0" smtClean="0"/>
              <a:t>ETFs</a:t>
            </a:r>
          </a:p>
          <a:p>
            <a:r>
              <a:rPr lang="en-US" dirty="0" smtClean="0"/>
              <a:t>Mutual Funds</a:t>
            </a:r>
          </a:p>
          <a:p>
            <a:r>
              <a:rPr lang="en-US" dirty="0" smtClean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13868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Monetary Base</a:t>
            </a:r>
            <a:br>
              <a:rPr lang="en-US" dirty="0" smtClean="0"/>
            </a:br>
            <a:r>
              <a:rPr lang="en-US" sz="2200" dirty="0" smtClean="0"/>
              <a:t>In Billions of Dollars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416951"/>
              </p:ext>
            </p:extLst>
          </p:nvPr>
        </p:nvGraphicFramePr>
        <p:xfrm>
          <a:off x="685800" y="1600200"/>
          <a:ext cx="8001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FRED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This text is a placeholder.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Here is the second level.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You may change this text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Here is the third </a:t>
            </a:r>
            <a:r>
              <a:rPr lang="en-US" dirty="0" smtClean="0">
                <a:solidFill>
                  <a:schemeClr val="tx2"/>
                </a:solidFill>
              </a:rPr>
              <a:t>level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Add a subtitle here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Main Content Page Layout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News</a:t>
            </a:r>
          </a:p>
          <a:p>
            <a:r>
              <a:rPr lang="en-US" dirty="0" smtClean="0"/>
              <a:t>Portfolio</a:t>
            </a:r>
          </a:p>
          <a:p>
            <a:r>
              <a:rPr lang="en-US" dirty="0" smtClean="0"/>
              <a:t>Financial News</a:t>
            </a:r>
          </a:p>
          <a:p>
            <a:r>
              <a:rPr lang="en-US" dirty="0" smtClean="0"/>
              <a:t>Education - Commodities</a:t>
            </a:r>
          </a:p>
          <a:p>
            <a:r>
              <a:rPr lang="en-US" dirty="0" smtClean="0"/>
              <a:t>Stock Opinion - </a:t>
            </a:r>
            <a:r>
              <a:rPr lang="en-US" dirty="0" err="1" smtClean="0"/>
              <a:t>Equus</a:t>
            </a:r>
            <a:r>
              <a:rPr lang="en-US" dirty="0" smtClean="0"/>
              <a:t> Total Return (EQS)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A description of the first picture.  You may change this text.</a:t>
            </a:r>
          </a:p>
          <a:p>
            <a:endParaRPr lang="en-US" smtClean="0"/>
          </a:p>
          <a:p>
            <a:r>
              <a:rPr lang="en-US" smtClean="0"/>
              <a:t>A second place holder is available here.  Add as much text as you would like.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A description of the second picture.  You may change this text.</a:t>
            </a:r>
          </a:p>
          <a:p>
            <a:endParaRPr lang="en-US" smtClean="0"/>
          </a:p>
          <a:p>
            <a:r>
              <a:rPr lang="en-US" smtClean="0"/>
              <a:t>A second place holder is available here.  Add as much text as you would like.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A description of the third picture.  You may change this text.</a:t>
            </a:r>
          </a:p>
          <a:p>
            <a:endParaRPr lang="en-US" smtClean="0"/>
          </a:p>
          <a:p>
            <a:r>
              <a:rPr lang="en-US" smtClean="0"/>
              <a:t>A second place holder is available here. Add as much text as you would like.</a:t>
            </a:r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36" name="Content Placeholder 35" descr="PM00100_hundred_dollar_bills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594360" y="1911769"/>
            <a:ext cx="2468880" cy="1388225"/>
          </a:xfrm>
        </p:spPr>
      </p:pic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3" cstate="print"/>
          <a:stretch>
            <a:fillRect/>
          </a:stretch>
        </p:blipFill>
        <p:spPr>
          <a:xfrm>
            <a:off x="3375660" y="1911769"/>
            <a:ext cx="2468880" cy="1388225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4" cstate="print"/>
          <a:stretch>
            <a:fillRect/>
          </a:stretch>
        </p:blipFill>
        <p:spPr>
          <a:xfrm>
            <a:off x="6157422" y="1911769"/>
            <a:ext cx="2467955" cy="138822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Picture Page Layout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second line of text may go here.</a:t>
            </a:r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2865001" y="2209800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5684401" y="2209800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EQS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648200"/>
            <a:ext cx="3476600" cy="17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7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</a:t>
            </a:r>
            <a:r>
              <a:rPr lang="en-US" altLang="zh-CN" dirty="0" smtClean="0"/>
              <a:t>EQS (</a:t>
            </a:r>
            <a:r>
              <a:rPr lang="en-US" altLang="zh-CN" dirty="0" err="1" smtClean="0"/>
              <a:t>Equus</a:t>
            </a:r>
            <a:r>
              <a:rPr lang="en-US" altLang="zh-CN" dirty="0" smtClean="0"/>
              <a:t> Total Return)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Equus</a:t>
            </a:r>
            <a:r>
              <a:rPr lang="en-US" altLang="zh-CN" dirty="0" smtClean="0"/>
              <a:t> Total Return, Inc. operates as a closed-end business development company</a:t>
            </a:r>
          </a:p>
          <a:p>
            <a:endParaRPr lang="en-US" altLang="zh-CN" dirty="0"/>
          </a:p>
          <a:p>
            <a:r>
              <a:rPr lang="en-US" altLang="zh-CN" dirty="0" smtClean="0"/>
              <a:t>Provides funds/make investment to growing small companies.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7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Financials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525963"/>
          </a:xfrm>
        </p:spPr>
        <p:txBody>
          <a:bodyPr/>
          <a:lstStyle/>
          <a:p>
            <a:r>
              <a:rPr lang="en-US" altLang="zh-CN" dirty="0" smtClean="0"/>
              <a:t>Current Price: 2.75</a:t>
            </a:r>
          </a:p>
          <a:p>
            <a:r>
              <a:rPr lang="en-US" altLang="zh-CN" dirty="0" smtClean="0"/>
              <a:t>EPS: -3.85 </a:t>
            </a:r>
          </a:p>
          <a:p>
            <a:r>
              <a:rPr lang="en-US" altLang="zh-CN" dirty="0" smtClean="0"/>
              <a:t>Beta: 0.06</a:t>
            </a:r>
          </a:p>
          <a:p>
            <a:r>
              <a:rPr lang="en-US" altLang="zh-CN" dirty="0" smtClean="0"/>
              <a:t>Net Income : </a:t>
            </a:r>
            <a:r>
              <a:rPr lang="en-US" altLang="zh-CN" dirty="0" smtClean="0">
                <a:solidFill>
                  <a:srgbClr val="FF0000"/>
                </a:solidFill>
              </a:rPr>
              <a:t>-6.41 Million</a:t>
            </a:r>
            <a:r>
              <a:rPr lang="en-US" altLang="zh-CN" dirty="0" smtClean="0"/>
              <a:t>(2010 Q3), </a:t>
            </a:r>
            <a:r>
              <a:rPr lang="en-US" altLang="zh-CN" dirty="0" smtClean="0">
                <a:solidFill>
                  <a:srgbClr val="FF0000"/>
                </a:solidFill>
              </a:rPr>
              <a:t>-12.26 </a:t>
            </a:r>
            <a:r>
              <a:rPr lang="en-US" altLang="zh-CN" dirty="0" smtClean="0"/>
              <a:t>(Q2)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9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88" y="0"/>
            <a:ext cx="7710446" cy="1143000"/>
          </a:xfrm>
        </p:spPr>
        <p:txBody>
          <a:bodyPr/>
          <a:lstStyle/>
          <a:p>
            <a:r>
              <a:rPr lang="en-US" altLang="zh-CN" dirty="0" smtClean="0"/>
              <a:t>Income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Bad years + Bad Quarters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48" y="1500174"/>
            <a:ext cx="3857652" cy="25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00174"/>
            <a:ext cx="3650099" cy="25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482" y="4357694"/>
            <a:ext cx="3654450" cy="22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5884" y="4357694"/>
            <a:ext cx="36919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04792" y="4191000"/>
            <a:ext cx="8286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576" y="2285992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EQS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149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GLAD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Balance Sheet + Cash Flow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28736"/>
            <a:ext cx="41534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939" y="1428736"/>
            <a:ext cx="39226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5110" y="4067180"/>
            <a:ext cx="369189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5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Recent News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CN" b="1" dirty="0" err="1" smtClean="0"/>
              <a:t>Equus</a:t>
            </a:r>
            <a:r>
              <a:rPr lang="en-US" altLang="zh-CN" b="1" dirty="0" smtClean="0"/>
              <a:t> Sells Three Related Investments for Ten Million in Cash</a:t>
            </a:r>
          </a:p>
          <a:p>
            <a:pPr algn="ctr">
              <a:buNone/>
            </a:pPr>
            <a:endParaRPr lang="en-US" altLang="zh-CN" b="1" dirty="0" smtClean="0"/>
          </a:p>
          <a:p>
            <a:r>
              <a:rPr lang="en-US" altLang="zh-CN" sz="2800" dirty="0"/>
              <a:t>T</a:t>
            </a:r>
            <a:r>
              <a:rPr lang="en-US" altLang="zh-CN" sz="2800" dirty="0" smtClean="0"/>
              <a:t>he operating results of each of these companies had declined, and collectability of the notes was therefore called into question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Bad Investments – sold in huge discount, big loss.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Maybe they have some liquidity problem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4384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EQS Rocks… or does it?</a:t>
            </a:r>
            <a:endParaRPr lang="zh-CN" altLang="en-US" dirty="0"/>
          </a:p>
        </p:txBody>
      </p:sp>
      <p:pic>
        <p:nvPicPr>
          <p:cNvPr id="3075" name="Picture 3" descr="C:\Users\AYLA\Desktop\未命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85926"/>
            <a:ext cx="7862918" cy="3818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133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RSI-Colin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8802"/>
            <a:ext cx="7972396" cy="328614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RSI: 83.33</a:t>
            </a:r>
          </a:p>
          <a:p>
            <a:endParaRPr lang="en-US" altLang="zh-CN" sz="4800" dirty="0" smtClean="0">
              <a:solidFill>
                <a:srgbClr val="FF0000"/>
              </a:solidFill>
            </a:endParaRPr>
          </a:p>
          <a:p>
            <a:r>
              <a:rPr lang="en-US" altLang="zh-CN" sz="4800" dirty="0" smtClean="0"/>
              <a:t>RSI measures the momentum of the price movements.</a:t>
            </a:r>
            <a:endParaRPr lang="en-US" altLang="zh-CN" sz="4800" dirty="0">
              <a:solidFill>
                <a:srgbClr val="FF0000"/>
              </a:solidFill>
            </a:endParaRPr>
          </a:p>
          <a:p>
            <a:endParaRPr lang="en-US" altLang="zh-CN" sz="4800" dirty="0" smtClean="0">
              <a:solidFill>
                <a:srgbClr val="FF0000"/>
              </a:solidFill>
            </a:endParaRPr>
          </a:p>
          <a:p>
            <a:r>
              <a:rPr lang="en-US" altLang="zh-CN" sz="4800" dirty="0" smtClean="0">
                <a:solidFill>
                  <a:srgbClr val="FF0000"/>
                </a:solidFill>
              </a:rPr>
              <a:t>Overvalued!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7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WHAT </a:t>
            </a:r>
            <a:r>
              <a:rPr lang="en-US" altLang="zh-CN" dirty="0" smtClean="0"/>
              <a:t>DOES THIS SUGGEST?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sz="8000" dirty="0" smtClean="0"/>
              <a:t>SELL</a:t>
            </a:r>
            <a:r>
              <a:rPr lang="en-US" altLang="zh-CN" sz="8000" dirty="0" smtClean="0"/>
              <a:t>!!!!!!</a:t>
            </a:r>
          </a:p>
          <a:p>
            <a:pPr marL="0" indent="0">
              <a:buNone/>
            </a:pPr>
            <a:endParaRPr lang="en-US" altLang="zh-CN" sz="4800" dirty="0" smtClean="0"/>
          </a:p>
          <a:p>
            <a:pPr marL="0" indent="0">
              <a:buNone/>
            </a:pPr>
            <a:r>
              <a:rPr lang="en-US" altLang="zh-CN" sz="4800" dirty="0" smtClean="0"/>
              <a:t>(close entire position)</a:t>
            </a:r>
            <a:endParaRPr lang="zh-CN" altLang="en-US" sz="6000" dirty="0"/>
          </a:p>
        </p:txBody>
      </p:sp>
      <p:pic>
        <p:nvPicPr>
          <p:cNvPr id="4" name="Picture Placeholder 4" descr="recycle_w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56509"/>
            <a:ext cx="3666066" cy="2062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89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SPRING 2011 Events</a:t>
            </a:r>
            <a:r>
              <a:rPr lang="en-US" dirty="0" smtClean="0"/>
              <a:t>:</a:t>
            </a:r>
          </a:p>
          <a:p>
            <a:pPr lvl="4"/>
            <a:endParaRPr lang="en-US" dirty="0" smtClean="0"/>
          </a:p>
          <a:p>
            <a:r>
              <a:rPr lang="en-US" dirty="0"/>
              <a:t>Next Meeting </a:t>
            </a:r>
            <a:r>
              <a:rPr lang="en-US" i="1" dirty="0"/>
              <a:t>– Feb </a:t>
            </a:r>
            <a:r>
              <a:rPr lang="en-US" i="1" dirty="0" smtClean="0"/>
              <a:t>18</a:t>
            </a:r>
          </a:p>
          <a:p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dirty="0" smtClean="0"/>
              <a:t>Greg </a:t>
            </a:r>
            <a:r>
              <a:rPr lang="en-US" dirty="0" err="1" smtClean="0"/>
              <a:t>Ip</a:t>
            </a:r>
            <a:r>
              <a:rPr lang="en-US" dirty="0" smtClean="0"/>
              <a:t> – journalist, US Econ</a:t>
            </a:r>
          </a:p>
          <a:p>
            <a:r>
              <a:rPr lang="en-US" i="1" dirty="0" smtClean="0"/>
              <a:t>Thu Feb 17, 4:15pm @ Simon L3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Market Madness – </a:t>
            </a:r>
            <a:r>
              <a:rPr lang="en-US" dirty="0" smtClean="0"/>
              <a:t>trading contest </a:t>
            </a:r>
            <a:r>
              <a:rPr lang="en-US" i="1" dirty="0" smtClean="0"/>
              <a:t>Feb </a:t>
            </a:r>
            <a:r>
              <a:rPr lang="en-US" i="1" dirty="0"/>
              <a:t>21 – April </a:t>
            </a:r>
            <a:r>
              <a:rPr lang="en-US" i="1" dirty="0" smtClean="0"/>
              <a:t>1</a:t>
            </a:r>
            <a:endParaRPr lang="en-US" i="1" dirty="0"/>
          </a:p>
          <a:p>
            <a:r>
              <a:rPr lang="en-US" dirty="0"/>
              <a:t>Wall St Speaker Panel</a:t>
            </a:r>
            <a:r>
              <a:rPr lang="en-US" i="1" dirty="0"/>
              <a:t> </a:t>
            </a:r>
            <a:r>
              <a:rPr lang="en-US" i="1" dirty="0" smtClean="0"/>
              <a:t>– April 6</a:t>
            </a:r>
          </a:p>
          <a:p>
            <a:endParaRPr lang="en-US" i="1" dirty="0"/>
          </a:p>
          <a:p>
            <a:r>
              <a:rPr lang="en-US" dirty="0" smtClean="0"/>
              <a:t>Officer Elections</a:t>
            </a:r>
            <a:r>
              <a:rPr lang="en-US" i="1" dirty="0" smtClean="0"/>
              <a:t> – end of semester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News</a:t>
            </a:r>
            <a:endParaRPr lang="en-US" dirty="0"/>
          </a:p>
        </p:txBody>
      </p:sp>
      <p:pic>
        <p:nvPicPr>
          <p:cNvPr id="1026" name="Picture 2" descr="C:\Users\Blagovest\Documents\My Dropbox\College\Investment Club\Graphics\greg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362200"/>
            <a:ext cx="1428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lagovest\Documents\My Dropbox\College\Investment Club\Graphics\the-economist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124200"/>
            <a:ext cx="17430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lagovest\Documents\My Dropbox\College\Investment Club\Graphics\wsj_logo1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62200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82556"/>
              </p:ext>
            </p:extLst>
          </p:nvPr>
        </p:nvGraphicFramePr>
        <p:xfrm>
          <a:off x="914400" y="2209800"/>
          <a:ext cx="7626350" cy="1844040"/>
        </p:xfrm>
        <a:graphic>
          <a:graphicData uri="http://schemas.openxmlformats.org/drawingml/2006/table">
            <a:tbl>
              <a:tblPr/>
              <a:tblGrid>
                <a:gridCol w="7626350"/>
              </a:tblGrid>
              <a:tr h="62611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2000" b="1" i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2"/>
                        </a:rPr>
                        <a:t>Wed 16th Feb </a:t>
                      </a:r>
                      <a:r>
                        <a:rPr lang="en-US" sz="2000" b="1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2"/>
                        </a:rPr>
                        <a:t>8.00am-9.00am 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2"/>
                        </a:rPr>
                        <a:t>- Introduction to Trading</a:t>
                      </a:r>
                      <a:endParaRPr lang="en-US" sz="2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2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3"/>
                        </a:rPr>
                        <a:t>Wed 23rd Feb </a:t>
                      </a:r>
                      <a:r>
                        <a:rPr lang="en-US" sz="2000" b="1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3"/>
                        </a:rPr>
                        <a:t>8.00am-9.00am 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3"/>
                        </a:rPr>
                        <a:t>- Intermediate Trend Trading &amp; Live </a:t>
                      </a:r>
                      <a:r>
                        <a:rPr lang="en-US" sz="20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/>
                          <a:hlinkClick r:id="rId3"/>
                        </a:rPr>
                        <a:t>Trades</a:t>
                      </a:r>
                      <a:endParaRPr lang="en-US" sz="20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Webinars</a:t>
            </a:r>
            <a:endParaRPr lang="en-US" dirty="0"/>
          </a:p>
        </p:txBody>
      </p:sp>
      <p:pic>
        <p:nvPicPr>
          <p:cNvPr id="3073" name="Picture 1" descr="C:\Users\Blagovest\Documents\My Dropbox\College\Investment Club\Graphics\avaf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97000"/>
            <a:ext cx="3028950" cy="8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lagovest\Documents\My Dropbox\College\Investment Club\Graphics\Warwic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24" y="1396999"/>
            <a:ext cx="3284751" cy="8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lagovest\Documents\My Dropbox\College\Investment Club\Graphics\avafx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716212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914401"/>
          </a:xfrm>
        </p:spPr>
        <p:txBody>
          <a:bodyPr/>
          <a:lstStyle/>
          <a:p>
            <a:r>
              <a:rPr lang="en-US" dirty="0" smtClean="0"/>
              <a:t>Current value </a:t>
            </a:r>
            <a:r>
              <a:rPr lang="en-US" dirty="0"/>
              <a:t>~ </a:t>
            </a:r>
            <a:r>
              <a:rPr lang="en-US" dirty="0" smtClean="0"/>
              <a:t>$370,815</a:t>
            </a:r>
          </a:p>
          <a:p>
            <a:r>
              <a:rPr lang="en-US" dirty="0" smtClean="0"/>
              <a:t> Down </a:t>
            </a:r>
            <a:r>
              <a:rPr lang="en-US" b="1" dirty="0" smtClean="0">
                <a:solidFill>
                  <a:srgbClr val="FF0000"/>
                </a:solidFill>
              </a:rPr>
              <a:t>.4% </a:t>
            </a:r>
            <a:r>
              <a:rPr lang="en-US" dirty="0" smtClean="0"/>
              <a:t>vs. S&amp;P up </a:t>
            </a:r>
            <a:r>
              <a:rPr lang="en-US" b="1" dirty="0" smtClean="0">
                <a:solidFill>
                  <a:srgbClr val="00B050"/>
                </a:solidFill>
              </a:rPr>
              <a:t>.76%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</a:t>
            </a:r>
            <a:endParaRPr lang="en-US" dirty="0"/>
          </a:p>
        </p:txBody>
      </p:sp>
      <p:pic>
        <p:nvPicPr>
          <p:cNvPr id="2050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582091"/>
            <a:ext cx="5486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DANGER: Technology stocks (CSCO)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7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96491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54" y="4800600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45" y="4605745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6131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9556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11" y="2819400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91" y="4579619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247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9205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97" y="5295899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51" y="3580310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91" y="670560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4638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63" y="5578928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45" y="2898865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54" y="3471454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8" y="3667396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76" y="3496490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2873826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29" y="2599506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Blagovest\Documents\My Dropbox\College\Investment Club\Graphics\Red 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30" y="1889757"/>
            <a:ext cx="999309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3581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26%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of portfolio in TECH STOCKS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64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             12,229.29</a:t>
            </a:r>
          </a:p>
          <a:p>
            <a:r>
              <a:rPr lang="en-US" dirty="0" smtClean="0"/>
              <a:t>S&amp;P 500       1321.87</a:t>
            </a:r>
          </a:p>
          <a:p>
            <a:r>
              <a:rPr lang="en-US" dirty="0" smtClean="0"/>
              <a:t>Oil		       $87.22</a:t>
            </a:r>
          </a:p>
          <a:p>
            <a:r>
              <a:rPr lang="en-US" dirty="0" smtClean="0"/>
              <a:t>Gold               1,366.80</a:t>
            </a:r>
          </a:p>
          <a:p>
            <a:r>
              <a:rPr lang="en-US" dirty="0" smtClean="0"/>
              <a:t>USD/EUR       0.7387			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Signals from the job report</a:t>
            </a:r>
          </a:p>
          <a:p>
            <a:pPr lvl="1"/>
            <a:r>
              <a:rPr lang="en-US" dirty="0" smtClean="0"/>
              <a:t>Unemployment rate falls to 9%</a:t>
            </a:r>
          </a:p>
          <a:p>
            <a:pPr lvl="1"/>
            <a:r>
              <a:rPr lang="en-US" dirty="0" smtClean="0"/>
              <a:t>Payrolls increased by 36,000, not 200,000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7" y="2539206"/>
            <a:ext cx="1762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9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fears</a:t>
            </a:r>
          </a:p>
          <a:p>
            <a:pPr lvl="1"/>
            <a:r>
              <a:rPr lang="en-US" dirty="0" smtClean="0"/>
              <a:t>Emerging markets</a:t>
            </a:r>
          </a:p>
          <a:p>
            <a:pPr lvl="1"/>
            <a:r>
              <a:rPr lang="en-US" dirty="0" smtClean="0"/>
              <a:t>Bernanke</a:t>
            </a:r>
          </a:p>
          <a:p>
            <a:pPr lvl="1"/>
            <a:r>
              <a:rPr lang="en-US" dirty="0" smtClean="0"/>
              <a:t>Bond Market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4114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9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financial_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0CC162-325A-435D-968F-0FD3D5839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PM_financial_puzzle</Template>
  <TotalTime>551</TotalTime>
  <Words>561</Words>
  <Application>Microsoft Office PowerPoint</Application>
  <PresentationFormat>On-screen Show (4:3)</PresentationFormat>
  <Paragraphs>131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Segoe UI</vt:lpstr>
      <vt:lpstr>Calibri</vt:lpstr>
      <vt:lpstr>Century Gothic</vt:lpstr>
      <vt:lpstr>幼圆</vt:lpstr>
      <vt:lpstr>Perpetua</vt:lpstr>
      <vt:lpstr>PM_financial_puzzle</vt:lpstr>
      <vt:lpstr>Lafayette Investment Club</vt:lpstr>
      <vt:lpstr>Agenda</vt:lpstr>
      <vt:lpstr>Club News</vt:lpstr>
      <vt:lpstr>Trading Webinars</vt:lpstr>
      <vt:lpstr>Portfolio</vt:lpstr>
      <vt:lpstr>Markets</vt:lpstr>
      <vt:lpstr>PowerPoint Presentation</vt:lpstr>
      <vt:lpstr>PowerPoint Presentation</vt:lpstr>
      <vt:lpstr>PowerPoint Presentation</vt:lpstr>
      <vt:lpstr>PowerPoint Presentation</vt:lpstr>
      <vt:lpstr>Superbowl</vt:lpstr>
      <vt:lpstr>Commodities</vt:lpstr>
      <vt:lpstr>Definition</vt:lpstr>
      <vt:lpstr>Examples</vt:lpstr>
      <vt:lpstr>Advantages/Disadvantages (different from other securities)</vt:lpstr>
      <vt:lpstr>Gain or loss?</vt:lpstr>
      <vt:lpstr>How to earn returns on commodities?</vt:lpstr>
      <vt:lpstr>Monetary Base In Billions of Dollars</vt:lpstr>
      <vt:lpstr>Main Content Page Layout</vt:lpstr>
      <vt:lpstr>Three Picture Page Layout</vt:lpstr>
      <vt:lpstr>EQS</vt:lpstr>
      <vt:lpstr>What is EQS (Equus Total Return)</vt:lpstr>
      <vt:lpstr>Financials</vt:lpstr>
      <vt:lpstr>Income</vt:lpstr>
      <vt:lpstr>Balance Sheet + Cash Flow</vt:lpstr>
      <vt:lpstr>Recent News</vt:lpstr>
      <vt:lpstr>EQS Rocks… or does it?</vt:lpstr>
      <vt:lpstr>RSI-Colin</vt:lpstr>
      <vt:lpstr>WHAT DOES THIS SUGGEST?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Lafayette Investment Club</dc:title>
  <dc:creator>Blago</dc:creator>
  <cp:lastModifiedBy>Blago</cp:lastModifiedBy>
  <cp:revision>7</cp:revision>
  <dcterms:created xsi:type="dcterms:W3CDTF">2011-02-11T06:43:19Z</dcterms:created>
  <dcterms:modified xsi:type="dcterms:W3CDTF">2011-02-11T15:54:32Z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TC101857279</vt:lpwstr>
  </property>
</Properties>
</file>