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73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63" r:id="rId28"/>
    <p:sldId id="264" r:id="rId29"/>
    <p:sldId id="261" r:id="rId30"/>
    <p:sldId id="260" r:id="rId31"/>
    <p:sldId id="262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3A97-50D1-4A23-AF9E-971582D98BF0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F5E3-BEC6-409B-9031-4CFDF3A65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E021-F443-49B4-8886-18E922127A3D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A4EEF-9A62-483E-9EB5-BD62388C6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D656-6C6D-47A1-9CC4-8415296FF92B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26BD5-A176-4103-A34F-93AE82D36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76DA-EFCC-4932-870D-357C1B8BFE37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DF15-91EC-47C7-AAF1-C10E0C4EE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8A4D-94FB-4799-9832-430161BE427B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A6A2-CC4C-406D-96DD-6BDF1CFF2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52A8-55C9-4921-8946-C83F9FE0AADA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CA4F8-AC83-4E27-89A9-BAB3B0B88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105B8-0BE8-4435-B123-8EEFA7129755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9F26-23A2-4184-8949-E264F9CC0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2F7E-311B-4936-884A-841034572650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97E2-2050-44CE-89EC-F6DCD27E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3714-9D7D-45EC-83E8-908E8BEEC035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20E6-EB88-4640-BD0F-08F9D3B98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7340-AC4E-4B64-981B-6CDBBEE2AE2A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0CD4-B069-480B-B5FC-48CE2D060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E9C1-E618-4881-9DDB-24C0A499122E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B768-3B18-42B9-836F-CB2D1792B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8DC3438D-49E4-4303-AEB7-E76D0AFEC635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1044393B-13C8-4230-B16E-8AF493C4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000" cap="none" smtClean="0">
                <a:latin typeface="Times New Roman" charset="0"/>
                <a:cs typeface="Times New Roman" charset="0"/>
              </a:rPr>
              <a:t>November 15</a:t>
            </a:r>
            <a:r>
              <a:rPr lang="en-US" sz="3000" cap="none" baseline="30000" smtClean="0">
                <a:latin typeface="Times New Roman" charset="0"/>
                <a:cs typeface="Times New Roman" charset="0"/>
              </a:rPr>
              <a:t>th</a:t>
            </a:r>
            <a:r>
              <a:rPr lang="en-US" sz="3000" cap="none" smtClean="0">
                <a:latin typeface="Times New Roman" charset="0"/>
                <a:cs typeface="Times New Roman" charset="0"/>
              </a:rPr>
              <a:t>, 2013</a:t>
            </a:r>
          </a:p>
        </p:txBody>
      </p:sp>
      <p:sp>
        <p:nvSpPr>
          <p:cNvPr id="2051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953735"/>
                </a:solidFill>
                <a:latin typeface="Times New Roman" charset="0"/>
                <a:cs typeface="Times New Roman" charset="0"/>
              </a:rPr>
              <a:t>Lafayette College Investment Club</a:t>
            </a:r>
          </a:p>
          <a:p>
            <a:pPr eaLnBrk="1" hangingPunct="1"/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2052" name="Picture 6" descr="Seal_of_Lafayette_Colle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57200"/>
            <a:ext cx="27940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US-Europe talks over trans-Atlantic trade regulations</a:t>
            </a:r>
          </a:p>
          <a:p>
            <a:pPr lvl="1" eaLnBrk="1" hangingPunct="1">
              <a:defRPr/>
            </a:pPr>
            <a:r>
              <a:rPr lang="en-US" dirty="0" smtClean="0"/>
              <a:t>Will decide how to handle  trade of goods in terms of safety and other qualitative concerns</a:t>
            </a:r>
          </a:p>
          <a:p>
            <a:pPr lvl="1" eaLnBrk="1" hangingPunct="1">
              <a:defRPr/>
            </a:pPr>
            <a:r>
              <a:rPr lang="en-US" dirty="0" smtClean="0"/>
              <a:t>Cars and Chemicals are two examples</a:t>
            </a:r>
          </a:p>
          <a:p>
            <a:pPr eaLnBrk="1" hangingPunct="1">
              <a:defRPr/>
            </a:pPr>
            <a:r>
              <a:rPr lang="en-US" dirty="0" smtClean="0"/>
              <a:t>Firms are devaluing goodwill on unsuccessful acquisitions</a:t>
            </a:r>
          </a:p>
          <a:p>
            <a:pPr lvl="1" eaLnBrk="1" hangingPunct="1">
              <a:defRPr/>
            </a:pPr>
            <a:r>
              <a:rPr lang="en-US" dirty="0" smtClean="0"/>
              <a:t>Total amount of $51 </a:t>
            </a:r>
            <a:r>
              <a:rPr lang="en-US" dirty="0" err="1" smtClean="0"/>
              <a:t>bn</a:t>
            </a:r>
            <a:r>
              <a:rPr lang="en-US" dirty="0" smtClean="0"/>
              <a:t> in reductions across the board</a:t>
            </a:r>
          </a:p>
          <a:p>
            <a:pPr lvl="1" eaLnBrk="1" hangingPunct="1">
              <a:defRPr/>
            </a:pPr>
            <a:r>
              <a:rPr lang="en-US" dirty="0" smtClean="0"/>
              <a:t>Hewlett-Packard, Microsoft and Boston Scientific 	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Eastern Company </a:t>
            </a:r>
            <a:br>
              <a:rPr lang="en-US" smtClean="0"/>
            </a:br>
            <a:r>
              <a:rPr lang="en-US" smtClean="0"/>
              <a:t>(EML)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EML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3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Sector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Industrial Goods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baseline="0" dirty="0" smtClean="0"/>
                        <a:t> Tools and Industrial Goods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</a:t>
                      </a:r>
                      <a:r>
                        <a:rPr lang="en-US" baseline="0" dirty="0" smtClean="0"/>
                        <a:t> Cap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102.34M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</a:t>
                      </a:r>
                      <a:r>
                        <a:rPr lang="en-US" baseline="0" dirty="0" smtClean="0"/>
                        <a:t> hardware, security products and metal castings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passenger restraint locks, slam and draw latches, dead bolt latches, compression latches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Highly specific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They perform niche function</a:t>
            </a:r>
          </a:p>
          <a:p>
            <a:pPr eaLnBrk="1" hangingPunct="1">
              <a:defRPr/>
            </a:pPr>
            <a:r>
              <a:rPr lang="en-US" dirty="0" smtClean="0"/>
              <a:t>Cannot directly compare with other companies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Highly unique combination of services</a:t>
            </a:r>
          </a:p>
          <a:p>
            <a:pPr lvl="1" eaLnBrk="1" hangingPunct="1">
              <a:defRPr/>
            </a:pPr>
            <a:r>
              <a:rPr lang="en-US" b="1" dirty="0" smtClean="0"/>
              <a:t>Industrial hardware segment</a:t>
            </a:r>
            <a:r>
              <a:rPr lang="en-US" dirty="0" smtClean="0"/>
              <a:t>: </a:t>
            </a:r>
            <a:r>
              <a:rPr lang="en-US" dirty="0"/>
              <a:t>products are used </a:t>
            </a:r>
            <a:r>
              <a:rPr lang="en-US" dirty="0" smtClean="0"/>
              <a:t>in moving </a:t>
            </a:r>
            <a:r>
              <a:rPr lang="en-US" dirty="0"/>
              <a:t>vans</a:t>
            </a:r>
            <a:r>
              <a:rPr lang="en-US" dirty="0" smtClean="0"/>
              <a:t>, </a:t>
            </a:r>
            <a:r>
              <a:rPr lang="en-US" dirty="0"/>
              <a:t>school buses, military vehicles, recreational </a:t>
            </a:r>
            <a:r>
              <a:rPr lang="en-US" dirty="0" smtClean="0"/>
              <a:t>boats</a:t>
            </a:r>
            <a:r>
              <a:rPr lang="en-US" dirty="0"/>
              <a:t> </a:t>
            </a:r>
            <a:r>
              <a:rPr lang="en-US" dirty="0" smtClean="0"/>
              <a:t>etc.</a:t>
            </a:r>
          </a:p>
          <a:p>
            <a:pPr lvl="1" eaLnBrk="1" hangingPunct="1">
              <a:defRPr/>
            </a:pPr>
            <a:r>
              <a:rPr lang="en-US" b="1" dirty="0" smtClean="0"/>
              <a:t>Security products segment: </a:t>
            </a:r>
            <a:r>
              <a:rPr lang="en-US" dirty="0"/>
              <a:t>timers, drop meters, coin chutes, money boxes, </a:t>
            </a:r>
            <a:r>
              <a:rPr lang="en-US" dirty="0" smtClean="0"/>
              <a:t>etc.</a:t>
            </a:r>
          </a:p>
          <a:p>
            <a:pPr lvl="1" eaLnBrk="1" hangingPunct="1">
              <a:defRPr/>
            </a:pPr>
            <a:r>
              <a:rPr lang="en-US" b="1" dirty="0" smtClean="0"/>
              <a:t>Metal products segment: </a:t>
            </a:r>
            <a:r>
              <a:rPr lang="en-US" dirty="0"/>
              <a:t>mine roof support anchors, couplers for railroad braking systems, adjustable clamps for construction, and fittings for electrical installations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year Chart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 l="10725" t="20488" r="38608" b="30472"/>
          <a:stretch>
            <a:fillRect/>
          </a:stretch>
        </p:blipFill>
        <p:spPr bwMode="auto">
          <a:xfrm>
            <a:off x="33338" y="1865313"/>
            <a:ext cx="9110662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 - Profitability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8753475"/>
          <a:ext cx="205740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212"/>
                <a:gridCol w="484094"/>
                <a:gridCol w="484094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Valuation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industry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Price to Earnings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Price to book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Price to sales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Dividend yield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2197100" y="7391400"/>
          <a:ext cx="2197100" cy="1130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380"/>
                <a:gridCol w="608720"/>
              </a:tblGrid>
              <a:tr h="53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Liquidity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2013-09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Current 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Quick 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Working Capital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Working Capital Turnover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Operating Cash Flow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057400"/>
          <a:ext cx="7620000" cy="2686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5072"/>
                <a:gridCol w="1006185"/>
                <a:gridCol w="1006185"/>
                <a:gridCol w="1233187"/>
                <a:gridCol w="1233187"/>
                <a:gridCol w="1006185"/>
              </a:tblGrid>
              <a:tr h="89535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2012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Q3</a:t>
                      </a:r>
                      <a:endParaRPr lang="en-US" sz="18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2012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Q4</a:t>
                      </a:r>
                      <a:endParaRPr lang="en-US" sz="18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2013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Q1</a:t>
                      </a:r>
                      <a:endParaRPr lang="en-US" sz="18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2013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Q2</a:t>
                      </a:r>
                      <a:endParaRPr lang="en-US" sz="18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2013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Q3</a:t>
                      </a:r>
                      <a:endParaRPr lang="en-US" sz="18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95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Gross </a:t>
                      </a:r>
                      <a:r>
                        <a:rPr lang="en-US" sz="1800" u="none" strike="noStrike" dirty="0" smtClean="0">
                          <a:effectLst/>
                        </a:rPr>
                        <a:t>Margin (%)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8.33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5.89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7.68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95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Net </a:t>
                      </a:r>
                      <a:r>
                        <a:rPr lang="en-US" sz="1800" u="none" strike="noStrike" dirty="0" smtClean="0">
                          <a:effectLst/>
                        </a:rPr>
                        <a:t>Margin (%)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5.56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2.86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5.88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 - Liquidity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7162800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8302"/>
                <a:gridCol w="1984498"/>
              </a:tblGrid>
              <a:tr h="454116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2013</a:t>
                      </a:r>
                      <a:r>
                        <a:rPr lang="en-US" sz="1800" u="none" strike="noStrike" baseline="0" dirty="0" smtClean="0">
                          <a:effectLst/>
                          <a:latin typeface="+mn-lt"/>
                        </a:rPr>
                        <a:t> Q3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88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Current Ratio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5.62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88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Quick Ratio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3.31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88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Working Capital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88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Working Capital Turnover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88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Operating Cash Flow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 - Valuation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09600" y="1676400"/>
          <a:ext cx="79248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5483"/>
                <a:gridCol w="1864658"/>
                <a:gridCol w="1864658"/>
              </a:tblGrid>
              <a:tr h="6858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EML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Industry Average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Price </a:t>
                      </a:r>
                      <a:r>
                        <a:rPr lang="en-US" sz="1800" u="none" strike="noStrike" dirty="0">
                          <a:effectLst/>
                        </a:rPr>
                        <a:t>to </a:t>
                      </a:r>
                      <a:r>
                        <a:rPr lang="en-US" sz="1800" u="none" strike="noStrike" dirty="0" smtClean="0">
                          <a:effectLst/>
                        </a:rPr>
                        <a:t>Earnings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Price </a:t>
                      </a:r>
                      <a:r>
                        <a:rPr lang="en-US" sz="1800" u="none" strike="noStrike" dirty="0">
                          <a:effectLst/>
                        </a:rPr>
                        <a:t>to </a:t>
                      </a:r>
                      <a:r>
                        <a:rPr lang="en-US" sz="1800" u="none" strike="noStrike" dirty="0" smtClean="0">
                          <a:effectLst/>
                        </a:rPr>
                        <a:t>book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Price </a:t>
                      </a:r>
                      <a:r>
                        <a:rPr lang="en-US" sz="1800" u="none" strike="noStrike" dirty="0">
                          <a:effectLst/>
                        </a:rPr>
                        <a:t>to sales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Dividend </a:t>
                      </a:r>
                      <a:r>
                        <a:rPr lang="en-US" sz="1800" u="none" strike="noStrike" dirty="0" smtClean="0">
                          <a:effectLst/>
                        </a:rPr>
                        <a:t>yield (%)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There are three reasons to own a micro cap equity</a:t>
            </a:r>
          </a:p>
          <a:p>
            <a:pPr lvl="1" eaLnBrk="1" hangingPunct="1">
              <a:defRPr/>
            </a:pPr>
            <a:r>
              <a:rPr lang="en-US" dirty="0" smtClean="0"/>
              <a:t>Growth Opportunity</a:t>
            </a:r>
          </a:p>
          <a:p>
            <a:pPr lvl="2" eaLnBrk="1" hangingPunct="1">
              <a:defRPr/>
            </a:pPr>
            <a:r>
              <a:rPr lang="en-US" dirty="0" smtClean="0"/>
              <a:t>???</a:t>
            </a:r>
          </a:p>
          <a:p>
            <a:pPr lvl="1" eaLnBrk="1" hangingPunct="1">
              <a:defRPr/>
            </a:pPr>
            <a:r>
              <a:rPr lang="en-US" dirty="0" smtClean="0"/>
              <a:t>Undervaluation</a:t>
            </a:r>
          </a:p>
          <a:p>
            <a:pPr lvl="2" eaLnBrk="1" hangingPunct="1">
              <a:defRPr/>
            </a:pPr>
            <a:r>
              <a:rPr lang="en-US" dirty="0" smtClean="0"/>
              <a:t>P/E &lt; 15</a:t>
            </a:r>
          </a:p>
          <a:p>
            <a:pPr lvl="2" eaLnBrk="1" hangingPunct="1">
              <a:defRPr/>
            </a:pPr>
            <a:r>
              <a:rPr lang="en-US" dirty="0" smtClean="0"/>
              <a:t>P/S &lt; 1.0</a:t>
            </a:r>
          </a:p>
          <a:p>
            <a:pPr lvl="2" eaLnBrk="1" hangingPunct="1">
              <a:defRPr/>
            </a:pPr>
            <a:r>
              <a:rPr lang="en-US" dirty="0" smtClean="0"/>
              <a:t>Dividend (perk)</a:t>
            </a:r>
          </a:p>
          <a:p>
            <a:pPr lvl="1" eaLnBrk="1" hangingPunct="1">
              <a:defRPr/>
            </a:pPr>
            <a:r>
              <a:rPr lang="en-US" dirty="0" smtClean="0"/>
              <a:t>Acquisition Potential</a:t>
            </a:r>
          </a:p>
          <a:p>
            <a:pPr lvl="2" eaLnBrk="1" hangingPunct="1">
              <a:defRPr/>
            </a:pPr>
            <a:r>
              <a:rPr lang="en-US" dirty="0" smtClean="0"/>
              <a:t>116 Million in total assets vs. 5.3 Million in long-term debt</a:t>
            </a:r>
          </a:p>
          <a:p>
            <a:pPr lvl="2" eaLnBrk="1" hangingPunct="1">
              <a:defRPr/>
            </a:pPr>
            <a:r>
              <a:rPr lang="en-US" dirty="0" smtClean="0"/>
              <a:t>???</a:t>
            </a:r>
          </a:p>
          <a:p>
            <a:pPr lvl="2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Important Announcements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charset="0"/>
                <a:cs typeface="Times New Roman" charset="0"/>
              </a:rPr>
              <a:t>Last Meeting of the Semester is today</a:t>
            </a:r>
          </a:p>
          <a:p>
            <a:pPr eaLnBrk="1" hangingPunct="1"/>
            <a:r>
              <a:rPr lang="en-US" i="1" smtClean="0">
                <a:latin typeface="Times New Roman" charset="0"/>
                <a:cs typeface="Times New Roman" charset="0"/>
              </a:rPr>
              <a:t>HIGHLIGHTS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We bought and sold over 20 positions 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We successfully implemented a strategy and goal and completed it (2% allocations).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Had two extremely impressive and successful speakers</a:t>
            </a:r>
          </a:p>
          <a:p>
            <a:pPr eaLnBrk="1" hangingPunct="1"/>
            <a:endParaRPr lang="en-US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Today's 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1) Market Update 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2) Final Buy/Sell Allocations 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3) Debt Presentation 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4) Next Semesters Goals/ How to Get Involved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Fixed Income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By Brendan Gover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bond?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A piece of debt issued by a company, government etc. </a:t>
            </a:r>
          </a:p>
          <a:p>
            <a:pPr>
              <a:defRPr/>
            </a:pPr>
            <a:r>
              <a:rPr lang="en-US" dirty="0" smtClean="0"/>
              <a:t>Returns a fixed amount of cash to the investor based on an interest rate (hence “fixed income”), then principal at maturity </a:t>
            </a:r>
          </a:p>
          <a:p>
            <a:pPr>
              <a:defRPr/>
            </a:pPr>
            <a:r>
              <a:rPr lang="en-US" dirty="0" smtClean="0"/>
              <a:t>Equity vs. Fixed Income = stakeholder in firm vs. lender to firm </a:t>
            </a:r>
          </a:p>
          <a:p>
            <a:pPr>
              <a:defRPr/>
            </a:pPr>
            <a:r>
              <a:rPr lang="en-US" dirty="0" smtClean="0"/>
              <a:t>Parts of a bond:</a:t>
            </a:r>
          </a:p>
          <a:p>
            <a:pPr lvl="1">
              <a:defRPr/>
            </a:pPr>
            <a:r>
              <a:rPr lang="en-US" dirty="0" smtClean="0"/>
              <a:t>Principal </a:t>
            </a:r>
          </a:p>
          <a:p>
            <a:pPr lvl="1">
              <a:defRPr/>
            </a:pPr>
            <a:r>
              <a:rPr lang="en-US" dirty="0" smtClean="0"/>
              <a:t>Coupon (interest rate)</a:t>
            </a:r>
          </a:p>
          <a:p>
            <a:pPr lvl="1">
              <a:defRPr/>
            </a:pPr>
            <a:r>
              <a:rPr lang="en-US" dirty="0" smtClean="0"/>
              <a:t>Yield (rate of return)</a:t>
            </a:r>
          </a:p>
          <a:p>
            <a:pPr lvl="1">
              <a:defRPr/>
            </a:pPr>
            <a:r>
              <a:rPr lang="en-US" dirty="0" smtClean="0"/>
              <a:t>Maturity date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they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For a corporate example, we will examine GE</a:t>
            </a:r>
          </a:p>
          <a:p>
            <a:pPr>
              <a:defRPr/>
            </a:pPr>
            <a:r>
              <a:rPr lang="en-US" dirty="0" smtClean="0"/>
              <a:t>GE wants to raise capital and issues bonds</a:t>
            </a:r>
          </a:p>
          <a:p>
            <a:pPr>
              <a:defRPr/>
            </a:pPr>
            <a:r>
              <a:rPr lang="en-US" dirty="0" smtClean="0"/>
              <a:t>Underwritten (think Scott Littlejohn) and offered to the secondary market (public)</a:t>
            </a:r>
          </a:p>
          <a:p>
            <a:pPr>
              <a:defRPr/>
            </a:pPr>
            <a:r>
              <a:rPr lang="en-US" dirty="0" smtClean="0"/>
              <a:t>Priced through the expected future cash flows from the bond (DCF etc.)</a:t>
            </a:r>
          </a:p>
          <a:p>
            <a:pPr>
              <a:defRPr/>
            </a:pPr>
            <a:r>
              <a:rPr lang="en-US" dirty="0" smtClean="0"/>
              <a:t>Can be purchased and held or traded, among other executions (converted if applicable etc.)</a:t>
            </a:r>
          </a:p>
          <a:p>
            <a:pPr>
              <a:defRPr/>
            </a:pPr>
            <a:r>
              <a:rPr lang="en-US" dirty="0" smtClean="0"/>
              <a:t>Interest is returned on a fixed time period with a fixed value (usually), principal is returned at maturity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is fixed income, in general, used for?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Raising capital for large institutions</a:t>
            </a:r>
          </a:p>
          <a:p>
            <a:r>
              <a:rPr lang="en-US" smtClean="0"/>
              <a:t>Safe investments for personal investors and large institutions alike </a:t>
            </a:r>
          </a:p>
          <a:p>
            <a:r>
              <a:rPr lang="en-US" smtClean="0"/>
              <a:t>Issuance of mortgages, senior/mezzanine debt by financial institutions </a:t>
            </a:r>
          </a:p>
          <a:p>
            <a:r>
              <a:rPr lang="en-US" smtClean="0"/>
              <a:t>LBO </a:t>
            </a:r>
          </a:p>
          <a:p>
            <a:r>
              <a:rPr lang="en-US" smtClean="0"/>
              <a:t>Many, many, many other uses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Investing Strategies with Fixed Income</a:t>
            </a:r>
            <a:br>
              <a:rPr lang="en-US" dirty="0" smtClean="0"/>
            </a:br>
            <a:r>
              <a:rPr lang="en-US" i="1" dirty="0" smtClean="0"/>
              <a:t>Personal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Municipal bond interest is not taxed </a:t>
            </a:r>
          </a:p>
          <a:p>
            <a:r>
              <a:rPr lang="en-US" smtClean="0"/>
              <a:t>“100 – your age rule”</a:t>
            </a:r>
          </a:p>
          <a:p>
            <a:r>
              <a:rPr lang="en-US" smtClean="0"/>
              <a:t>They are a very safe way to preserve and increase wealth, whether a person is poor or rich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3200" smtClean="0"/>
              <a:t>Laddering: hedging maturity dates against each other so there is principal returned at different time periods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Investing Strategies with Fixed Income</a:t>
            </a:r>
            <a:br>
              <a:rPr lang="en-US" dirty="0" smtClean="0"/>
            </a:br>
            <a:r>
              <a:rPr lang="en-US" i="1" dirty="0" smtClean="0"/>
              <a:t>Institutional/Bond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Large institutions (governments, banks, insurance companies, colleges) buy large groups of debt </a:t>
            </a:r>
          </a:p>
          <a:p>
            <a:pPr>
              <a:defRPr/>
            </a:pPr>
            <a:r>
              <a:rPr lang="en-US" dirty="0" smtClean="0"/>
              <a:t>Often invest in a large group of a certain type of bond (GE bonds) </a:t>
            </a:r>
          </a:p>
          <a:p>
            <a:pPr>
              <a:defRPr/>
            </a:pPr>
            <a:r>
              <a:rPr lang="en-US" dirty="0" smtClean="0"/>
              <a:t>Bond funds</a:t>
            </a:r>
          </a:p>
          <a:p>
            <a:pPr lvl="1">
              <a:defRPr/>
            </a:pPr>
            <a:r>
              <a:rPr lang="en-US" dirty="0" smtClean="0"/>
              <a:t>Traders and </a:t>
            </a:r>
            <a:r>
              <a:rPr lang="en-US" dirty="0" err="1" smtClean="0"/>
              <a:t>PMs</a:t>
            </a:r>
            <a:r>
              <a:rPr lang="en-US" dirty="0" smtClean="0"/>
              <a:t> allocate government, </a:t>
            </a:r>
            <a:r>
              <a:rPr lang="en-US" dirty="0" err="1" smtClean="0"/>
              <a:t>muni</a:t>
            </a:r>
            <a:r>
              <a:rPr lang="en-US" dirty="0" smtClean="0"/>
              <a:t> and corporate bonds to get the most out of the fund</a:t>
            </a:r>
          </a:p>
          <a:p>
            <a:pPr lvl="1">
              <a:defRPr/>
            </a:pPr>
            <a:r>
              <a:rPr lang="en-US" dirty="0" smtClean="0"/>
              <a:t>They return a dividend as opposed to the actual principal and interest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Fixed income/debt is a very safe investment</a:t>
            </a:r>
          </a:p>
          <a:p>
            <a:r>
              <a:rPr lang="en-US" smtClean="0"/>
              <a:t>Many variations of debt (type, yield, maturity,  </a:t>
            </a:r>
          </a:p>
          <a:p>
            <a:r>
              <a:rPr lang="en-US" smtClean="0"/>
              <a:t>Provides investors with a fixed return that they can expect</a:t>
            </a:r>
          </a:p>
          <a:p>
            <a:r>
              <a:rPr lang="en-US" smtClean="0"/>
              <a:t>Allows firms to raise large amounts of capital quickly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The Board/Future Involvement</a:t>
            </a:r>
          </a:p>
        </p:txBody>
      </p:sp>
      <p:sp>
        <p:nvSpPr>
          <p:cNvPr id="2867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New Additions for Next Semester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We have decided to diversify our food policy going forward.</a:t>
            </a:r>
          </a:p>
          <a:p>
            <a:pPr lvl="1" eaLnBrk="1" hangingPunct="1"/>
            <a:r>
              <a:rPr lang="en-US" smtClean="0">
                <a:latin typeface="Times New Roman" charset="0"/>
                <a:cs typeface="Times New Roman" charset="0"/>
              </a:rPr>
              <a:t>More Details on that to come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We have created t-shirts for club members who participate in presentations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We are actively seeking new board members and people who want to be involved.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Positioned Opened Next Year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We are graduating the following positions: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1) President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2) Vice-President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3) Market Analyst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4) Equity Analyst (They’re four total one is graduating)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5) Secretary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charset="0"/>
                <a:cs typeface="Times New Roman" charset="0"/>
              </a:rPr>
              <a:t>Total of 10 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42900" y="2130425"/>
            <a:ext cx="8458200" cy="1470025"/>
          </a:xfrm>
        </p:spPr>
        <p:txBody>
          <a:bodyPr/>
          <a:lstStyle/>
          <a:p>
            <a:pPr eaLnBrk="1" hangingPunct="1"/>
            <a:r>
              <a:rPr lang="en-US" smtClean="0"/>
              <a:t>Market Update</a:t>
            </a:r>
            <a:br>
              <a:rPr lang="en-US" smtClean="0"/>
            </a:br>
            <a:r>
              <a:rPr lang="en-US" smtClean="0"/>
              <a:t>Ryan McCormick  and Chris Busuttil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11/15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Times New Roman" charset="0"/>
                <a:cs typeface="Times New Roman" charset="0"/>
              </a:rPr>
              <a:t>Frequently Asked Questions</a:t>
            </a:r>
            <a:br>
              <a:rPr lang="en-US" sz="4000" smtClean="0">
                <a:latin typeface="Times New Roman" charset="0"/>
                <a:cs typeface="Times New Roman" charset="0"/>
              </a:rPr>
            </a:br>
            <a:endParaRPr lang="en-US" sz="4000" smtClean="0">
              <a:latin typeface="Times New Roman" charset="0"/>
              <a:cs typeface="Times New Roman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Frequently Asked Questions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1) If I am not an economics major am I allowed to be on the board?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2) If I wasn’t active this past semester can I still run for a position?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3) What does the commitment entail?</a:t>
            </a:r>
          </a:p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4) What opportunities come from being a member of the board?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  <a:cs typeface="Times New Roman" charset="0"/>
              </a:rPr>
              <a:t>The Bottom Line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smtClean="0">
                <a:latin typeface="Times New Roman" charset="0"/>
                <a:cs typeface="Times New Roman" charset="0"/>
              </a:rPr>
              <a:t>Voting is done at the end of the spring semester, however, voting is usually done on the basis of your involvement and endorsement by current board members.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>
                <a:latin typeface="Times New Roman" charset="0"/>
                <a:cs typeface="Times New Roman" charset="0"/>
              </a:rPr>
              <a:t>You have to be involved in presentations, get your name and face out there. 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>
                <a:latin typeface="Times New Roman" charset="0"/>
                <a:cs typeface="Times New Roman" charset="0"/>
              </a:rPr>
              <a:t>Weekly board meetings will be held open in the Spring (Mondays at 12:15 pm in Simon Lobby) all are encouraged to attend.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>
                <a:latin typeface="Times New Roman" charset="0"/>
                <a:cs typeface="Times New Roman" charset="0"/>
              </a:rPr>
              <a:t>All academic backgrounds and levels are encouraged to run.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Yellen Confirmation Hearing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Janet Yellen nominated to take over Fed</a:t>
            </a:r>
          </a:p>
          <a:p>
            <a:pPr eaLnBrk="1" hangingPunct="1"/>
            <a:r>
              <a:rPr lang="en-US" smtClean="0"/>
              <a:t>Longest tenured member of the FOMC</a:t>
            </a:r>
          </a:p>
          <a:p>
            <a:pPr eaLnBrk="1" hangingPunct="1"/>
            <a:r>
              <a:rPr lang="en-US" smtClean="0"/>
              <a:t>Similar style to Bernanke: maximum employment, bank regulations</a:t>
            </a:r>
          </a:p>
          <a:p>
            <a:pPr eaLnBrk="1" hangingPunct="1"/>
            <a:r>
              <a:rPr lang="en-US" smtClean="0"/>
              <a:t>Must be confirmed by Senate Banking Committee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Yellen maintained Fed “status quo” </a:t>
            </a:r>
          </a:p>
          <a:p>
            <a:pPr lvl="1" eaLnBrk="1" hangingPunct="1"/>
            <a:r>
              <a:rPr lang="en-US" smtClean="0"/>
              <a:t>Limited information </a:t>
            </a:r>
          </a:p>
          <a:p>
            <a:pPr lvl="1" eaLnBrk="1" hangingPunct="1"/>
            <a:r>
              <a:rPr lang="en-US" smtClean="0"/>
              <a:t>Aimed at not disrupting the markets</a:t>
            </a:r>
          </a:p>
          <a:p>
            <a:pPr lvl="1" eaLnBrk="1" hangingPunct="1"/>
            <a:r>
              <a:rPr lang="en-US" smtClean="0"/>
              <a:t>Discussed new bank regulations that are designed to help prevent another financial crises</a:t>
            </a:r>
          </a:p>
          <a:p>
            <a:pPr lvl="1" eaLnBrk="1" hangingPunct="1"/>
            <a:r>
              <a:rPr lang="en-US" smtClean="0"/>
              <a:t>Addressed weak employment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Macroeconomy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Quarterly GDP = 2.8% better than expected</a:t>
            </a:r>
          </a:p>
          <a:p>
            <a:pPr eaLnBrk="1" hangingPunct="1"/>
            <a:r>
              <a:rPr lang="en-US" smtClean="0"/>
              <a:t>Jobless Claims fell by 9,000 </a:t>
            </a:r>
          </a:p>
          <a:p>
            <a:pPr eaLnBrk="1" hangingPunct="1"/>
            <a:r>
              <a:rPr lang="en-US" smtClean="0"/>
              <a:t>Potential Headwind: GDP grew at only 2.1% when accounting for business inventory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Euro-Zone Faltering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Economy barely expanded in 3</a:t>
            </a:r>
            <a:r>
              <a:rPr lang="en-US" baseline="30000" smtClean="0"/>
              <a:t>rd</a:t>
            </a:r>
            <a:r>
              <a:rPr lang="en-US" smtClean="0"/>
              <a:t> quarter</a:t>
            </a:r>
          </a:p>
          <a:p>
            <a:pPr eaLnBrk="1" hangingPunct="1"/>
            <a:r>
              <a:rPr lang="en-US" smtClean="0"/>
              <a:t>Grew .4% at annualized rate </a:t>
            </a:r>
          </a:p>
          <a:p>
            <a:pPr eaLnBrk="1" hangingPunct="1"/>
            <a:r>
              <a:rPr lang="en-US" smtClean="0"/>
              <a:t>Down from 1.2% annualized growth</a:t>
            </a:r>
          </a:p>
          <a:p>
            <a:pPr eaLnBrk="1" hangingPunct="1"/>
            <a:r>
              <a:rPr lang="en-US" smtClean="0"/>
              <a:t>What this means for U.S. economy:</a:t>
            </a:r>
          </a:p>
          <a:p>
            <a:pPr lvl="1" eaLnBrk="1" hangingPunct="1"/>
            <a:r>
              <a:rPr lang="en-US" smtClean="0"/>
              <a:t>Uncertainty </a:t>
            </a:r>
          </a:p>
          <a:p>
            <a:pPr lvl="1" eaLnBrk="1" hangingPunct="1"/>
            <a:r>
              <a:rPr lang="en-US" smtClean="0"/>
              <a:t>Net Exports suffer</a:t>
            </a:r>
          </a:p>
          <a:p>
            <a:pPr lvl="1" eaLnBrk="1" hangingPunct="1"/>
            <a:r>
              <a:rPr lang="en-US" smtClean="0"/>
              <a:t>Counterparty Risk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AMR-US Airways set to merge</a:t>
            </a:r>
          </a:p>
          <a:p>
            <a:pPr eaLnBrk="1" hangingPunct="1">
              <a:defRPr/>
            </a:pPr>
            <a:r>
              <a:rPr lang="en-US" dirty="0" err="1" smtClean="0"/>
              <a:t>Baidu</a:t>
            </a:r>
            <a:r>
              <a:rPr lang="en-US" dirty="0" smtClean="0"/>
              <a:t> is sued </a:t>
            </a:r>
          </a:p>
          <a:p>
            <a:pPr lvl="1" eaLnBrk="1" hangingPunct="1">
              <a:defRPr/>
            </a:pPr>
            <a:r>
              <a:rPr lang="en-US" dirty="0" smtClean="0"/>
              <a:t>Video Piracy: four services firm provides are involved in law suit</a:t>
            </a:r>
          </a:p>
          <a:p>
            <a:pPr lvl="1" eaLnBrk="1" hangingPunct="1">
              <a:defRPr/>
            </a:pPr>
            <a:r>
              <a:rPr lang="en-US" dirty="0" smtClean="0"/>
              <a:t>Issue: firm allows users to access to television shows and movies that are licensed to other companies</a:t>
            </a:r>
          </a:p>
          <a:p>
            <a:pPr eaLnBrk="1" hangingPunct="1">
              <a:defRPr/>
            </a:pPr>
            <a:r>
              <a:rPr lang="en-US" dirty="0" smtClean="0"/>
              <a:t>Starbucks-Kraft Foods settlement</a:t>
            </a:r>
          </a:p>
          <a:p>
            <a:pPr lvl="1" eaLnBrk="1" hangingPunct="1">
              <a:defRPr/>
            </a:pPr>
            <a:r>
              <a:rPr lang="en-US" dirty="0" smtClean="0"/>
              <a:t>Starbucks must pay ~$3 </a:t>
            </a:r>
            <a:r>
              <a:rPr lang="en-US" dirty="0" err="1" smtClean="0"/>
              <a:t>bn</a:t>
            </a:r>
            <a:r>
              <a:rPr lang="en-US" dirty="0" smtClean="0"/>
              <a:t> for ending partnership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Activity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Snapchat refused $3bn </a:t>
            </a:r>
            <a:r>
              <a:rPr lang="en-US" b="1" smtClean="0"/>
              <a:t>ALL CASH </a:t>
            </a:r>
            <a:r>
              <a:rPr lang="en-US" smtClean="0"/>
              <a:t>offer from Facebook </a:t>
            </a:r>
          </a:p>
          <a:p>
            <a:pPr lvl="1" eaLnBrk="1" hangingPunct="1"/>
            <a:r>
              <a:rPr lang="en-US" smtClean="0"/>
              <a:t>Holding out for bigger offers,  hoping that investors will over look a service with no business model or any revenues whatsoever</a:t>
            </a:r>
          </a:p>
          <a:p>
            <a:pPr eaLnBrk="1" hangingPunct="1"/>
            <a:r>
              <a:rPr lang="en-US" smtClean="0"/>
              <a:t>Cisco missed projections, expected growth 3%-5% posted 1.8%</a:t>
            </a:r>
          </a:p>
          <a:p>
            <a:pPr lvl="1" eaLnBrk="1" hangingPunct="1"/>
            <a:r>
              <a:rPr lang="en-US" smtClean="0"/>
              <a:t>Cite weakening demand in China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1260</Words>
  <Application>Microsoft Office PowerPoint</Application>
  <PresentationFormat>On-screen Show (4:3)</PresentationFormat>
  <Paragraphs>230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ＭＳ Ｐゴシック</vt:lpstr>
      <vt:lpstr>Calibri</vt:lpstr>
      <vt:lpstr>Times New Roman</vt:lpstr>
      <vt:lpstr>Office Theme</vt:lpstr>
      <vt:lpstr>November 15th, 2013</vt:lpstr>
      <vt:lpstr>Today's Agenda</vt:lpstr>
      <vt:lpstr>Market Update Ryan McCormick  and Chris Busuttil  </vt:lpstr>
      <vt:lpstr>Yellen Confirmation Hearing</vt:lpstr>
      <vt:lpstr>Continued</vt:lpstr>
      <vt:lpstr>Macroeconomy</vt:lpstr>
      <vt:lpstr>Euro-Zone Faltering</vt:lpstr>
      <vt:lpstr>Market Activity </vt:lpstr>
      <vt:lpstr>Market Activity </vt:lpstr>
      <vt:lpstr>Market Activity </vt:lpstr>
      <vt:lpstr>The Eastern Company  (EML)</vt:lpstr>
      <vt:lpstr>EML Summary</vt:lpstr>
      <vt:lpstr>Highly specific Market</vt:lpstr>
      <vt:lpstr>5 year Chart</vt:lpstr>
      <vt:lpstr>Fundamentals - Profitability</vt:lpstr>
      <vt:lpstr>Fundamentals - Liquidity</vt:lpstr>
      <vt:lpstr>Fundamentals - Valuation</vt:lpstr>
      <vt:lpstr>Hypothesis - Background</vt:lpstr>
      <vt:lpstr>Important Announcements</vt:lpstr>
      <vt:lpstr>Fixed Income</vt:lpstr>
      <vt:lpstr>What is a bond?</vt:lpstr>
      <vt:lpstr>How do they work?</vt:lpstr>
      <vt:lpstr>What is fixed income, in general, used for?</vt:lpstr>
      <vt:lpstr>Investing Strategies with Fixed Income Personal</vt:lpstr>
      <vt:lpstr>Investing Strategies with Fixed Income Institutional/Bond Funds</vt:lpstr>
      <vt:lpstr>Conclusion</vt:lpstr>
      <vt:lpstr>The Board/Future Involvement</vt:lpstr>
      <vt:lpstr>New Additions for Next Semester</vt:lpstr>
      <vt:lpstr>Positioned Opened Next Year</vt:lpstr>
      <vt:lpstr>Frequently Asked Questions </vt:lpstr>
      <vt:lpstr>The Bottom 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15th, 2013</dc:title>
  <dc:creator>Timothy Simon</dc:creator>
  <cp:lastModifiedBy>Windows User</cp:lastModifiedBy>
  <cp:revision>11</cp:revision>
  <dcterms:created xsi:type="dcterms:W3CDTF">2013-11-12T23:10:56Z</dcterms:created>
  <dcterms:modified xsi:type="dcterms:W3CDTF">2013-11-19T19:08:50Z</dcterms:modified>
</cp:coreProperties>
</file>