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4" r:id="rId1"/>
  </p:sldMasterIdLst>
  <p:notesMasterIdLst>
    <p:notesMasterId r:id="rId27"/>
  </p:notesMasterIdLst>
  <p:handoutMasterIdLst>
    <p:handoutMasterId r:id="rId28"/>
  </p:handoutMasterIdLst>
  <p:sldIdLst>
    <p:sldId id="256" r:id="rId2"/>
    <p:sldId id="275" r:id="rId3"/>
    <p:sldId id="259" r:id="rId4"/>
    <p:sldId id="320" r:id="rId5"/>
    <p:sldId id="321" r:id="rId6"/>
    <p:sldId id="312" r:id="rId7"/>
    <p:sldId id="313" r:id="rId8"/>
    <p:sldId id="314" r:id="rId9"/>
    <p:sldId id="315" r:id="rId10"/>
    <p:sldId id="316" r:id="rId11"/>
    <p:sldId id="317" r:id="rId12"/>
    <p:sldId id="318" r:id="rId13"/>
    <p:sldId id="304" r:id="rId14"/>
    <p:sldId id="326" r:id="rId15"/>
    <p:sldId id="306" r:id="rId16"/>
    <p:sldId id="319" r:id="rId17"/>
    <p:sldId id="307" r:id="rId18"/>
    <p:sldId id="308" r:id="rId19"/>
    <p:sldId id="309" r:id="rId20"/>
    <p:sldId id="310" r:id="rId21"/>
    <p:sldId id="311" r:id="rId22"/>
    <p:sldId id="322" r:id="rId23"/>
    <p:sldId id="323" r:id="rId24"/>
    <p:sldId id="324" r:id="rId25"/>
    <p:sldId id="325" r:id="rId2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A7A"/>
    <a:srgbClr val="FDF1D7"/>
  </p:clrMru>
</p:presentationPr>
</file>

<file path=ppt/tableStyles.xml><?xml version="1.0" encoding="utf-8"?>
<a:tblStyleLst xmlns:a="http://schemas.openxmlformats.org/drawingml/2006/main" def="{B301B821-A1FF-4177-AEE7-76D212191A09}"/>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84746" autoAdjust="0"/>
  </p:normalViewPr>
  <p:slideViewPr>
    <p:cSldViewPr>
      <p:cViewPr>
        <p:scale>
          <a:sx n="70" d="100"/>
          <a:sy n="70" d="100"/>
        </p:scale>
        <p:origin x="-1164" y="96"/>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bbaychev\Documents\My%20Dropbox\College\Investment%20Club\Copy%20of%20Copy%20of%20Portfolio%20by%20Sectors%20Mar10_v1.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bbaychev\Documents\My%20Dropbox\College\Investment%20Club\Copy%20of%20Copy%20of%20Portfolio%20by%20Sectors%20Mar10_v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0"/>
  <c:clrMapOvr bg1="lt1" tx1="dk1" bg2="lt2" tx2="dk2" accent1="accent1" accent2="accent2" accent3="accent3" accent4="accent4" accent5="accent5" accent6="accent6" hlink="hlink" folHlink="folHlink"/>
  <c:chart>
    <c:autoTitleDeleted val="1"/>
    <c:view3D>
      <c:rotX val="50"/>
      <c:rotY val="20"/>
      <c:depthPercent val="100"/>
      <c:perspective val="60"/>
    </c:view3D>
    <c:plotArea>
      <c:layout>
        <c:manualLayout>
          <c:layoutTarget val="inner"/>
          <c:xMode val="edge"/>
          <c:yMode val="edge"/>
          <c:x val="8.1412483014091333E-2"/>
          <c:y val="0.10802842327635886"/>
          <c:w val="0.83339252806165098"/>
          <c:h val="0.80345534856923351"/>
        </c:manualLayout>
      </c:layout>
      <c:pie3DChart>
        <c:varyColors val="1"/>
        <c:ser>
          <c:idx val="0"/>
          <c:order val="0"/>
          <c:explosion val="25"/>
          <c:dLbls>
            <c:txPr>
              <a:bodyPr/>
              <a:lstStyle/>
              <a:p>
                <a:pPr>
                  <a:defRPr sz="12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WEIGHTS'!$C$2:$C$8</c:f>
              <c:numCache>
                <c:formatCode>0.00%</c:formatCode>
                <c:ptCount val="7"/>
                <c:pt idx="0">
                  <c:v>0.12426384004711229</c:v>
                </c:pt>
                <c:pt idx="1">
                  <c:v>0.21489868189048197</c:v>
                </c:pt>
                <c:pt idx="2">
                  <c:v>9.6135254577366616E-2</c:v>
                </c:pt>
                <c:pt idx="3">
                  <c:v>9.2827683361929675E-2</c:v>
                </c:pt>
                <c:pt idx="4">
                  <c:v>0.15839600913102753</c:v>
                </c:pt>
                <c:pt idx="5">
                  <c:v>0.12618117999594794</c:v>
                </c:pt>
                <c:pt idx="6">
                  <c:v>0.18729735099613531</c:v>
                </c:pt>
              </c:numCache>
            </c:numRef>
          </c:val>
        </c:ser>
        <c:dLbls>
          <c:showCatName val="1"/>
          <c:showPercent val="1"/>
        </c:dLbls>
      </c:pie3DChart>
    </c:plotArea>
    <c:plotVisOnly val="1"/>
    <c:dispBlanksAs val="zero"/>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0"/>
  <c:chart>
    <c:autoTitleDeleted val="1"/>
    <c:view3D>
      <c:rotX val="50"/>
      <c:rotY val="20"/>
      <c:depthPercent val="100"/>
      <c:perspective val="60"/>
    </c:view3D>
    <c:plotArea>
      <c:layout/>
      <c:pie3DChart>
        <c:varyColors val="1"/>
        <c:ser>
          <c:idx val="0"/>
          <c:order val="0"/>
          <c:explosion val="25"/>
          <c:dPt>
            <c:idx val="0"/>
            <c:explosion val="62"/>
          </c:dPt>
          <c:dPt>
            <c:idx val="1"/>
            <c:explosion val="54"/>
          </c:dPt>
          <c:dPt>
            <c:idx val="2"/>
            <c:explosion val="73"/>
          </c:dPt>
          <c:dPt>
            <c:idx val="3"/>
            <c:explosion val="80"/>
          </c:dPt>
          <c:dPt>
            <c:idx val="5"/>
            <c:explosion val="59"/>
          </c:dPt>
          <c:dPt>
            <c:idx val="6"/>
            <c:explosion val="55"/>
          </c:dPt>
          <c:dLbls>
            <c:dLbl>
              <c:idx val="0"/>
              <c:layout/>
              <c:tx>
                <c:rich>
                  <a:bodyPr/>
                  <a:lstStyle/>
                  <a:p>
                    <a:r>
                      <a:rPr lang="en-US" sz="1200"/>
                      <a:t>CASH
5%</a:t>
                    </a:r>
                  </a:p>
                </c:rich>
              </c:tx>
              <c:showCatName val="1"/>
              <c:showPercent val="1"/>
            </c:dLbl>
            <c:dLbl>
              <c:idx val="2"/>
              <c:layout/>
              <c:tx>
                <c:rich>
                  <a:bodyPr/>
                  <a:lstStyle/>
                  <a:p>
                    <a:r>
                      <a:rPr lang="en-US" sz="1200" dirty="0"/>
                      <a:t>ENER
</a:t>
                    </a:r>
                    <a:r>
                      <a:rPr lang="en-US" sz="1200" dirty="0" smtClean="0"/>
                      <a:t>12%</a:t>
                    </a:r>
                    <a:endParaRPr lang="en-US" sz="1200" dirty="0"/>
                  </a:p>
                </c:rich>
              </c:tx>
              <c:showCatName val="1"/>
              <c:showPercent val="1"/>
            </c:dLbl>
            <c:dLbl>
              <c:idx val="4"/>
              <c:layout/>
              <c:tx>
                <c:rich>
                  <a:bodyPr/>
                  <a:lstStyle/>
                  <a:p>
                    <a:r>
                      <a:rPr lang="en-US" sz="1200" dirty="0"/>
                      <a:t>FINA</a:t>
                    </a:r>
                    <a:r>
                      <a:rPr lang="en-US" sz="1200"/>
                      <a:t>
</a:t>
                    </a:r>
                    <a:r>
                      <a:rPr lang="en-US" sz="1200" smtClean="0"/>
                      <a:t>16%</a:t>
                    </a:r>
                    <a:endParaRPr lang="en-US" sz="1200" dirty="0"/>
                  </a:p>
                </c:rich>
              </c:tx>
              <c:showCatName val="1"/>
              <c:showPercent val="1"/>
            </c:dLbl>
            <c:dLbl>
              <c:idx val="5"/>
              <c:layout/>
              <c:tx>
                <c:rich>
                  <a:bodyPr/>
                  <a:lstStyle/>
                  <a:p>
                    <a:r>
                      <a:rPr lang="en-US" sz="1200"/>
                      <a:t>MISC
</a:t>
                    </a:r>
                    <a:r>
                      <a:rPr lang="en-US" sz="1200" smtClean="0"/>
                      <a:t>12%</a:t>
                    </a:r>
                    <a:endParaRPr lang="en-US" sz="1200"/>
                  </a:p>
                </c:rich>
              </c:tx>
              <c:showCatName val="1"/>
              <c:showPercent val="1"/>
            </c:dLbl>
            <c:dLbl>
              <c:idx val="6"/>
              <c:layout/>
              <c:tx>
                <c:rich>
                  <a:bodyPr/>
                  <a:lstStyle/>
                  <a:p>
                    <a:r>
                      <a:rPr lang="en-US" sz="1200" dirty="0"/>
                      <a:t>OTHER</a:t>
                    </a:r>
                    <a:r>
                      <a:rPr lang="en-US" sz="1200"/>
                      <a:t>
</a:t>
                    </a:r>
                    <a:r>
                      <a:rPr lang="en-US" sz="1200" smtClean="0"/>
                      <a:t>21%</a:t>
                    </a:r>
                    <a:endParaRPr lang="en-US" sz="1200" dirty="0"/>
                  </a:p>
                </c:rich>
              </c:tx>
              <c:showCatName val="1"/>
              <c:showPercent val="1"/>
            </c:dLbl>
            <c:txPr>
              <a:bodyPr/>
              <a:lstStyle/>
              <a:p>
                <a:pPr>
                  <a:defRPr sz="1200"/>
                </a:pPr>
                <a:endParaRPr lang="en-US"/>
              </a:p>
            </c:txPr>
            <c:showCatName val="1"/>
            <c:showPercent val="1"/>
            <c:showLeaderLines val="1"/>
          </c:dLbls>
          <c:cat>
            <c:strRef>
              <c:f>'SECTOR WEIGHTS'!$A$2:$A$8</c:f>
              <c:strCache>
                <c:ptCount val="7"/>
                <c:pt idx="0">
                  <c:v>CASH</c:v>
                </c:pt>
                <c:pt idx="1">
                  <c:v>TECH</c:v>
                </c:pt>
                <c:pt idx="2">
                  <c:v>ENER</c:v>
                </c:pt>
                <c:pt idx="3">
                  <c:v>HEAL</c:v>
                </c:pt>
                <c:pt idx="4">
                  <c:v>FINA</c:v>
                </c:pt>
                <c:pt idx="5">
                  <c:v>MISC</c:v>
                </c:pt>
                <c:pt idx="6">
                  <c:v>OTHER</c:v>
                </c:pt>
              </c:strCache>
            </c:strRef>
          </c:cat>
          <c:val>
            <c:numRef>
              <c:f>'SECTOR WEIGHTS'!$E$2:$E$8</c:f>
              <c:numCache>
                <c:formatCode>0.00%</c:formatCode>
                <c:ptCount val="7"/>
                <c:pt idx="0">
                  <c:v>0.05</c:v>
                </c:pt>
                <c:pt idx="1">
                  <c:v>0.21489868189048192</c:v>
                </c:pt>
                <c:pt idx="2">
                  <c:v>0.13</c:v>
                </c:pt>
                <c:pt idx="3">
                  <c:v>0.11282768336192908</c:v>
                </c:pt>
                <c:pt idx="4">
                  <c:v>0.15839600913102747</c:v>
                </c:pt>
                <c:pt idx="5">
                  <c:v>0.11</c:v>
                </c:pt>
                <c:pt idx="6">
                  <c:v>0.18729735099613526</c:v>
                </c:pt>
              </c:numCache>
            </c:numRef>
          </c:val>
        </c:ser>
        <c:dLbls>
          <c:showCatName val="1"/>
          <c:showPercent val="1"/>
        </c:dLbls>
      </c:pie3DChart>
    </c:plotArea>
    <c:plotVisOnly val="1"/>
    <c:dispBlanksAs val="zero"/>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03170175-C3ED-4C72-B085-79CCCD670CC9}" type="datetimeFigureOut">
              <a:rPr lang="en-US" smtClean="0"/>
              <a:pPr/>
              <a:t>4/9/2010</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92977F1F-E40B-4E53-8E11-28ED506983A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p>
            <a:fld id="{2D9FB51A-E05F-4494-ADA5-A77EAE266FCF}" type="datetimeFigureOut">
              <a:rPr lang="en-US" smtClean="0"/>
              <a:pPr/>
              <a:t>4/9/2010</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noProof="1" smtClean="0"/>
              <a:t>Click to edit Master text styles</a:t>
            </a:r>
            <a:endParaRPr lang="en-US"/>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13CD1B0D-083E-4DA2-81AD-16B7E97118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4/9/2010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1</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4/9/2010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2</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txBody>
          <a:bodyPr/>
          <a:lstStyle/>
          <a:p>
            <a:endParaRPr lang="en-US"/>
          </a:p>
        </p:txBody>
      </p:sp>
      <p:sp>
        <p:nvSpPr>
          <p:cNvPr id="3" name="Rectangle 3"/>
          <p:cNvSpPr>
            <a:spLocks noGrp="1"/>
          </p:cNvSpPr>
          <p:nvPr>
            <p:ph type="body" idx="1"/>
          </p:nvPr>
        </p:nvSpPr>
        <p:spPr/>
        <p:txBody>
          <a:bodyPr/>
          <a:lstStyle/>
          <a:p>
            <a:endParaRPr lang="en-US"/>
          </a:p>
        </p:txBody>
      </p:sp>
      <p:sp>
        <p:nvSpPr>
          <p:cNvPr id="4" name="Rectangle 4"/>
          <p:cNvSpPr>
            <a:spLocks noGrp="1"/>
          </p:cNvSpPr>
          <p:nvPr>
            <p:ph type="dt" idx="10"/>
          </p:nvPr>
        </p:nvSpPr>
        <p:spPr/>
        <p:txBody>
          <a:bodyPr/>
          <a:lstStyle/>
          <a:p>
            <a:fld id="{2D9FB51A-E05F-4494-ADA5-A77EAE266FCF}" type="datetimeFigureOut">
              <a:rPr lang="en-US" smtClean="0"/>
              <a:pPr/>
              <a:t>4/9/2010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3CD1B0D-083E-4DA2-81AD-16B7E971189E}" type="slidenum">
              <a:rPr lang="en-US" smtClean="0"/>
              <a:pPr/>
              <a:t>3</a:t>
            </a:fld>
            <a:endParaRPr lang="en-US"/>
          </a:p>
        </p:txBody>
      </p:sp>
      <p:sp>
        <p:nvSpPr>
          <p:cNvPr id="7" name="Rectangle 7"/>
          <p:cNvSpPr>
            <a:spLocks noGrp="1"/>
          </p:cNvSpPr>
          <p:nvPr>
            <p:ph type="hdr" sz="quarter" idx="13"/>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You'll need at least 10% down or 10% equity in your home and a credit score of 720 or higher; your mortgage, insurance, and property taxes shouldn't exceed 31% of your gross income; and no more than 41% can go to paying debts of any kind.</a:t>
            </a:r>
          </a:p>
          <a:p>
            <a:endParaRPr lang="en-US" dirty="0"/>
          </a:p>
        </p:txBody>
      </p:sp>
      <p:sp>
        <p:nvSpPr>
          <p:cNvPr id="4" name="Slide Number Placeholder 3"/>
          <p:cNvSpPr>
            <a:spLocks noGrp="1"/>
          </p:cNvSpPr>
          <p:nvPr>
            <p:ph type="sldNum" sz="quarter" idx="10"/>
          </p:nvPr>
        </p:nvSpPr>
        <p:spPr/>
        <p:txBody>
          <a:bodyPr/>
          <a:lstStyle/>
          <a:p>
            <a:fld id="{E534095D-E504-4C7F-A91B-7C60A1D11310}"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dirty="0"/>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2B10AB5E-65B2-470F-A90D-8944CCF2250D}" type="datetime2">
              <a:rPr lang="en-US" smtClean="0"/>
              <a:pPr/>
              <a:t>Friday, April 09, 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5" name="Date Placeholder 24"/>
          <p:cNvSpPr>
            <a:spLocks noGrp="1"/>
          </p:cNvSpPr>
          <p:nvPr>
            <p:ph type="dt" sz="half" idx="10"/>
          </p:nvPr>
        </p:nvSpPr>
        <p:spPr/>
        <p:txBody>
          <a:bodyPr/>
          <a:lstStyle/>
          <a:p>
            <a:fld id="{B5F4066D-E18E-46CA-ADDB-DC7D9F287FCD}" type="datetime2">
              <a:rPr lang="en-US" smtClean="0"/>
              <a:pPr/>
              <a:t>Friday, April 09, 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8E2E5AB2-AD30-4274-ADEE-77A916493B5C}" type="datetime2">
              <a:rPr lang="en-US" smtClean="0"/>
              <a:pPr/>
              <a:t>Friday, April 09, 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A2BDD-D331-44F0-96AA-4FB4ED4970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C76396-5064-41C5-A285-015EE0047001}" type="datetime2">
              <a:rPr lang="en-US" smtClean="0"/>
              <a:pPr/>
              <a:t>Friday, April 09, 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A2BDD-D331-44F0-96AA-4FB4ED4970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and 2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F83034B0-3E89-40BA-B086-97296A422E36}" type="datetimeFigureOut">
              <a:rPr lang="en-US" smtClean="0"/>
              <a:pPr/>
              <a:t>4/9/2010</a:t>
            </a:fld>
            <a:endParaRPr lang="en-US"/>
          </a:p>
        </p:txBody>
      </p:sp>
      <p:sp>
        <p:nvSpPr>
          <p:cNvPr id="6" name="Rectangle 6"/>
          <p:cNvSpPr>
            <a:spLocks noGrp="1"/>
          </p:cNvSpPr>
          <p:nvPr>
            <p:ph type="ftr" sz="quarter" idx="11"/>
          </p:nvPr>
        </p:nvSpPr>
        <p:spPr/>
        <p:txBody>
          <a:bodyPr/>
          <a:lstStyle/>
          <a:p>
            <a:endParaRPr lang="en-US"/>
          </a:p>
        </p:txBody>
      </p:sp>
      <p:sp>
        <p:nvSpPr>
          <p:cNvPr id="7" name="Rectangle 7"/>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type="body"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type="dt" sz="half" idx="10"/>
          </p:nvPr>
        </p:nvSpPr>
        <p:spPr/>
        <p:txBody>
          <a:bodyPr/>
          <a:lstStyle/>
          <a:p>
            <a:fld id="{F83034B0-3E89-40BA-B086-97296A422E36}" type="datetimeFigureOut">
              <a:rPr lang="en-US" smtClean="0"/>
              <a:pPr/>
              <a:t>4/9/2010</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lgn="l">
              <a:defRPr/>
            </a:lvl1pPr>
          </a:lstStyle>
          <a:p>
            <a:r>
              <a:rPr lang="en-US" noProof="1" smtClean="0"/>
              <a:t>Click to edit Master title style</a:t>
            </a:r>
            <a:endParaRPr lang="en-US" dirty="0"/>
          </a:p>
        </p:txBody>
      </p:sp>
      <p:sp>
        <p:nvSpPr>
          <p:cNvPr id="3" name="Rectangle 3"/>
          <p:cNvSpPr>
            <a:spLocks noGrp="1"/>
          </p:cNvSpPr>
          <p:nvPr>
            <p:ph type="body"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4" name="Rectangle 4"/>
          <p:cNvSpPr>
            <a:spLocks noGrp="1"/>
          </p:cNvSpPr>
          <p:nvPr>
            <p:ph type="body"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5" name="Rectangle 5"/>
          <p:cNvSpPr>
            <a:spLocks noGrp="1"/>
          </p:cNvSpPr>
          <p:nvPr>
            <p:ph type="dt" sz="half" idx="10"/>
          </p:nvPr>
        </p:nvSpPr>
        <p:spPr/>
        <p:txBody>
          <a:bodyPr/>
          <a:lstStyle/>
          <a:p>
            <a:fld id="{F83034B0-3E89-40BA-B086-97296A422E36}" type="datetimeFigureOut">
              <a:rPr lang="en-US" smtClean="0"/>
              <a:pPr/>
              <a:t>4/9/2010</a:t>
            </a:fld>
            <a:endParaRPr lang="en-US"/>
          </a:p>
        </p:txBody>
      </p:sp>
      <p:sp>
        <p:nvSpPr>
          <p:cNvPr id="6" name="Rectangle 6"/>
          <p:cNvSpPr>
            <a:spLocks noGrp="1"/>
          </p:cNvSpPr>
          <p:nvPr>
            <p:ph type="ftr" sz="quarter" idx="11"/>
          </p:nvPr>
        </p:nvSpPr>
        <p:spPr/>
        <p:txBody>
          <a:bodyPr/>
          <a:lstStyle/>
          <a:p>
            <a:endParaRPr lang="en-US"/>
          </a:p>
        </p:txBody>
      </p:sp>
      <p:sp>
        <p:nvSpPr>
          <p:cNvPr id="7" name="Rectangle 7"/>
          <p:cNvSpPr>
            <a:spLocks noGrp="1"/>
          </p:cNvSpPr>
          <p:nvPr>
            <p:ph type="sldNum" sz="quarter" idx="12"/>
          </p:nvPr>
        </p:nvSpPr>
        <p:spPr/>
        <p:txBody>
          <a:bodyPr/>
          <a:lstStyle/>
          <a:p>
            <a:fld id="{1D24C974-5669-4F4D-B5F7-AEFAF0EB8F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a:defRPr sz="1200">
                <a:solidFill>
                  <a:schemeClr val="accent1">
                    <a:shade val="75000"/>
                  </a:schemeClr>
                </a:solidFill>
              </a:defRPr>
            </a:lvl1pPr>
          </a:lstStyle>
          <a:p>
            <a:pPr algn="l"/>
            <a:fld id="{4C8A7A92-D244-4C94-97DC-00C50A8E32A7}" type="datetime2">
              <a:rPr lang="en-US" smtClean="0"/>
              <a:pPr algn="l"/>
              <a:t>Friday, April 09, 2010</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a:defRPr sz="1200">
                <a:solidFill>
                  <a:schemeClr val="accent1">
                    <a:shade val="75000"/>
                  </a:schemeClr>
                </a:solidFill>
              </a:defRPr>
            </a:lvl1pPr>
          </a:lstStyle>
          <a:p>
            <a:pPr algn="r"/>
            <a:endParaRPr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a:defRPr sz="1200">
                <a:solidFill>
                  <a:schemeClr val="accent1">
                    <a:shade val="75000"/>
                  </a:schemeClr>
                </a:solidFill>
              </a:defRPr>
            </a:lvl1pPr>
          </a:lstStyle>
          <a:p>
            <a:fld id="{CF7A2BDD-D331-44F0-96AA-4FB4ED497064}" type="slidenum">
              <a:rPr lang="en-US" smtClean="0">
                <a:solidFill>
                  <a:schemeClr val="accent1">
                    <a:shade val="75000"/>
                  </a:schemeClr>
                </a:solidFill>
              </a:rPr>
              <a:pPr/>
              <a:t>‹#›</a:t>
            </a:fld>
            <a:endParaRPr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Lst>
  <p:txStyles>
    <p:titleStyle>
      <a:lvl1pPr algn="l" rtl="0" eaLnBrk="1" latinLnBrk="0" hangingPunct="1">
        <a:spcBef>
          <a:spcPct val="0"/>
        </a:spcBef>
        <a:buNone/>
        <a:defRPr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sz="1400" kern="1200" baseline="0">
          <a:solidFill>
            <a:schemeClr val="tx2"/>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ctrTitle"/>
          </p:nvPr>
        </p:nvSpPr>
        <p:spPr/>
        <p:txBody>
          <a:bodyPr/>
          <a:lstStyle/>
          <a:p>
            <a:r>
              <a:rPr lang="en-US" dirty="0" smtClean="0"/>
              <a:t>Lafayette Investment Club</a:t>
            </a:r>
            <a:endParaRPr lang="en-US" dirty="0"/>
          </a:p>
        </p:txBody>
      </p:sp>
      <p:sp>
        <p:nvSpPr>
          <p:cNvPr id="3" name="Rectangle 3"/>
          <p:cNvSpPr>
            <a:spLocks noGrp="1"/>
          </p:cNvSpPr>
          <p:nvPr>
            <p:ph type="subTitle" idx="1"/>
          </p:nvPr>
        </p:nvSpPr>
        <p:spPr>
          <a:xfrm>
            <a:off x="381000" y="4419600"/>
            <a:ext cx="8458200" cy="1524000"/>
          </a:xfrm>
        </p:spPr>
        <p:txBody>
          <a:bodyPr>
            <a:normAutofit/>
          </a:bodyPr>
          <a:lstStyle/>
          <a:p>
            <a:r>
              <a:rPr lang="en-US" dirty="0" smtClean="0"/>
              <a:t>04/09/10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beta</a:t>
            </a:r>
            <a:endParaRPr lang="en-US" dirty="0"/>
          </a:p>
        </p:txBody>
      </p:sp>
      <p:sp>
        <p:nvSpPr>
          <p:cNvPr id="3" name="Content Placeholder 2"/>
          <p:cNvSpPr>
            <a:spLocks noGrp="1"/>
          </p:cNvSpPr>
          <p:nvPr>
            <p:ph idx="1"/>
          </p:nvPr>
        </p:nvSpPr>
        <p:spPr/>
        <p:txBody>
          <a:bodyPr/>
          <a:lstStyle/>
          <a:p>
            <a:r>
              <a:rPr lang="en-US" dirty="0" smtClean="0"/>
              <a:t>MARKET: </a:t>
            </a:r>
            <a:r>
              <a:rPr lang="el-GR" dirty="0" smtClean="0"/>
              <a:t>β</a:t>
            </a:r>
            <a:r>
              <a:rPr lang="en-US" dirty="0" smtClean="0"/>
              <a:t> = 1</a:t>
            </a:r>
          </a:p>
          <a:p>
            <a:r>
              <a:rPr lang="en-US" dirty="0" smtClean="0"/>
              <a:t>If </a:t>
            </a:r>
            <a:r>
              <a:rPr lang="el-GR" dirty="0" smtClean="0"/>
              <a:t>β</a:t>
            </a:r>
            <a:r>
              <a:rPr lang="en-US" dirty="0" smtClean="0"/>
              <a:t>&lt;1 – less risk, less volatility, less reward/loss</a:t>
            </a:r>
          </a:p>
          <a:p>
            <a:r>
              <a:rPr lang="en-US" dirty="0" smtClean="0"/>
              <a:t>If </a:t>
            </a:r>
            <a:r>
              <a:rPr lang="el-GR" dirty="0" smtClean="0"/>
              <a:t>β</a:t>
            </a:r>
            <a:r>
              <a:rPr lang="en-US" dirty="0" smtClean="0"/>
              <a:t>&gt;1 – more risk, more volatility, more reward/loss</a:t>
            </a:r>
          </a:p>
          <a:p>
            <a:r>
              <a:rPr lang="en-US" dirty="0" smtClean="0"/>
              <a:t>WORKS LINEARY -&gt; </a:t>
            </a:r>
            <a:r>
              <a:rPr lang="el-GR" sz="4000" b="1" dirty="0" smtClean="0"/>
              <a:t>β</a:t>
            </a:r>
            <a:r>
              <a:rPr lang="en-US" sz="4000" b="1" baseline="-25000" dirty="0" smtClean="0"/>
              <a:t>p</a:t>
            </a:r>
            <a:r>
              <a:rPr lang="en-US" sz="4000" b="1" dirty="0" smtClean="0"/>
              <a:t> </a:t>
            </a:r>
            <a:r>
              <a:rPr lang="ru-RU" sz="4000" b="1" dirty="0" smtClean="0"/>
              <a:t>= </a:t>
            </a:r>
            <a:r>
              <a:rPr lang="en-US" sz="4000" b="1" dirty="0" smtClean="0"/>
              <a:t>∑w*</a:t>
            </a:r>
            <a:r>
              <a:rPr lang="el-GR" sz="4000" b="1" dirty="0" smtClean="0"/>
              <a:t>β</a:t>
            </a:r>
            <a:r>
              <a:rPr lang="en-US" sz="4000" b="1" baseline="-25000" dirty="0" err="1" smtClean="0"/>
              <a:t>a</a:t>
            </a:r>
            <a:endParaRPr lang="en-US" b="1" baseline="-25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risky is our portfolio?	</a:t>
            </a:r>
            <a:endParaRPr lang="en-US" dirty="0"/>
          </a:p>
        </p:txBody>
      </p:sp>
      <p:sp>
        <p:nvSpPr>
          <p:cNvPr id="3" name="Content Placeholder 2"/>
          <p:cNvSpPr>
            <a:spLocks noGrp="1"/>
          </p:cNvSpPr>
          <p:nvPr>
            <p:ph idx="1"/>
          </p:nvPr>
        </p:nvSpPr>
        <p:spPr/>
        <p:txBody>
          <a:bodyPr/>
          <a:lstStyle/>
          <a:p>
            <a:r>
              <a:rPr lang="en-US" dirty="0" smtClean="0"/>
              <a:t>Weighted average of all Betas = </a:t>
            </a:r>
            <a:r>
              <a:rPr lang="en-US" b="1" dirty="0" smtClean="0"/>
              <a:t>0.82</a:t>
            </a:r>
          </a:p>
          <a:p>
            <a:r>
              <a:rPr lang="en-US" dirty="0" smtClean="0"/>
              <a:t>This explains why we were doing better than the market during the </a:t>
            </a:r>
            <a:r>
              <a:rPr lang="en-US" b="1" dirty="0" smtClean="0"/>
              <a:t>downturn</a:t>
            </a:r>
          </a:p>
          <a:p>
            <a:r>
              <a:rPr lang="en-US" dirty="0" smtClean="0"/>
              <a:t>What do we want to do during this</a:t>
            </a:r>
            <a:r>
              <a:rPr lang="en-US" b="1" dirty="0" smtClean="0"/>
              <a:t> upturn?</a:t>
            </a:r>
          </a:p>
          <a:p>
            <a:r>
              <a:rPr lang="en-US" b="1" dirty="0" smtClean="0"/>
              <a:t>Increase Beta </a:t>
            </a:r>
            <a:r>
              <a:rPr lang="en-US" b="1" dirty="0" smtClean="0">
                <a:sym typeface="Wingdings" pitchFamily="2" charset="2"/>
              </a:rPr>
              <a:t></a:t>
            </a:r>
          </a:p>
          <a:p>
            <a:pPr>
              <a:buNone/>
            </a:pPr>
            <a:r>
              <a:rPr lang="en-US" b="1" dirty="0" smtClean="0">
                <a:sym typeface="Wingdings" pitchFamily="2" charset="2"/>
              </a:rPr>
              <a:t> </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Riskiness of assets</a:t>
            </a:r>
            <a:endParaRPr lang="en-US" dirty="0"/>
          </a:p>
        </p:txBody>
      </p:sp>
      <p:sp>
        <p:nvSpPr>
          <p:cNvPr id="3" name="Content Placeholder 2"/>
          <p:cNvSpPr>
            <a:spLocks noGrp="1"/>
          </p:cNvSpPr>
          <p:nvPr>
            <p:ph idx="1"/>
          </p:nvPr>
        </p:nvSpPr>
        <p:spPr>
          <a:xfrm>
            <a:off x="228600" y="1524000"/>
            <a:ext cx="8763000" cy="4556125"/>
          </a:xfrm>
        </p:spPr>
        <p:txBody>
          <a:bodyPr/>
          <a:lstStyle/>
          <a:p>
            <a:r>
              <a:rPr lang="en-US" dirty="0" smtClean="0"/>
              <a:t>Cash </a:t>
            </a:r>
            <a:r>
              <a:rPr lang="el-GR" dirty="0" smtClean="0"/>
              <a:t>β</a:t>
            </a:r>
            <a:r>
              <a:rPr lang="en-US" dirty="0" smtClean="0"/>
              <a:t>=0</a:t>
            </a:r>
          </a:p>
          <a:p>
            <a:r>
              <a:rPr lang="en-US" dirty="0" smtClean="0"/>
              <a:t>Bond funds </a:t>
            </a:r>
            <a:r>
              <a:rPr lang="el-GR" dirty="0" smtClean="0"/>
              <a:t>β~</a:t>
            </a:r>
            <a:r>
              <a:rPr lang="en-US" dirty="0" smtClean="0"/>
              <a:t>0</a:t>
            </a:r>
          </a:p>
          <a:p>
            <a:r>
              <a:rPr lang="en-US" dirty="0" smtClean="0"/>
              <a:t>BAC  </a:t>
            </a:r>
            <a:r>
              <a:rPr lang="el-GR" dirty="0" smtClean="0"/>
              <a:t>β</a:t>
            </a:r>
            <a:r>
              <a:rPr lang="en-US" dirty="0" smtClean="0"/>
              <a:t>=2.37 !!!</a:t>
            </a:r>
          </a:p>
          <a:p>
            <a:r>
              <a:rPr lang="en-US" dirty="0" smtClean="0"/>
              <a:t>HP </a:t>
            </a:r>
            <a:r>
              <a:rPr lang="el-GR" dirty="0" smtClean="0"/>
              <a:t>β</a:t>
            </a:r>
            <a:r>
              <a:rPr lang="en-US" dirty="0" smtClean="0"/>
              <a:t>=1.04</a:t>
            </a:r>
          </a:p>
          <a:p>
            <a:r>
              <a:rPr lang="en-US" dirty="0" smtClean="0"/>
              <a:t>GILD (Health care) </a:t>
            </a:r>
            <a:r>
              <a:rPr lang="el-GR" dirty="0" smtClean="0"/>
              <a:t>β</a:t>
            </a:r>
            <a:r>
              <a:rPr lang="en-US" dirty="0" smtClean="0"/>
              <a:t>=.38</a:t>
            </a:r>
          </a:p>
          <a:p>
            <a:r>
              <a:rPr lang="en-US" dirty="0" smtClean="0"/>
              <a:t>Treasury bonds fund </a:t>
            </a:r>
            <a:r>
              <a:rPr lang="el-GR" dirty="0" smtClean="0"/>
              <a:t>β</a:t>
            </a:r>
            <a:r>
              <a:rPr lang="en-US" dirty="0" smtClean="0"/>
              <a:t>= -.04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RISK</a:t>
            </a:r>
            <a:endParaRPr lang="en-US" dirty="0"/>
          </a:p>
        </p:txBody>
      </p:sp>
      <p:graphicFrame>
        <p:nvGraphicFramePr>
          <p:cNvPr id="5" name="Chart 4"/>
          <p:cNvGraphicFramePr>
            <a:graphicFrameLocks/>
          </p:cNvGraphicFramePr>
          <p:nvPr/>
        </p:nvGraphicFramePr>
        <p:xfrm>
          <a:off x="228600" y="1143000"/>
          <a:ext cx="37338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9" name="Right Arrow 8"/>
          <p:cNvSpPr/>
          <p:nvPr/>
        </p:nvSpPr>
        <p:spPr>
          <a:xfrm>
            <a:off x="3886200" y="2743200"/>
            <a:ext cx="11430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Chart 10"/>
          <p:cNvGraphicFramePr>
            <a:graphicFrameLocks/>
          </p:cNvGraphicFramePr>
          <p:nvPr/>
        </p:nvGraphicFramePr>
        <p:xfrm>
          <a:off x="3657600" y="1143000"/>
          <a:ext cx="6715125" cy="4210050"/>
        </p:xfrm>
        <a:graphic>
          <a:graphicData uri="http://schemas.openxmlformats.org/drawingml/2006/chart">
            <c:chart xmlns:c="http://schemas.openxmlformats.org/drawingml/2006/chart" xmlns:r="http://schemas.openxmlformats.org/officeDocument/2006/relationships" r:id="rId3"/>
          </a:graphicData>
        </a:graphic>
      </p:graphicFrame>
      <p:sp>
        <p:nvSpPr>
          <p:cNvPr id="10" name="Content Placeholder 2"/>
          <p:cNvSpPr>
            <a:spLocks noGrp="1"/>
          </p:cNvSpPr>
          <p:nvPr>
            <p:ph idx="1"/>
          </p:nvPr>
        </p:nvSpPr>
        <p:spPr>
          <a:xfrm>
            <a:off x="533400" y="4579937"/>
            <a:ext cx="8763000" cy="4556125"/>
          </a:xfrm>
        </p:spPr>
        <p:txBody>
          <a:bodyPr>
            <a:normAutofit/>
          </a:bodyPr>
          <a:lstStyle/>
          <a:p>
            <a:pPr>
              <a:buNone/>
            </a:pPr>
            <a:endParaRPr lang="en-US" dirty="0" smtClean="0"/>
          </a:p>
          <a:p>
            <a:pPr>
              <a:buNone/>
            </a:pPr>
            <a:r>
              <a:rPr lang="el-GR" b="1" dirty="0" smtClean="0"/>
              <a:t>β</a:t>
            </a:r>
            <a:r>
              <a:rPr lang="en-US" b="1" dirty="0" smtClean="0"/>
              <a:t>=.82	-&gt; Invest $20000 -&gt;       </a:t>
            </a:r>
            <a:r>
              <a:rPr lang="el-GR" b="1" dirty="0" smtClean="0"/>
              <a:t>β</a:t>
            </a:r>
            <a:r>
              <a:rPr lang="en-US" b="1" dirty="0" smtClean="0"/>
              <a:t>=.95</a:t>
            </a:r>
          </a:p>
          <a:p>
            <a:pPr>
              <a:buNone/>
            </a:pPr>
            <a:r>
              <a:rPr lang="en-US" b="1" dirty="0" smtClean="0"/>
              <a:t>                           in </a:t>
            </a:r>
            <a:r>
              <a:rPr lang="el-GR" b="1" dirty="0" smtClean="0"/>
              <a:t>β</a:t>
            </a:r>
            <a:r>
              <a:rPr lang="en-US" b="1" dirty="0" smtClean="0"/>
              <a:t>=1.2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graphicEl>
                                              <a:chart seriesIdx="-3" categoryIdx="-3" bldStep="gridLegend"/>
                                            </p:graphicEl>
                                          </p:spTgt>
                                        </p:tgtEl>
                                        <p:attrNameLst>
                                          <p:attrName>style.visibility</p:attrName>
                                        </p:attrNameLst>
                                      </p:cBhvr>
                                      <p:to>
                                        <p:strVal val="visible"/>
                                      </p:to>
                                    </p:set>
                                    <p:animEffect transition="in" filter="fade">
                                      <p:cBhvr>
                                        <p:cTn id="12" dur="1000"/>
                                        <p:tgtEl>
                                          <p:spTgt spid="11">
                                            <p:graphicEl>
                                              <a:chart seriesIdx="-3" categoryIdx="-3" bldStep="gridLegen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graphicEl>
                                              <a:chart seriesIdx="-4" categoryIdx="0" bldStep="category"/>
                                            </p:graphicEl>
                                          </p:spTgt>
                                        </p:tgtEl>
                                        <p:attrNameLst>
                                          <p:attrName>style.visibility</p:attrName>
                                        </p:attrNameLst>
                                      </p:cBhvr>
                                      <p:to>
                                        <p:strVal val="visible"/>
                                      </p:to>
                                    </p:set>
                                    <p:animEffect transition="in" filter="fade">
                                      <p:cBhvr>
                                        <p:cTn id="17" dur="1000"/>
                                        <p:tgtEl>
                                          <p:spTgt spid="11">
                                            <p:graphicEl>
                                              <a:chart seriesIdx="-4" categoryIdx="0" bldStep="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graphicEl>
                                              <a:chart seriesIdx="-4" categoryIdx="1" bldStep="category"/>
                                            </p:graphicEl>
                                          </p:spTgt>
                                        </p:tgtEl>
                                        <p:attrNameLst>
                                          <p:attrName>style.visibility</p:attrName>
                                        </p:attrNameLst>
                                      </p:cBhvr>
                                      <p:to>
                                        <p:strVal val="visible"/>
                                      </p:to>
                                    </p:set>
                                    <p:animEffect transition="in" filter="fade">
                                      <p:cBhvr>
                                        <p:cTn id="22" dur="1000"/>
                                        <p:tgtEl>
                                          <p:spTgt spid="11">
                                            <p:graphicEl>
                                              <a:chart seriesIdx="-4" categoryIdx="1" bldStep="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graphicEl>
                                              <a:chart seriesIdx="-4" categoryIdx="2" bldStep="category"/>
                                            </p:graphicEl>
                                          </p:spTgt>
                                        </p:tgtEl>
                                        <p:attrNameLst>
                                          <p:attrName>style.visibility</p:attrName>
                                        </p:attrNameLst>
                                      </p:cBhvr>
                                      <p:to>
                                        <p:strVal val="visible"/>
                                      </p:to>
                                    </p:set>
                                    <p:animEffect transition="in" filter="fade">
                                      <p:cBhvr>
                                        <p:cTn id="27" dur="1000"/>
                                        <p:tgtEl>
                                          <p:spTgt spid="11">
                                            <p:graphicEl>
                                              <a:chart seriesIdx="-4" categoryIdx="2" bldStep="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graphicEl>
                                              <a:chart seriesIdx="-4" categoryIdx="3" bldStep="category"/>
                                            </p:graphicEl>
                                          </p:spTgt>
                                        </p:tgtEl>
                                        <p:attrNameLst>
                                          <p:attrName>style.visibility</p:attrName>
                                        </p:attrNameLst>
                                      </p:cBhvr>
                                      <p:to>
                                        <p:strVal val="visible"/>
                                      </p:to>
                                    </p:set>
                                    <p:animEffect transition="in" filter="fade">
                                      <p:cBhvr>
                                        <p:cTn id="32" dur="1000"/>
                                        <p:tgtEl>
                                          <p:spTgt spid="11">
                                            <p:graphicEl>
                                              <a:chart seriesIdx="-4" categoryIdx="3" bldStep="category"/>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graphicEl>
                                              <a:chart seriesIdx="-4" categoryIdx="4" bldStep="category"/>
                                            </p:graphicEl>
                                          </p:spTgt>
                                        </p:tgtEl>
                                        <p:attrNameLst>
                                          <p:attrName>style.visibility</p:attrName>
                                        </p:attrNameLst>
                                      </p:cBhvr>
                                      <p:to>
                                        <p:strVal val="visible"/>
                                      </p:to>
                                    </p:set>
                                    <p:animEffect transition="in" filter="fade">
                                      <p:cBhvr>
                                        <p:cTn id="37" dur="1000"/>
                                        <p:tgtEl>
                                          <p:spTgt spid="11">
                                            <p:graphicEl>
                                              <a:chart seriesIdx="-4" categoryIdx="4" bldStep="category"/>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graphicEl>
                                              <a:chart seriesIdx="-4" categoryIdx="5" bldStep="category"/>
                                            </p:graphicEl>
                                          </p:spTgt>
                                        </p:tgtEl>
                                        <p:attrNameLst>
                                          <p:attrName>style.visibility</p:attrName>
                                        </p:attrNameLst>
                                      </p:cBhvr>
                                      <p:to>
                                        <p:strVal val="visible"/>
                                      </p:to>
                                    </p:set>
                                    <p:animEffect transition="in" filter="fade">
                                      <p:cBhvr>
                                        <p:cTn id="42" dur="1000"/>
                                        <p:tgtEl>
                                          <p:spTgt spid="11">
                                            <p:graphicEl>
                                              <a:chart seriesIdx="-4" categoryIdx="5" bldStep="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graphicEl>
                                              <a:chart seriesIdx="-4" categoryIdx="6" bldStep="category"/>
                                            </p:graphicEl>
                                          </p:spTgt>
                                        </p:tgtEl>
                                        <p:attrNameLst>
                                          <p:attrName>style.visibility</p:attrName>
                                        </p:attrNameLst>
                                      </p:cBhvr>
                                      <p:to>
                                        <p:strVal val="visible"/>
                                      </p:to>
                                    </p:set>
                                    <p:animEffect transition="in" filter="fade">
                                      <p:cBhvr>
                                        <p:cTn id="47" dur="1000"/>
                                        <p:tgtEl>
                                          <p:spTgt spid="11">
                                            <p:graphicEl>
                                              <a:chart seriesIdx="-4" categoryIdx="6"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Graphic spid="11" grpId="0">
        <p:bldSub>
          <a:bldChart bld="category"/>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LOWES COMPANY</a:t>
            </a:r>
            <a:endParaRPr lang="en-US" dirty="0"/>
          </a:p>
        </p:txBody>
      </p:sp>
      <p:sp>
        <p:nvSpPr>
          <p:cNvPr id="3" name="Content Placeholder 2"/>
          <p:cNvSpPr>
            <a:spLocks noGrp="1"/>
          </p:cNvSpPr>
          <p:nvPr>
            <p:ph idx="1"/>
          </p:nvPr>
        </p:nvSpPr>
        <p:spPr/>
        <p:txBody>
          <a:bodyPr/>
          <a:lstStyle/>
          <a:p>
            <a:r>
              <a:rPr lang="en-US" b="1" dirty="0" smtClean="0"/>
              <a:t>Around $7650 (2.32% of portfolio)</a:t>
            </a:r>
          </a:p>
          <a:p>
            <a:r>
              <a:rPr lang="el-GR" b="1" dirty="0" smtClean="0"/>
              <a:t>β</a:t>
            </a:r>
            <a:r>
              <a:rPr lang="en-US" b="1" dirty="0" smtClean="0"/>
              <a:t>=1.02</a:t>
            </a:r>
          </a:p>
          <a:p>
            <a:endParaRPr lang="en-US" b="1" dirty="0" smtClean="0"/>
          </a:p>
          <a:p>
            <a:r>
              <a:rPr lang="en-US" b="1" smtClean="0"/>
              <a:t>HOLD/SELL?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Fundamentals</a:t>
            </a:r>
            <a:endParaRPr lang="en-US" dirty="0"/>
          </a:p>
        </p:txBody>
      </p:sp>
      <p:sp>
        <p:nvSpPr>
          <p:cNvPr id="3" name="Content Placeholder 2"/>
          <p:cNvSpPr>
            <a:spLocks noGrp="1"/>
          </p:cNvSpPr>
          <p:nvPr>
            <p:ph idx="1"/>
          </p:nvPr>
        </p:nvSpPr>
        <p:spPr/>
        <p:txBody>
          <a:bodyPr>
            <a:noAutofit/>
          </a:bodyPr>
          <a:lstStyle/>
          <a:p>
            <a:r>
              <a:rPr lang="en-US" sz="2000" dirty="0" smtClean="0"/>
              <a:t>Actual EPS is 28% higher than predicted</a:t>
            </a:r>
          </a:p>
          <a:p>
            <a:r>
              <a:rPr lang="en-US" sz="2000" dirty="0" smtClean="0"/>
              <a:t>Current Ratio :  1.323</a:t>
            </a:r>
          </a:p>
          <a:p>
            <a:pPr lvl="1"/>
            <a:r>
              <a:rPr lang="en-US" sz="2000" dirty="0" smtClean="0"/>
              <a:t>The ratio is mainly used to give an idea of the company's ability to pay back its short-term liabilities</a:t>
            </a:r>
          </a:p>
          <a:p>
            <a:r>
              <a:rPr lang="en-US" sz="2000" dirty="0" smtClean="0"/>
              <a:t>Lowe's Companies Inc.'s Corporate Governance Quotient as of 1-Apr-10 is better than </a:t>
            </a:r>
            <a:r>
              <a:rPr lang="en-US" sz="2000" b="1" dirty="0" smtClean="0"/>
              <a:t>53.9%</a:t>
            </a:r>
            <a:r>
              <a:rPr lang="en-US" sz="2000" dirty="0" smtClean="0"/>
              <a:t> of S&amp;P 500 companies and </a:t>
            </a:r>
            <a:r>
              <a:rPr lang="en-US" sz="2000" b="1" dirty="0" smtClean="0"/>
              <a:t>85.9%</a:t>
            </a:r>
            <a:r>
              <a:rPr lang="en-US" sz="2000" dirty="0" smtClean="0"/>
              <a:t> of Retailing companies.</a:t>
            </a:r>
          </a:p>
          <a:p>
            <a:pPr lvl="1"/>
            <a:r>
              <a:rPr lang="en-US" sz="2000" dirty="0" smtClean="0"/>
              <a:t>Valuates the strengths, deficiencies, and risks of a company's corporate governance practices and board 	</a:t>
            </a:r>
          </a:p>
          <a:p>
            <a:pPr marL="742950" lvl="2" indent="-342900">
              <a:buNone/>
            </a:pPr>
            <a:endParaRPr lang="en-US" sz="2000" dirty="0" smtClean="0"/>
          </a:p>
          <a:p>
            <a:pPr marL="742950" lvl="2" indent="-342900">
              <a:buNone/>
            </a:pPr>
            <a:endParaRPr lang="en-US" sz="2000" dirty="0" smtClean="0"/>
          </a:p>
          <a:p>
            <a:pPr marL="742950" lvl="2" indent="-342900"/>
            <a:endParaRPr lang="en-US" sz="2000" dirty="0" smtClean="0"/>
          </a:p>
          <a:p>
            <a:pPr lvl="1">
              <a:buNone/>
            </a:pPr>
            <a:r>
              <a:rPr lang="en-US" sz="1600" dirty="0" smtClean="0"/>
              <a:t/>
            </a:r>
            <a:br>
              <a:rPr lang="en-US" sz="1600" dirty="0" smtClean="0"/>
            </a:br>
            <a:endParaRPr lang="en-US" sz="1600" dirty="0" smtClean="0"/>
          </a:p>
          <a:p>
            <a:pPr lvl="1">
              <a:buNone/>
            </a:pPr>
            <a:endParaRPr lang="en-US" sz="1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Fundamentals</a:t>
            </a:r>
            <a:endParaRPr lang="en-US" dirty="0"/>
          </a:p>
        </p:txBody>
      </p:sp>
      <p:sp>
        <p:nvSpPr>
          <p:cNvPr id="3" name="Content Placeholder 2"/>
          <p:cNvSpPr>
            <a:spLocks noGrp="1"/>
          </p:cNvSpPr>
          <p:nvPr>
            <p:ph idx="1"/>
          </p:nvPr>
        </p:nvSpPr>
        <p:spPr/>
        <p:txBody>
          <a:bodyPr/>
          <a:lstStyle/>
          <a:p>
            <a:pPr lvl="1"/>
            <a:endParaRPr lang="en-US" sz="2000" dirty="0" smtClean="0"/>
          </a:p>
          <a:p>
            <a:pPr marL="342900" lvl="1" indent="-342900">
              <a:buFont typeface="Arial" pitchFamily="34" charset="0"/>
              <a:buChar char="•"/>
            </a:pPr>
            <a:r>
              <a:rPr lang="en-US" sz="2000" dirty="0" smtClean="0"/>
              <a:t>Current Price: 25.59                  50-Day Moving Average:24.26               200-Day Moving Average:22.56</a:t>
            </a:r>
          </a:p>
          <a:p>
            <a:pPr marL="342900" lvl="1" indent="-342900">
              <a:buFont typeface="Arial" pitchFamily="34" charset="0"/>
              <a:buChar char="•"/>
            </a:pPr>
            <a:endParaRPr lang="en-US" sz="2000" dirty="0" smtClean="0"/>
          </a:p>
          <a:p>
            <a:pPr marL="742950" lvl="2" indent="-342900"/>
            <a:r>
              <a:rPr lang="en-US" sz="2000" dirty="0" smtClean="0"/>
              <a:t>Golden Cross - A crossover involving a security's short-term moving average breaking above its long-term moving average or resistance level</a:t>
            </a:r>
          </a:p>
          <a:p>
            <a:pPr marL="742950" lvl="2" indent="-342900"/>
            <a:r>
              <a:rPr lang="en-US" sz="2000" dirty="0" smtClean="0"/>
              <a:t> Indicates a bull market on the horizon and is reinforced by high trading volumes. Additionally, the long-term moving average becomes the new support level in the rising market. </a:t>
            </a:r>
          </a:p>
          <a:p>
            <a:pPr marL="742950" lvl="2" indent="-342900"/>
            <a:r>
              <a:rPr lang="en-US" sz="2000" dirty="0" smtClean="0"/>
              <a:t>Technicians might see this cross as a sign that the market has turned in favor of the stock.</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HD:</a:t>
            </a:r>
          </a:p>
          <a:p>
            <a:r>
              <a:rPr lang="en-US" b="1" dirty="0" smtClean="0"/>
              <a:t>Plumbing, Electrical and Kitchen:</a:t>
            </a:r>
            <a:r>
              <a:rPr lang="en-US" dirty="0" smtClean="0"/>
              <a:t> 30.6% of net sales</a:t>
            </a:r>
          </a:p>
          <a:p>
            <a:r>
              <a:rPr lang="en-US" b="1" i="1" dirty="0" smtClean="0"/>
              <a:t>Hardware and Seasonal</a:t>
            </a:r>
            <a:r>
              <a:rPr lang="en-US" i="1" dirty="0" smtClean="0"/>
              <a:t>:28.7% of net sales </a:t>
            </a:r>
          </a:p>
          <a:p>
            <a:r>
              <a:rPr lang="en-US" b="1" dirty="0" smtClean="0"/>
              <a:t>Building Materials, Lumber and Millwork</a:t>
            </a:r>
            <a:r>
              <a:rPr lang="en-US" dirty="0" smtClean="0"/>
              <a:t>: 22.1% of net sales</a:t>
            </a:r>
          </a:p>
          <a:p>
            <a:r>
              <a:rPr lang="en-US" b="1" i="1" dirty="0" smtClean="0"/>
              <a:t>Paint and Flooring</a:t>
            </a:r>
            <a:r>
              <a:rPr lang="en-US" i="1" dirty="0" smtClean="0"/>
              <a:t>: 18.6% of net sales </a:t>
            </a:r>
          </a:p>
          <a:p>
            <a:pPr>
              <a:buNone/>
            </a:pPr>
            <a:endParaRPr lang="en-US" dirty="0" smtClean="0"/>
          </a:p>
          <a:p>
            <a:pPr>
              <a:buNone/>
            </a:pPr>
            <a:r>
              <a:rPr lang="en-US" b="1" dirty="0" smtClean="0"/>
              <a:t>LOW</a:t>
            </a:r>
          </a:p>
          <a:p>
            <a:r>
              <a:rPr lang="en-US" b="1" dirty="0" smtClean="0"/>
              <a:t>Plumbing/Electrical/Kitchen: </a:t>
            </a:r>
            <a:r>
              <a:rPr lang="en-US" dirty="0" smtClean="0"/>
              <a:t>32% of net sales</a:t>
            </a:r>
            <a:endParaRPr lang="en-US" b="1" dirty="0" smtClean="0"/>
          </a:p>
          <a:p>
            <a:r>
              <a:rPr lang="en-US" b="1" dirty="0" smtClean="0"/>
              <a:t>Hardware/Seasonal:</a:t>
            </a:r>
            <a:r>
              <a:rPr lang="en-US" dirty="0" smtClean="0"/>
              <a:t> 15% of net sales </a:t>
            </a:r>
          </a:p>
          <a:p>
            <a:r>
              <a:rPr lang="en-US" b="1" dirty="0" smtClean="0"/>
              <a:t>Building Materials/Lumber/Millwork:</a:t>
            </a:r>
            <a:r>
              <a:rPr lang="en-US" dirty="0" smtClean="0"/>
              <a:t> 20% of net sales </a:t>
            </a:r>
          </a:p>
          <a:p>
            <a:r>
              <a:rPr lang="en-US" b="1" dirty="0" smtClean="0"/>
              <a:t>Paint/Flooring:</a:t>
            </a:r>
            <a:r>
              <a:rPr lang="en-US" dirty="0" smtClean="0"/>
              <a:t> 14% of net sales </a:t>
            </a:r>
          </a:p>
          <a:p>
            <a:r>
              <a:rPr lang="en-US" b="1" i="1" dirty="0" smtClean="0"/>
              <a:t>Home Care: 18% of net sales</a:t>
            </a:r>
          </a:p>
          <a:p>
            <a:pPr lvl="1"/>
            <a:r>
              <a:rPr lang="en-US" b="1" dirty="0" smtClean="0"/>
              <a:t>Lawn and Landscape Products:</a:t>
            </a:r>
            <a:r>
              <a:rPr lang="en-US" dirty="0" smtClean="0"/>
              <a:t> 5% of net sales </a:t>
            </a:r>
          </a:p>
          <a:p>
            <a:pPr lvl="1"/>
            <a:r>
              <a:rPr lang="en-US" b="1" dirty="0" smtClean="0"/>
              <a:t>Nursery:</a:t>
            </a:r>
            <a:r>
              <a:rPr lang="en-US" dirty="0" smtClean="0"/>
              <a:t> 4% of net sales </a:t>
            </a:r>
          </a:p>
          <a:p>
            <a:pPr lvl="1"/>
            <a:r>
              <a:rPr lang="en-US" b="1" dirty="0" smtClean="0"/>
              <a:t>Home Environment:</a:t>
            </a:r>
            <a:r>
              <a:rPr lang="en-US" dirty="0" smtClean="0"/>
              <a:t> 3% of net sales </a:t>
            </a:r>
            <a:endParaRPr lang="en-US" b="1" dirty="0" smtClean="0"/>
          </a:p>
          <a:p>
            <a:pPr lvl="1"/>
            <a:r>
              <a:rPr lang="en-US" b="1" dirty="0" smtClean="0"/>
              <a:t>Outdoor Power Equipment:</a:t>
            </a:r>
            <a:r>
              <a:rPr lang="en-US" dirty="0" smtClean="0"/>
              <a:t> 4% of net sales </a:t>
            </a:r>
          </a:p>
          <a:p>
            <a:pPr lvl="1"/>
            <a:r>
              <a:rPr lang="en-US" b="1" dirty="0" smtClean="0"/>
              <a:t>Windows and Walls:</a:t>
            </a:r>
            <a:r>
              <a:rPr lang="en-US" dirty="0" smtClean="0"/>
              <a:t> 2% of net sales </a:t>
            </a:r>
          </a:p>
          <a:p>
            <a:pPr lvl="1"/>
            <a:endParaRPr lang="en-US" b="1" i="1" dirty="0" smtClean="0"/>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vs. HD</a:t>
            </a:r>
            <a:endParaRPr lang="en-US" dirty="0"/>
          </a:p>
        </p:txBody>
      </p:sp>
      <p:pic>
        <p:nvPicPr>
          <p:cNvPr id="21507" name="Picture 3"/>
          <p:cNvPicPr>
            <a:picLocks noChangeAspect="1" noChangeArrowheads="1"/>
          </p:cNvPicPr>
          <p:nvPr/>
        </p:nvPicPr>
        <p:blipFill>
          <a:blip r:embed="rId2" cstate="print"/>
          <a:srcRect/>
          <a:stretch>
            <a:fillRect/>
          </a:stretch>
        </p:blipFill>
        <p:spPr bwMode="auto">
          <a:xfrm>
            <a:off x="685800" y="1600200"/>
            <a:ext cx="7890933" cy="44386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normAutofit lnSpcReduction="10000"/>
          </a:bodyPr>
          <a:lstStyle/>
          <a:p>
            <a:r>
              <a:rPr lang="en-US" sz="1900" dirty="0" smtClean="0"/>
              <a:t>In 2009, Home Depot dominated in terms of sales revenue ($66.2 billion vs. $47.2 billion).   Lowe's has outpaced the market leader along key metrics of same stores sales growth and operating margin growth. </a:t>
            </a:r>
          </a:p>
          <a:p>
            <a:endParaRPr lang="en-US" sz="1900" dirty="0" smtClean="0"/>
          </a:p>
          <a:p>
            <a:r>
              <a:rPr lang="en-US" sz="1900" b="1" dirty="0" smtClean="0"/>
              <a:t>International Markets</a:t>
            </a:r>
            <a:r>
              <a:rPr lang="en-US" sz="1900" dirty="0" smtClean="0"/>
              <a:t>: Home Depot has 268 stores outside of the US (mostly in Canada and Mexico) which is six more stores than it had in 2008. On the other hand, at the end of 2009, Lowe's had a total of 16 stores outside the United States, all of which are in Canada.</a:t>
            </a:r>
            <a:r>
              <a:rPr lang="en-US" sz="1900" baseline="30000" dirty="0" smtClean="0"/>
              <a:t> </a:t>
            </a:r>
            <a:r>
              <a:rPr lang="en-US" sz="1900" dirty="0" smtClean="0"/>
              <a:t> Lowe’s opened a store in Mexico during Q1 2010. </a:t>
            </a:r>
          </a:p>
          <a:p>
            <a:endParaRPr lang="en-US" sz="1900" dirty="0" smtClean="0"/>
          </a:p>
          <a:p>
            <a:r>
              <a:rPr lang="en-US" sz="1900" dirty="0" smtClean="0"/>
              <a:t>One key driver of the difference in operating performance is Lowe's store environment, which is often noted to be more </a:t>
            </a:r>
            <a:r>
              <a:rPr lang="en-US" sz="1900" dirty="0" err="1" smtClean="0"/>
              <a:t>more</a:t>
            </a:r>
            <a:r>
              <a:rPr lang="en-US" sz="1900" dirty="0" smtClean="0"/>
              <a:t> customer friendly than Home Depot's. Consumers wanting less of a "warehouse style" home improvement retailer often choose Lowe's over Home Depot. This is especially true for the lucrative, growing DIFM customer base. </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Club News</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Next Meetings:</a:t>
            </a:r>
          </a:p>
          <a:p>
            <a:pPr>
              <a:buFontTx/>
              <a:buChar char="-"/>
            </a:pPr>
            <a:r>
              <a:rPr lang="en-US" u="sng" dirty="0" smtClean="0"/>
              <a:t>April 16</a:t>
            </a:r>
            <a:r>
              <a:rPr lang="en-US" u="sng" baseline="30000" dirty="0" smtClean="0"/>
              <a:t>th</a:t>
            </a:r>
            <a:r>
              <a:rPr lang="en-US" u="sng" dirty="0" smtClean="0"/>
              <a:t> – </a:t>
            </a:r>
            <a:r>
              <a:rPr lang="en-US" b="1" u="sng" dirty="0" smtClean="0"/>
              <a:t>Elections</a:t>
            </a:r>
          </a:p>
          <a:p>
            <a:pPr>
              <a:buFontTx/>
              <a:buChar char="-"/>
            </a:pPr>
            <a:r>
              <a:rPr lang="en-US" dirty="0" smtClean="0"/>
              <a:t>President</a:t>
            </a:r>
          </a:p>
          <a:p>
            <a:pPr>
              <a:buFontTx/>
              <a:buChar char="-"/>
            </a:pPr>
            <a:r>
              <a:rPr lang="en-US" dirty="0" smtClean="0"/>
              <a:t>Vice President</a:t>
            </a:r>
          </a:p>
          <a:p>
            <a:pPr>
              <a:buFontTx/>
              <a:buChar char="-"/>
            </a:pPr>
            <a:r>
              <a:rPr lang="en-US" dirty="0" smtClean="0"/>
              <a:t>Treasurer</a:t>
            </a:r>
          </a:p>
          <a:p>
            <a:pPr>
              <a:buFontTx/>
              <a:buChar char="-"/>
            </a:pPr>
            <a:r>
              <a:rPr lang="en-US" dirty="0" smtClean="0"/>
              <a:t>Secretary</a:t>
            </a:r>
          </a:p>
          <a:p>
            <a:pPr>
              <a:buFontTx/>
              <a:buChar char="-"/>
            </a:pPr>
            <a:r>
              <a:rPr lang="en-US" dirty="0" smtClean="0"/>
              <a:t>Webmasters and PRs</a:t>
            </a:r>
          </a:p>
          <a:p>
            <a:pPr>
              <a:buFontTx/>
              <a:buChar char="-"/>
            </a:pPr>
            <a:r>
              <a:rPr lang="en-US" b="1" dirty="0" smtClean="0"/>
              <a:t>MARKET MADNESS WINNERS </a:t>
            </a:r>
          </a:p>
          <a:p>
            <a:pPr>
              <a:buFontTx/>
              <a:buChar char="-"/>
            </a:pPr>
            <a:r>
              <a:rPr lang="en-US" dirty="0" smtClean="0"/>
              <a:t>1</a:t>
            </a:r>
            <a:r>
              <a:rPr lang="en-US" baseline="30000" dirty="0" smtClean="0"/>
              <a:t>st</a:t>
            </a:r>
            <a:r>
              <a:rPr lang="en-US" dirty="0" smtClean="0"/>
              <a:t>: $100, 2</a:t>
            </a:r>
            <a:r>
              <a:rPr lang="en-US" baseline="30000" dirty="0" smtClean="0"/>
              <a:t>nd</a:t>
            </a:r>
            <a:r>
              <a:rPr lang="en-US" dirty="0" smtClean="0"/>
              <a:t>: $50, 3</a:t>
            </a:r>
            <a:r>
              <a:rPr lang="en-US" baseline="30000" dirty="0" smtClean="0"/>
              <a:t>rd</a:t>
            </a:r>
            <a:r>
              <a:rPr lang="en-US" dirty="0" smtClean="0"/>
              <a:t>: $20</a:t>
            </a:r>
          </a:p>
          <a:p>
            <a:pPr>
              <a:buNone/>
            </a:pPr>
            <a:r>
              <a:rPr lang="en-US" dirty="0" smtClean="0"/>
              <a:t>    </a:t>
            </a:r>
            <a:r>
              <a:rPr lang="en-US" b="1" u="sng" dirty="0" smtClean="0"/>
              <a:t>April 23</a:t>
            </a:r>
            <a:r>
              <a:rPr lang="en-US" b="1" u="sng" baseline="30000" dirty="0" smtClean="0"/>
              <a:t>rd</a:t>
            </a:r>
            <a:r>
              <a:rPr lang="en-US" b="1" u="sng" dirty="0" smtClean="0"/>
              <a:t>  - Joe </a:t>
            </a:r>
            <a:r>
              <a:rPr lang="en-US" b="1" u="sng" dirty="0" err="1" smtClean="0"/>
              <a:t>Bonadayo</a:t>
            </a:r>
            <a:r>
              <a:rPr lang="en-US" b="1" u="sng" dirty="0" smtClean="0"/>
              <a:t>, Charles Schwab</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Difference</a:t>
            </a:r>
            <a:endParaRPr lang="en-US" dirty="0"/>
          </a:p>
        </p:txBody>
      </p:sp>
      <p:sp>
        <p:nvSpPr>
          <p:cNvPr id="3" name="Content Placeholder 2"/>
          <p:cNvSpPr>
            <a:spLocks noGrp="1"/>
          </p:cNvSpPr>
          <p:nvPr>
            <p:ph idx="1"/>
          </p:nvPr>
        </p:nvSpPr>
        <p:spPr/>
        <p:txBody>
          <a:bodyPr/>
          <a:lstStyle/>
          <a:p>
            <a:r>
              <a:rPr lang="en-US" dirty="0" smtClean="0"/>
              <a:t>One key driver of the difference in operating performance is Lowe's store environment, which is often noted to be more </a:t>
            </a:r>
            <a:r>
              <a:rPr lang="en-US" dirty="0" err="1" smtClean="0"/>
              <a:t>more</a:t>
            </a:r>
            <a:r>
              <a:rPr lang="en-US" dirty="0" smtClean="0"/>
              <a:t> customer friendly than Home Depot's. Consumers wanting less of a "warehouse style" home improvement retailer often choose Lowe's over Home Depot. This is especially true for the lucrative, growing DIFM customer base.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3" name="Content Placeholder 2"/>
          <p:cNvSpPr>
            <a:spLocks noGrp="1"/>
          </p:cNvSpPr>
          <p:nvPr>
            <p:ph idx="1"/>
          </p:nvPr>
        </p:nvSpPr>
        <p:spPr/>
        <p:txBody>
          <a:bodyPr/>
          <a:lstStyle/>
          <a:p>
            <a:r>
              <a:rPr lang="en-US" dirty="0" smtClean="0"/>
              <a:t>Hold current holding of 300 shares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Fundamentals</a:t>
            </a:r>
            <a:endParaRPr lang="en-US" dirty="0"/>
          </a:p>
        </p:txBody>
      </p:sp>
      <p:sp>
        <p:nvSpPr>
          <p:cNvPr id="3" name="Content Placeholder 2"/>
          <p:cNvSpPr>
            <a:spLocks noGrp="1"/>
          </p:cNvSpPr>
          <p:nvPr>
            <p:ph idx="1"/>
          </p:nvPr>
        </p:nvSpPr>
        <p:spPr/>
        <p:txBody>
          <a:bodyPr/>
          <a:lstStyle/>
          <a:p>
            <a:r>
              <a:rPr lang="en-US" dirty="0" smtClean="0"/>
              <a:t>Operating cash flow: 4.05B</a:t>
            </a:r>
          </a:p>
          <a:p>
            <a:r>
              <a:rPr lang="en-US" dirty="0" smtClean="0"/>
              <a:t>Levered Free Cash Flow: 1.88B</a:t>
            </a:r>
          </a:p>
          <a:p>
            <a:r>
              <a:rPr lang="en-US" dirty="0" smtClean="0"/>
              <a:t>Operating Margin: 6.83%</a:t>
            </a:r>
          </a:p>
          <a:p>
            <a:r>
              <a:rPr lang="en-US" dirty="0" smtClean="0"/>
              <a:t>Profit Margin: 3.78%</a:t>
            </a:r>
          </a:p>
          <a:p>
            <a:r>
              <a:rPr lang="en-US" dirty="0" smtClean="0"/>
              <a:t>Market Cap: 36.94B</a:t>
            </a:r>
          </a:p>
          <a:p>
            <a:r>
              <a:rPr lang="en-US" dirty="0" smtClean="0"/>
              <a:t>Diluted EPS: $1.21</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Competitor (HD)</a:t>
            </a:r>
            <a:endParaRPr lang="en-US" dirty="0"/>
          </a:p>
        </p:txBody>
      </p:sp>
      <p:sp>
        <p:nvSpPr>
          <p:cNvPr id="3" name="Content Placeholder 2"/>
          <p:cNvSpPr>
            <a:spLocks noGrp="1"/>
          </p:cNvSpPr>
          <p:nvPr>
            <p:ph idx="1"/>
          </p:nvPr>
        </p:nvSpPr>
        <p:spPr/>
        <p:txBody>
          <a:bodyPr/>
          <a:lstStyle/>
          <a:p>
            <a:r>
              <a:rPr lang="en-US" dirty="0" smtClean="0"/>
              <a:t>Profit Margin: 4.02%</a:t>
            </a:r>
          </a:p>
          <a:p>
            <a:r>
              <a:rPr lang="en-US" dirty="0" smtClean="0"/>
              <a:t>Operating Margin: 7.48%</a:t>
            </a:r>
          </a:p>
          <a:p>
            <a:r>
              <a:rPr lang="en-US" dirty="0" smtClean="0"/>
              <a:t>Return on equity: 14.10%</a:t>
            </a:r>
          </a:p>
          <a:p>
            <a:r>
              <a:rPr lang="en-US" dirty="0" smtClean="0"/>
              <a:t>Diluted EPS: $1.57</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Market</a:t>
            </a:r>
            <a:endParaRPr lang="en-US" dirty="0"/>
          </a:p>
        </p:txBody>
      </p:sp>
      <p:sp>
        <p:nvSpPr>
          <p:cNvPr id="3" name="Content Placeholder 2"/>
          <p:cNvSpPr>
            <a:spLocks noGrp="1"/>
          </p:cNvSpPr>
          <p:nvPr>
            <p:ph idx="1"/>
          </p:nvPr>
        </p:nvSpPr>
        <p:spPr/>
        <p:txBody>
          <a:bodyPr/>
          <a:lstStyle/>
          <a:p>
            <a:r>
              <a:rPr lang="en-US" dirty="0" smtClean="0"/>
              <a:t>Fed’s decision to pull back supports</a:t>
            </a:r>
          </a:p>
          <a:p>
            <a:r>
              <a:rPr lang="en-US" dirty="0" smtClean="0"/>
              <a:t>Distressed properties</a:t>
            </a:r>
          </a:p>
          <a:p>
            <a:r>
              <a:rPr lang="en-US" dirty="0" smtClean="0"/>
              <a:t>Financing can still be hard to get</a:t>
            </a:r>
          </a:p>
          <a:p>
            <a:r>
              <a:rPr lang="en-US" dirty="0" smtClean="0"/>
              <a:t>Expiration of tax credits</a:t>
            </a:r>
          </a:p>
          <a:p>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a:t>
            </a:r>
            <a:endParaRPr lang="en-US" dirty="0"/>
          </a:p>
        </p:txBody>
      </p:sp>
      <p:sp>
        <p:nvSpPr>
          <p:cNvPr id="3" name="Content Placeholder 2"/>
          <p:cNvSpPr>
            <a:spLocks noGrp="1"/>
          </p:cNvSpPr>
          <p:nvPr>
            <p:ph idx="1"/>
          </p:nvPr>
        </p:nvSpPr>
        <p:spPr/>
        <p:txBody>
          <a:bodyPr/>
          <a:lstStyle/>
          <a:p>
            <a:r>
              <a:rPr lang="en-US" dirty="0" smtClean="0"/>
              <a:t>SELL LOW – 300 shares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Today in investment club</a:t>
            </a:r>
            <a:endParaRPr lang="en-US" dirty="0"/>
          </a:p>
        </p:txBody>
      </p:sp>
      <p:sp>
        <p:nvSpPr>
          <p:cNvPr id="5" name="Content Placeholder 4"/>
          <p:cNvSpPr>
            <a:spLocks noGrp="1"/>
          </p:cNvSpPr>
          <p:nvPr>
            <p:ph idx="1"/>
          </p:nvPr>
        </p:nvSpPr>
        <p:spPr/>
        <p:txBody>
          <a:bodyPr/>
          <a:lstStyle/>
          <a:p>
            <a:r>
              <a:rPr lang="en-US" dirty="0" smtClean="0"/>
              <a:t>Current Events</a:t>
            </a:r>
          </a:p>
          <a:p>
            <a:r>
              <a:rPr lang="en-US" dirty="0" smtClean="0"/>
              <a:t>Portfolio Risk Management</a:t>
            </a:r>
          </a:p>
          <a:p>
            <a:r>
              <a:rPr lang="en-US" dirty="0" smtClean="0"/>
              <a:t>Buy/Hold Presentation on LOW </a:t>
            </a:r>
            <a:r>
              <a:rPr lang="en-US" sz="2400" dirty="0" smtClean="0"/>
              <a:t>(Brandon and Dan)</a:t>
            </a:r>
            <a:endParaRPr lang="en-US" dirty="0" smtClean="0"/>
          </a:p>
          <a:p>
            <a:r>
              <a:rPr lang="en-US" dirty="0" smtClean="0"/>
              <a:t>Sell Presentation on LOW </a:t>
            </a:r>
            <a:r>
              <a:rPr lang="en-US" sz="2400" dirty="0" smtClean="0"/>
              <a:t>(Miao and Patrick)</a:t>
            </a:r>
            <a:endParaRPr lang="en-US" dirty="0" smtClean="0"/>
          </a:p>
          <a:p>
            <a:r>
              <a:rPr lang="en-US" dirty="0" smtClean="0"/>
              <a:t>MARKET MADNESS overview</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Events</a:t>
            </a:r>
            <a:endParaRPr lang="en-US" dirty="0"/>
          </a:p>
        </p:txBody>
      </p:sp>
      <p:sp>
        <p:nvSpPr>
          <p:cNvPr id="3" name="Content Placeholder 2"/>
          <p:cNvSpPr>
            <a:spLocks noGrp="1"/>
          </p:cNvSpPr>
          <p:nvPr>
            <p:ph idx="1"/>
          </p:nvPr>
        </p:nvSpPr>
        <p:spPr>
          <a:xfrm>
            <a:off x="228600" y="1447800"/>
            <a:ext cx="8458200" cy="4678363"/>
          </a:xfrm>
        </p:spPr>
        <p:txBody>
          <a:bodyPr/>
          <a:lstStyle/>
          <a:p>
            <a:r>
              <a:rPr lang="en-US" dirty="0" smtClean="0"/>
              <a:t>Payroll unemployment ↑ by 162,000 – Census!</a:t>
            </a:r>
          </a:p>
          <a:p>
            <a:r>
              <a:rPr lang="en-US" dirty="0" smtClean="0"/>
              <a:t>30 year mortgage rate at 5.21%</a:t>
            </a:r>
          </a:p>
          <a:p>
            <a:r>
              <a:rPr lang="en-US" dirty="0" smtClean="0"/>
              <a:t>Consumer borrowing declined by $11.5 </a:t>
            </a:r>
            <a:r>
              <a:rPr lang="en-US" dirty="0" err="1" smtClean="0"/>
              <a:t>bln</a:t>
            </a:r>
            <a:endParaRPr lang="en-US" dirty="0" smtClean="0"/>
          </a:p>
          <a:p>
            <a:r>
              <a:rPr lang="en-US" dirty="0" smtClean="0"/>
              <a:t>Oil prices ↓ by 96 cents</a:t>
            </a:r>
          </a:p>
          <a:p>
            <a:r>
              <a:rPr lang="en-US" dirty="0" smtClean="0"/>
              <a:t>Banks borrowing from Fed on a decline</a:t>
            </a:r>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DJIA and S&amp;P500</a:t>
            </a:r>
            <a:endParaRPr lang="en-US" dirty="0"/>
          </a:p>
        </p:txBody>
      </p:sp>
      <p:pic>
        <p:nvPicPr>
          <p:cNvPr id="1028" name="Picture 4" descr="Chart for Dow Jones Industrial Average (^DJI)"/>
          <p:cNvPicPr>
            <a:picLocks noChangeAspect="1" noChangeArrowheads="1"/>
          </p:cNvPicPr>
          <p:nvPr/>
        </p:nvPicPr>
        <p:blipFill>
          <a:blip r:embed="rId2" cstate="print"/>
          <a:srcRect/>
          <a:stretch>
            <a:fillRect/>
          </a:stretch>
        </p:blipFill>
        <p:spPr bwMode="auto">
          <a:xfrm>
            <a:off x="762000" y="1676400"/>
            <a:ext cx="8077200" cy="4343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risk?</a:t>
            </a:r>
            <a:endParaRPr lang="en-US" dirty="0"/>
          </a:p>
        </p:txBody>
      </p:sp>
      <p:sp>
        <p:nvSpPr>
          <p:cNvPr id="3" name="Content Placeholder 2"/>
          <p:cNvSpPr>
            <a:spLocks noGrp="1"/>
          </p:cNvSpPr>
          <p:nvPr>
            <p:ph idx="1"/>
          </p:nvPr>
        </p:nvSpPr>
        <p:spPr/>
        <p:txBody>
          <a:bodyPr/>
          <a:lstStyle/>
          <a:p>
            <a:r>
              <a:rPr lang="en-US" dirty="0" smtClean="0"/>
              <a:t>Uncertainty – more than one outcome is possible</a:t>
            </a:r>
          </a:p>
          <a:p>
            <a:r>
              <a:rPr lang="en-US" dirty="0" smtClean="0"/>
              <a:t>Probability – expected value of a situation</a:t>
            </a:r>
          </a:p>
          <a:p>
            <a:r>
              <a:rPr lang="en-US" b="1" dirty="0" smtClean="0"/>
              <a:t>Financial risk</a:t>
            </a:r>
            <a:endParaRPr lang="en-US" dirty="0" smtClean="0"/>
          </a:p>
          <a:p>
            <a:pPr>
              <a:buNone/>
            </a:pPr>
            <a:r>
              <a:rPr lang="en-US" b="1" dirty="0" smtClean="0"/>
              <a:t>    - the variability or volatility of returns </a:t>
            </a:r>
          </a:p>
          <a:p>
            <a:pPr>
              <a:buNone/>
            </a:pPr>
            <a:r>
              <a:rPr lang="en-US" b="1" dirty="0" smtClean="0"/>
              <a:t>    - includes both </a:t>
            </a:r>
            <a:r>
              <a:rPr lang="en-US" b="1" dirty="0" smtClean="0"/>
              <a:t>lower</a:t>
            </a:r>
            <a:r>
              <a:rPr lang="en-US" b="1" dirty="0" smtClean="0"/>
              <a:t> and higher </a:t>
            </a:r>
            <a:r>
              <a:rPr lang="en-US" b="1" dirty="0" smtClean="0"/>
              <a:t>than expected </a:t>
            </a:r>
            <a:r>
              <a:rPr lang="en-US" b="1" dirty="0" smtClean="0"/>
              <a:t>returns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features of risk</a:t>
            </a:r>
            <a:endParaRPr lang="en-US" dirty="0"/>
          </a:p>
        </p:txBody>
      </p:sp>
      <p:sp>
        <p:nvSpPr>
          <p:cNvPr id="3" name="Content Placeholder 2"/>
          <p:cNvSpPr>
            <a:spLocks noGrp="1"/>
          </p:cNvSpPr>
          <p:nvPr>
            <p:ph idx="1"/>
          </p:nvPr>
        </p:nvSpPr>
        <p:spPr/>
        <p:txBody>
          <a:bodyPr/>
          <a:lstStyle/>
          <a:p>
            <a:r>
              <a:rPr lang="en-US" dirty="0" smtClean="0"/>
              <a:t>People are risk-averse (big % of their wealth)</a:t>
            </a:r>
          </a:p>
          <a:p>
            <a:r>
              <a:rPr lang="en-US" dirty="0" smtClean="0"/>
              <a:t>People have to be </a:t>
            </a:r>
            <a:r>
              <a:rPr lang="en-US" b="1" dirty="0" smtClean="0"/>
              <a:t>rewarded</a:t>
            </a:r>
            <a:r>
              <a:rPr lang="en-US" dirty="0" smtClean="0"/>
              <a:t> in order to take risks</a:t>
            </a:r>
          </a:p>
          <a:p>
            <a:r>
              <a:rPr lang="en-US" dirty="0" smtClean="0"/>
              <a:t>Taking risk can bring pleasure (small % of wealth) – called “gambling”.</a:t>
            </a:r>
          </a:p>
          <a:p>
            <a:r>
              <a:rPr lang="en-US" b="1" dirty="0" smtClean="0"/>
              <a:t>PEOPLE ARE BAD AT PERCEIVING RISK!</a:t>
            </a:r>
          </a:p>
        </p:txBody>
      </p:sp>
      <p:pic>
        <p:nvPicPr>
          <p:cNvPr id="1026" name="Picture 2" descr="C:\Users\bbaychev\Documents\My Dropbox\College\Investment Club\roulette.jpg"/>
          <p:cNvPicPr>
            <a:picLocks noChangeAspect="1" noChangeArrowheads="1"/>
          </p:cNvPicPr>
          <p:nvPr/>
        </p:nvPicPr>
        <p:blipFill>
          <a:blip r:embed="rId2" cstate="print"/>
          <a:srcRect/>
          <a:stretch>
            <a:fillRect/>
          </a:stretch>
        </p:blipFill>
        <p:spPr bwMode="auto">
          <a:xfrm>
            <a:off x="2819400" y="4772428"/>
            <a:ext cx="3013075" cy="20855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of investment risk (MPT)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Alpha:</a:t>
            </a:r>
            <a:r>
              <a:rPr lang="en-US" dirty="0" smtClean="0"/>
              <a:t> Measures risk relative to the market or benchmark index</a:t>
            </a:r>
          </a:p>
          <a:p>
            <a:r>
              <a:rPr lang="en-US" b="1" u="sng" dirty="0" smtClean="0"/>
              <a:t>Beta</a:t>
            </a:r>
            <a:r>
              <a:rPr lang="en-US" b="1" dirty="0" smtClean="0"/>
              <a:t>:</a:t>
            </a:r>
            <a:r>
              <a:rPr lang="en-US" dirty="0" smtClean="0"/>
              <a:t> Measures volatility or systemic risk compared to the market or the benchmark index</a:t>
            </a:r>
          </a:p>
          <a:p>
            <a:r>
              <a:rPr lang="en-US" b="1" dirty="0" smtClean="0"/>
              <a:t>R-Squared:</a:t>
            </a:r>
            <a:r>
              <a:rPr lang="en-US" dirty="0" smtClean="0"/>
              <a:t> Measures the percentage of an investment's movement that are attributable to movements in its benchmark index</a:t>
            </a:r>
          </a:p>
          <a:p>
            <a:r>
              <a:rPr lang="en-US" b="1" dirty="0" smtClean="0"/>
              <a:t>Standard Deviation:</a:t>
            </a:r>
            <a:r>
              <a:rPr lang="en-US" dirty="0" smtClean="0"/>
              <a:t> Measures how much return on an investment is deviating from the expected normal or average returns</a:t>
            </a:r>
          </a:p>
          <a:p>
            <a:r>
              <a:rPr lang="en-US" b="1" dirty="0" smtClean="0"/>
              <a:t>Sharpe Ratio:</a:t>
            </a:r>
            <a:r>
              <a:rPr lang="en-US" dirty="0" smtClean="0"/>
              <a:t> An indicator of whether an investment's return is due to smart investing decisions or a result of excess risk.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BETA?</a:t>
            </a:r>
            <a:endParaRPr lang="en-US" dirty="0"/>
          </a:p>
        </p:txBody>
      </p:sp>
      <p:sp>
        <p:nvSpPr>
          <p:cNvPr id="3" name="Content Placeholder 2"/>
          <p:cNvSpPr>
            <a:spLocks noGrp="1"/>
          </p:cNvSpPr>
          <p:nvPr>
            <p:ph idx="1"/>
          </p:nvPr>
        </p:nvSpPr>
        <p:spPr/>
        <p:txBody>
          <a:bodyPr>
            <a:normAutofit/>
          </a:bodyPr>
          <a:lstStyle/>
          <a:p>
            <a:r>
              <a:rPr lang="en-US" dirty="0" smtClean="0"/>
              <a:t>A measure of the volatility, or systemic risk, of a security or a portfolio in comparison to the market as a whole.</a:t>
            </a:r>
          </a:p>
          <a:p>
            <a:endParaRPr lang="en-US" dirty="0" smtClean="0"/>
          </a:p>
          <a:p>
            <a:endParaRPr lang="en-US" dirty="0" smtClean="0"/>
          </a:p>
          <a:p>
            <a:endParaRPr lang="en-US" dirty="0" smtClean="0"/>
          </a:p>
          <a:p>
            <a:pPr>
              <a:buNone/>
            </a:pPr>
            <a:endParaRPr lang="en-US" dirty="0"/>
          </a:p>
        </p:txBody>
      </p:sp>
      <p:pic>
        <p:nvPicPr>
          <p:cNvPr id="1026" name="Picture 2" descr="C:\Users\bbaychev\Documents\My Dropbox\College\Investment Club\beta.png"/>
          <p:cNvPicPr>
            <a:picLocks noChangeAspect="1" noChangeArrowheads="1"/>
          </p:cNvPicPr>
          <p:nvPr/>
        </p:nvPicPr>
        <p:blipFill>
          <a:blip r:embed="rId2" cstate="print"/>
          <a:srcRect/>
          <a:stretch>
            <a:fillRect/>
          </a:stretch>
        </p:blipFill>
        <p:spPr bwMode="auto">
          <a:xfrm>
            <a:off x="2743200" y="3810000"/>
            <a:ext cx="3297237" cy="1154033"/>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010 Outloo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F3D43B"/>
      </a:hlink>
      <a:folHlink>
        <a:srgbClr val="969696"/>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perspectiveFront" fov="60000">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JhengHe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ajorFont>
      <a:minorFont>
        <a:latin typeface="Calibri"/>
        <a:ea typeface=""/>
        <a:cs typeface=""/>
        <a:font script="Grek" typeface=""/>
        <a:font script="Cyrl" typeface=""/>
        <a:font script="Jpan" typeface="ＭＳ Ｐゴシック"/>
        <a:font script="Hang" typeface="맑은 고딕"/>
        <a:font script="Hans" typeface="宋体"/>
        <a:font script="Hant" typeface="PMingLiu"/>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minorFont>
    </a:fontScheme>
    <a:fmtScheme name="Office">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shade val="50000"/>
                <a:satMod val="145000"/>
              </a:schemeClr>
            </a:gs>
            <a:gs pos="40000">
              <a:schemeClr val="phClr">
                <a:shade val="70000"/>
                <a:satMod val="145000"/>
              </a:schemeClr>
            </a:gs>
            <a:gs pos="100000">
              <a:schemeClr val="phClr">
                <a:tint val="85000"/>
                <a:satMod val="15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Override1.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F3D43B"/>
    </a:hlink>
    <a:folHlink>
      <a:srgbClr val="969696"/>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perspectiveFront" fov="60000">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Override>
</file>

<file path=docProps/app.xml><?xml version="1.0" encoding="utf-8"?>
<Properties xmlns="http://schemas.openxmlformats.org/officeDocument/2006/extended-properties" xmlns:vt="http://schemas.openxmlformats.org/officeDocument/2006/docPropsVTypes">
  <Template>2010 Outlook</Template>
  <TotalTime>0</TotalTime>
  <Words>1056</Words>
  <Application>Microsoft Office PowerPoint</Application>
  <PresentationFormat>On-screen Show (4:3)</PresentationFormat>
  <Paragraphs>153</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2010 Outlook</vt:lpstr>
      <vt:lpstr>Lafayette Investment Club</vt:lpstr>
      <vt:lpstr>Club News</vt:lpstr>
      <vt:lpstr>Today in investment club</vt:lpstr>
      <vt:lpstr>Current Events</vt:lpstr>
      <vt:lpstr>DJIA and S&amp;P500</vt:lpstr>
      <vt:lpstr>What is risk?</vt:lpstr>
      <vt:lpstr>Important features of risk</vt:lpstr>
      <vt:lpstr>Measures of investment risk (MPT)</vt:lpstr>
      <vt:lpstr>What IS BETA?</vt:lpstr>
      <vt:lpstr>properties of beta</vt:lpstr>
      <vt:lpstr>How risky is our portfolio? </vt:lpstr>
      <vt:lpstr>Riskiness of assets</vt:lpstr>
      <vt:lpstr>Portfolio RISK</vt:lpstr>
      <vt:lpstr>LOWES COMPANY</vt:lpstr>
      <vt:lpstr>Company Fundamentals</vt:lpstr>
      <vt:lpstr>Company Fundamentals</vt:lpstr>
      <vt:lpstr>Comparison</vt:lpstr>
      <vt:lpstr>LOW vs. HD</vt:lpstr>
      <vt:lpstr>Comparison</vt:lpstr>
      <vt:lpstr>Key Difference</vt:lpstr>
      <vt:lpstr>Decision</vt:lpstr>
      <vt:lpstr>Company Fundamentals</vt:lpstr>
      <vt:lpstr>Competitor (HD)</vt:lpstr>
      <vt:lpstr>Housing Market</vt:lpstr>
      <vt:lpstr>Suggestion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2010-02-19T15:40:08Z</dcterms:created>
  <dcterms:modified xsi:type="dcterms:W3CDTF">2010-04-09T15:25:07Z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TC100851991033</vt:lpwstr>
  </property>
</Properties>
</file>