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docProps/custom.xml" ContentType="application/vnd.openxmlformats-officedocument.custom-properties+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4.xml" ContentType="application/vnd.openxmlformats-officedocument.drawingml.chart+xml"/>
  <Override PartName="/ppt/slides/slide8.xml" ContentType="application/vnd.openxmlformats-officedocument.presentationml.slide+xml"/>
  <Override PartName="/ppt/handoutMasters/handoutMaster1.xml" ContentType="application/vnd.openxmlformats-officedocument.presentationml.handoutMaster+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64" r:id="rId1"/>
    <p:sldMasterId id="2147483672" r:id="rId2"/>
    <p:sldMasterId id="2147483685" r:id="rId3"/>
  </p:sldMasterIdLst>
  <p:notesMasterIdLst>
    <p:notesMasterId r:id="rId37"/>
  </p:notesMasterIdLst>
  <p:handoutMasterIdLst>
    <p:handoutMasterId r:id="rId38"/>
  </p:handoutMasterIdLst>
  <p:sldIdLst>
    <p:sldId id="256" r:id="rId4"/>
    <p:sldId id="275" r:id="rId5"/>
    <p:sldId id="259" r:id="rId6"/>
    <p:sldId id="303" r:id="rId7"/>
    <p:sldId id="302" r:id="rId8"/>
    <p:sldId id="304" r:id="rId9"/>
    <p:sldId id="30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90" r:id="rId25"/>
    <p:sldId id="291" r:id="rId26"/>
    <p:sldId id="292" r:id="rId27"/>
    <p:sldId id="293" r:id="rId28"/>
    <p:sldId id="294" r:id="rId29"/>
    <p:sldId id="295" r:id="rId30"/>
    <p:sldId id="296" r:id="rId31"/>
    <p:sldId id="297" r:id="rId32"/>
    <p:sldId id="298" r:id="rId33"/>
    <p:sldId id="299" r:id="rId34"/>
    <p:sldId id="300" r:id="rId35"/>
    <p:sldId id="301" r:id="rId36"/>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DA7A"/>
    <a:srgbClr val="FDF1D7"/>
  </p:clrMru>
</p:presentationPr>
</file>

<file path=ppt/tableStyles.xml><?xml version="1.0" encoding="utf-8"?>
<a:tblStyleLst xmlns:a="http://schemas.openxmlformats.org/drawingml/2006/main" def="{B301B821-A1FF-4177-AEE7-76D212191A09}"/>
</file>

<file path=ppt/viewProps.xml><?xml version="1.0" encoding="utf-8"?>
<p:viewPr xmlns:a="http://schemas.openxmlformats.org/drawingml/2006/main" xmlns:r="http://schemas.openxmlformats.org/officeDocument/2006/relationships" xmlns:p="http://schemas.openxmlformats.org/presentationml/2006/main">
  <p:normalViewPr>
    <p:restoredLeft sz="15433" autoAdjust="0"/>
    <p:restoredTop sz="94660"/>
  </p:normalViewPr>
  <p:slideViewPr>
    <p:cSldViewPr>
      <p:cViewPr>
        <p:scale>
          <a:sx n="70" d="100"/>
          <a:sy n="70" d="100"/>
        </p:scale>
        <p:origin x="-1170" y="-150"/>
      </p:cViewPr>
      <p:guideLst>
        <p:guide orient="horz" pos="2160"/>
        <p:guide pos="2880"/>
      </p:guideLst>
    </p:cSldViewPr>
  </p:slideViewPr>
  <p:outlineViewPr>
    <p:cViewPr>
      <p:scale>
        <a:sx n="1" d="1"/>
        <a:sy n="1" d="1"/>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charts/_rels/chart1.xml.rels><?xml version="1.0" encoding="UTF-8" standalone="yes"?>
<Relationships xmlns="http://schemas.openxmlformats.org/package/2006/relationships"><Relationship Id="rId1" Type="http://schemas.openxmlformats.org/officeDocument/2006/relationships/oleObject" Target="file:///C:\Users\bbaychev\Documents\My%20Dropbox\College\Investment%20Club\Copy%20of%20Copy%20of%20Portfolio%20by%20Sectors%20Mar10_v1.xls" TargetMode="External"/></Relationships>
</file>

<file path=ppt/charts/_rels/chart2.xml.rels><?xml version="1.0" encoding="UTF-8" standalone="yes"?>
<Relationships xmlns="http://schemas.openxmlformats.org/package/2006/relationships"><Relationship Id="rId2" Type="http://schemas.openxmlformats.org/officeDocument/2006/relationships/oleObject" Target="file:///C:\Users\bbaychev\Documents\My%20Dropbox\College\Investment%20Club\Copy%20of%20Copy%20of%20Portfolio%20by%20Sectors%20Mar10_v1.xls" TargetMode="External"/><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1" Type="http://schemas.openxmlformats.org/officeDocument/2006/relationships/oleObject" Target="file:///C:\Users\bbaychev\Documents\My%20Dropbox\College\Investment%20Club\Copy%20of%20Copy%20of%20Portfolio%20by%20Sectors%20Mar10_v1.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bbaychev\Documents\My%20Dropbox\College\Investment%20Club\Copy%20of%20Copy%20of%20Portfolio%20by%20Sectors%20Mar10_v1.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bbaychev\Documents\My%20Dropbox\College\Investment%20Club\Copy%20of%20Copy%20of%20Portfolio%20by%20Sectors%20Mar10_v1.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bbaychev\Documents\My%20Dropbox\College\Investment%20Club\Copy%20of%20Copy%20of%20Portfolio%20by%20Sectors%20Mar10_v1.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style val="10"/>
  <c:chart>
    <c:autoTitleDeleted val="1"/>
    <c:view3D>
      <c:rotX val="50"/>
      <c:rotY val="20"/>
      <c:depthPercent val="100"/>
      <c:perspective val="60"/>
    </c:view3D>
    <c:plotArea>
      <c:layout>
        <c:manualLayout>
          <c:layoutTarget val="inner"/>
          <c:xMode val="edge"/>
          <c:yMode val="edge"/>
          <c:x val="8.1412483014091333E-2"/>
          <c:y val="0.10802842327635877"/>
          <c:w val="0.83339252806165165"/>
          <c:h val="0.80345534856923351"/>
        </c:manualLayout>
      </c:layout>
      <c:pie3DChart>
        <c:varyColors val="1"/>
        <c:ser>
          <c:idx val="0"/>
          <c:order val="0"/>
          <c:explosion val="25"/>
          <c:dLbls>
            <c:txPr>
              <a:bodyPr/>
              <a:lstStyle/>
              <a:p>
                <a:pPr>
                  <a:defRPr sz="1800"/>
                </a:pPr>
                <a:endParaRPr lang="en-US"/>
              </a:p>
            </c:txPr>
            <c:showCatName val="1"/>
            <c:showPercent val="1"/>
            <c:showLeaderLines val="1"/>
          </c:dLbls>
          <c:cat>
            <c:strRef>
              <c:f>'SECTOR WEIGHTS'!$A$2:$A$8</c:f>
              <c:strCache>
                <c:ptCount val="7"/>
                <c:pt idx="0">
                  <c:v>CASH</c:v>
                </c:pt>
                <c:pt idx="1">
                  <c:v>TECH</c:v>
                </c:pt>
                <c:pt idx="2">
                  <c:v>ENER</c:v>
                </c:pt>
                <c:pt idx="3">
                  <c:v>HEAL</c:v>
                </c:pt>
                <c:pt idx="4">
                  <c:v>FINA</c:v>
                </c:pt>
                <c:pt idx="5">
                  <c:v>MISC</c:v>
                </c:pt>
                <c:pt idx="6">
                  <c:v>OTHER</c:v>
                </c:pt>
              </c:strCache>
            </c:strRef>
          </c:cat>
          <c:val>
            <c:numRef>
              <c:f>'SECTOR WEIGHTS'!$C$2:$C$8</c:f>
              <c:numCache>
                <c:formatCode>0.00%</c:formatCode>
                <c:ptCount val="7"/>
                <c:pt idx="0">
                  <c:v>0.12426384004711212</c:v>
                </c:pt>
                <c:pt idx="1">
                  <c:v>0.2148986818904817</c:v>
                </c:pt>
                <c:pt idx="2">
                  <c:v>9.6135254577366616E-2</c:v>
                </c:pt>
                <c:pt idx="3">
                  <c:v>9.2827683361929675E-2</c:v>
                </c:pt>
                <c:pt idx="4">
                  <c:v>0.15839600913102725</c:v>
                </c:pt>
                <c:pt idx="5">
                  <c:v>0.12618117999594808</c:v>
                </c:pt>
                <c:pt idx="6">
                  <c:v>0.18729735099613501</c:v>
                </c:pt>
              </c:numCache>
            </c:numRef>
          </c:val>
        </c:ser>
        <c:dLbls>
          <c:showCatName val="1"/>
          <c:showPercent val="1"/>
        </c:dLbls>
      </c:pie3DChart>
    </c:plotArea>
    <c:plotVisOnly val="1"/>
    <c:dispBlanksAs val="zero"/>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10"/>
  <c:clrMapOvr bg1="lt1" tx1="dk1" bg2="lt2" tx2="dk2" accent1="accent1" accent2="accent2" accent3="accent3" accent4="accent4" accent5="accent5" accent6="accent6" hlink="hlink" folHlink="folHlink"/>
  <c:chart>
    <c:autoTitleDeleted val="1"/>
    <c:view3D>
      <c:rotX val="50"/>
      <c:rotY val="20"/>
      <c:depthPercent val="100"/>
      <c:perspective val="60"/>
    </c:view3D>
    <c:plotArea>
      <c:layout>
        <c:manualLayout>
          <c:layoutTarget val="inner"/>
          <c:xMode val="edge"/>
          <c:yMode val="edge"/>
          <c:x val="8.1412483014091319E-2"/>
          <c:y val="0.10802842327635878"/>
          <c:w val="0.83339252806165143"/>
          <c:h val="0.80345534856923351"/>
        </c:manualLayout>
      </c:layout>
      <c:pie3DChart>
        <c:varyColors val="1"/>
        <c:ser>
          <c:idx val="0"/>
          <c:order val="0"/>
          <c:explosion val="25"/>
          <c:dLbls>
            <c:txPr>
              <a:bodyPr/>
              <a:lstStyle/>
              <a:p>
                <a:pPr>
                  <a:defRPr sz="1200"/>
                </a:pPr>
                <a:endParaRPr lang="en-US"/>
              </a:p>
            </c:txPr>
            <c:showCatName val="1"/>
            <c:showPercent val="1"/>
            <c:showLeaderLines val="1"/>
          </c:dLbls>
          <c:cat>
            <c:strRef>
              <c:f>'SECTOR WEIGHTS'!$A$2:$A$8</c:f>
              <c:strCache>
                <c:ptCount val="7"/>
                <c:pt idx="0">
                  <c:v>CASH</c:v>
                </c:pt>
                <c:pt idx="1">
                  <c:v>TECH</c:v>
                </c:pt>
                <c:pt idx="2">
                  <c:v>ENER</c:v>
                </c:pt>
                <c:pt idx="3">
                  <c:v>HEAL</c:v>
                </c:pt>
                <c:pt idx="4">
                  <c:v>FINA</c:v>
                </c:pt>
                <c:pt idx="5">
                  <c:v>MISC</c:v>
                </c:pt>
                <c:pt idx="6">
                  <c:v>OTHER</c:v>
                </c:pt>
              </c:strCache>
            </c:strRef>
          </c:cat>
          <c:val>
            <c:numRef>
              <c:f>'SECTOR WEIGHTS'!$C$2:$C$8</c:f>
              <c:numCache>
                <c:formatCode>0.00%</c:formatCode>
                <c:ptCount val="7"/>
                <c:pt idx="0">
                  <c:v>0.12426384004711215</c:v>
                </c:pt>
                <c:pt idx="1">
                  <c:v>0.21489868189048175</c:v>
                </c:pt>
                <c:pt idx="2">
                  <c:v>9.6135254577366588E-2</c:v>
                </c:pt>
                <c:pt idx="3">
                  <c:v>9.2827683361929647E-2</c:v>
                </c:pt>
                <c:pt idx="4">
                  <c:v>0.1583960091310273</c:v>
                </c:pt>
                <c:pt idx="5">
                  <c:v>0.12618117999594805</c:v>
                </c:pt>
                <c:pt idx="6">
                  <c:v>0.18729735099613506</c:v>
                </c:pt>
              </c:numCache>
            </c:numRef>
          </c:val>
        </c:ser>
        <c:dLbls>
          <c:showCatName val="1"/>
          <c:showPercent val="1"/>
        </c:dLbls>
      </c:pie3DChart>
    </c:plotArea>
    <c:plotVisOnly val="1"/>
    <c:dispBlanksAs val="zero"/>
  </c:chart>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10"/>
  <c:chart>
    <c:autoTitleDeleted val="1"/>
    <c:view3D>
      <c:rotX val="50"/>
      <c:rotY val="20"/>
      <c:depthPercent val="100"/>
      <c:perspective val="60"/>
    </c:view3D>
    <c:plotArea>
      <c:layout/>
      <c:pie3DChart>
        <c:varyColors val="1"/>
        <c:ser>
          <c:idx val="0"/>
          <c:order val="0"/>
          <c:explosion val="25"/>
          <c:dPt>
            <c:idx val="0"/>
            <c:explosion val="62"/>
          </c:dPt>
          <c:dPt>
            <c:idx val="3"/>
            <c:explosion val="80"/>
          </c:dPt>
          <c:dPt>
            <c:idx val="5"/>
            <c:explosion val="78"/>
          </c:dPt>
          <c:dLbls>
            <c:dLbl>
              <c:idx val="1"/>
              <c:layout/>
              <c:tx>
                <c:rich>
                  <a:bodyPr/>
                  <a:lstStyle/>
                  <a:p>
                    <a:r>
                      <a:rPr lang="en-US" sz="1200"/>
                      <a:t>TECH
</a:t>
                    </a:r>
                    <a:r>
                      <a:rPr lang="en-US" sz="1200" smtClean="0"/>
                      <a:t>21%</a:t>
                    </a:r>
                    <a:endParaRPr lang="en-US" sz="1200"/>
                  </a:p>
                </c:rich>
              </c:tx>
              <c:showCatName val="1"/>
              <c:showPercent val="1"/>
            </c:dLbl>
            <c:dLbl>
              <c:idx val="5"/>
              <c:layout/>
              <c:tx>
                <c:rich>
                  <a:bodyPr/>
                  <a:lstStyle/>
                  <a:p>
                    <a:r>
                      <a:rPr lang="en-US" sz="1200"/>
                      <a:t>MISC
</a:t>
                    </a:r>
                    <a:r>
                      <a:rPr lang="en-US" sz="1200" smtClean="0"/>
                      <a:t>12%</a:t>
                    </a:r>
                    <a:endParaRPr lang="en-US" sz="1200"/>
                  </a:p>
                </c:rich>
              </c:tx>
              <c:showCatName val="1"/>
              <c:showPercent val="1"/>
            </c:dLbl>
            <c:txPr>
              <a:bodyPr/>
              <a:lstStyle/>
              <a:p>
                <a:pPr>
                  <a:defRPr sz="1200"/>
                </a:pPr>
                <a:endParaRPr lang="en-US"/>
              </a:p>
            </c:txPr>
            <c:showCatName val="1"/>
            <c:showPercent val="1"/>
            <c:showLeaderLines val="1"/>
          </c:dLbls>
          <c:cat>
            <c:strRef>
              <c:f>'SECTOR WEIGHTS'!$A$2:$A$8</c:f>
              <c:strCache>
                <c:ptCount val="7"/>
                <c:pt idx="0">
                  <c:v>CASH</c:v>
                </c:pt>
                <c:pt idx="1">
                  <c:v>TECH</c:v>
                </c:pt>
                <c:pt idx="2">
                  <c:v>ENER</c:v>
                </c:pt>
                <c:pt idx="3">
                  <c:v>HEAL</c:v>
                </c:pt>
                <c:pt idx="4">
                  <c:v>FINA</c:v>
                </c:pt>
                <c:pt idx="5">
                  <c:v>MISC</c:v>
                </c:pt>
                <c:pt idx="6">
                  <c:v>OTHER</c:v>
                </c:pt>
              </c:strCache>
            </c:strRef>
          </c:cat>
          <c:val>
            <c:numRef>
              <c:f>'SECTOR WEIGHTS'!$D$2:$D$8</c:f>
              <c:numCache>
                <c:formatCode>0.00%</c:formatCode>
                <c:ptCount val="7"/>
                <c:pt idx="0">
                  <c:v>0.11426384004711206</c:v>
                </c:pt>
                <c:pt idx="1">
                  <c:v>0.2148986818904817</c:v>
                </c:pt>
                <c:pt idx="2">
                  <c:v>9.6135254577366588E-2</c:v>
                </c:pt>
                <c:pt idx="3">
                  <c:v>0.11282768336192903</c:v>
                </c:pt>
                <c:pt idx="4">
                  <c:v>0.15839600913102725</c:v>
                </c:pt>
                <c:pt idx="5">
                  <c:v>0.11</c:v>
                </c:pt>
                <c:pt idx="6">
                  <c:v>0.18729735099613501</c:v>
                </c:pt>
              </c:numCache>
            </c:numRef>
          </c:val>
        </c:ser>
        <c:dLbls>
          <c:showCatName val="1"/>
          <c:showPercent val="1"/>
        </c:dLbls>
      </c:pie3DChart>
    </c:plotArea>
    <c:plotVisOnly val="1"/>
    <c:dispBlanksAs val="zero"/>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10"/>
  <c:chart>
    <c:autoTitleDeleted val="1"/>
    <c:view3D>
      <c:rotX val="50"/>
      <c:rotY val="20"/>
      <c:depthPercent val="100"/>
      <c:perspective val="60"/>
    </c:view3D>
    <c:plotArea>
      <c:layout/>
      <c:pie3DChart>
        <c:varyColors val="1"/>
        <c:ser>
          <c:idx val="0"/>
          <c:order val="0"/>
          <c:explosion val="25"/>
          <c:dPt>
            <c:idx val="0"/>
            <c:explosion val="62"/>
          </c:dPt>
          <c:dPt>
            <c:idx val="1"/>
            <c:explosion val="54"/>
          </c:dPt>
          <c:dPt>
            <c:idx val="2"/>
            <c:explosion val="73"/>
          </c:dPt>
          <c:dPt>
            <c:idx val="3"/>
            <c:explosion val="80"/>
          </c:dPt>
          <c:dPt>
            <c:idx val="5"/>
            <c:explosion val="59"/>
          </c:dPt>
          <c:dPt>
            <c:idx val="6"/>
            <c:explosion val="55"/>
          </c:dPt>
          <c:dLbls>
            <c:dLbl>
              <c:idx val="0"/>
              <c:layout/>
              <c:tx>
                <c:rich>
                  <a:bodyPr/>
                  <a:lstStyle/>
                  <a:p>
                    <a:r>
                      <a:rPr lang="en-US" sz="1200"/>
                      <a:t>CASH
5%</a:t>
                    </a:r>
                  </a:p>
                </c:rich>
              </c:tx>
              <c:showCatName val="1"/>
              <c:showPercent val="1"/>
            </c:dLbl>
            <c:dLbl>
              <c:idx val="2"/>
              <c:layout/>
              <c:tx>
                <c:rich>
                  <a:bodyPr/>
                  <a:lstStyle/>
                  <a:p>
                    <a:r>
                      <a:rPr lang="en-US" sz="1200" dirty="0"/>
                      <a:t>ENER
</a:t>
                    </a:r>
                    <a:r>
                      <a:rPr lang="en-US" sz="1200" dirty="0" smtClean="0"/>
                      <a:t>12%</a:t>
                    </a:r>
                    <a:endParaRPr lang="en-US" sz="1200" dirty="0"/>
                  </a:p>
                </c:rich>
              </c:tx>
              <c:showCatName val="1"/>
              <c:showPercent val="1"/>
            </c:dLbl>
            <c:dLbl>
              <c:idx val="4"/>
              <c:layout/>
              <c:tx>
                <c:rich>
                  <a:bodyPr/>
                  <a:lstStyle/>
                  <a:p>
                    <a:r>
                      <a:rPr lang="en-US" sz="1200" dirty="0"/>
                      <a:t>FINA</a:t>
                    </a:r>
                    <a:r>
                      <a:rPr lang="en-US" sz="1200"/>
                      <a:t>
</a:t>
                    </a:r>
                    <a:r>
                      <a:rPr lang="en-US" sz="1200" smtClean="0"/>
                      <a:t>16%</a:t>
                    </a:r>
                    <a:endParaRPr lang="en-US" sz="1200" dirty="0"/>
                  </a:p>
                </c:rich>
              </c:tx>
              <c:showCatName val="1"/>
              <c:showPercent val="1"/>
            </c:dLbl>
            <c:dLbl>
              <c:idx val="5"/>
              <c:layout/>
              <c:tx>
                <c:rich>
                  <a:bodyPr/>
                  <a:lstStyle/>
                  <a:p>
                    <a:r>
                      <a:rPr lang="en-US" sz="1200"/>
                      <a:t>MISC
</a:t>
                    </a:r>
                    <a:r>
                      <a:rPr lang="en-US" sz="1200" smtClean="0"/>
                      <a:t>12%</a:t>
                    </a:r>
                    <a:endParaRPr lang="en-US" sz="1200"/>
                  </a:p>
                </c:rich>
              </c:tx>
              <c:showCatName val="1"/>
              <c:showPercent val="1"/>
            </c:dLbl>
            <c:dLbl>
              <c:idx val="6"/>
              <c:layout/>
              <c:tx>
                <c:rich>
                  <a:bodyPr/>
                  <a:lstStyle/>
                  <a:p>
                    <a:r>
                      <a:rPr lang="en-US" sz="1200" dirty="0"/>
                      <a:t>OTHER</a:t>
                    </a:r>
                    <a:r>
                      <a:rPr lang="en-US" sz="1200"/>
                      <a:t>
</a:t>
                    </a:r>
                    <a:r>
                      <a:rPr lang="en-US" sz="1200" smtClean="0"/>
                      <a:t>21%</a:t>
                    </a:r>
                    <a:endParaRPr lang="en-US" sz="1200" dirty="0"/>
                  </a:p>
                </c:rich>
              </c:tx>
              <c:showCatName val="1"/>
              <c:showPercent val="1"/>
            </c:dLbl>
            <c:txPr>
              <a:bodyPr/>
              <a:lstStyle/>
              <a:p>
                <a:pPr>
                  <a:defRPr sz="1200"/>
                </a:pPr>
                <a:endParaRPr lang="en-US"/>
              </a:p>
            </c:txPr>
            <c:showCatName val="1"/>
            <c:showPercent val="1"/>
            <c:showLeaderLines val="1"/>
          </c:dLbls>
          <c:cat>
            <c:strRef>
              <c:f>'SECTOR WEIGHTS'!$A$2:$A$8</c:f>
              <c:strCache>
                <c:ptCount val="7"/>
                <c:pt idx="0">
                  <c:v>CASH</c:v>
                </c:pt>
                <c:pt idx="1">
                  <c:v>TECH</c:v>
                </c:pt>
                <c:pt idx="2">
                  <c:v>ENER</c:v>
                </c:pt>
                <c:pt idx="3">
                  <c:v>HEAL</c:v>
                </c:pt>
                <c:pt idx="4">
                  <c:v>FINA</c:v>
                </c:pt>
                <c:pt idx="5">
                  <c:v>MISC</c:v>
                </c:pt>
                <c:pt idx="6">
                  <c:v>OTHER</c:v>
                </c:pt>
              </c:strCache>
            </c:strRef>
          </c:cat>
          <c:val>
            <c:numRef>
              <c:f>'SECTOR WEIGHTS'!$E$2:$E$8</c:f>
              <c:numCache>
                <c:formatCode>0.00%</c:formatCode>
                <c:ptCount val="7"/>
                <c:pt idx="0">
                  <c:v>0.05</c:v>
                </c:pt>
                <c:pt idx="1">
                  <c:v>0.2148986818904817</c:v>
                </c:pt>
                <c:pt idx="2">
                  <c:v>0.13</c:v>
                </c:pt>
                <c:pt idx="3">
                  <c:v>0.11282768336192903</c:v>
                </c:pt>
                <c:pt idx="4">
                  <c:v>0.15839600913102725</c:v>
                </c:pt>
                <c:pt idx="5">
                  <c:v>0.11</c:v>
                </c:pt>
                <c:pt idx="6">
                  <c:v>0.18729735099613501</c:v>
                </c:pt>
              </c:numCache>
            </c:numRef>
          </c:val>
        </c:ser>
        <c:dLbls>
          <c:showCatName val="1"/>
          <c:showPercent val="1"/>
        </c:dLbls>
      </c:pie3DChart>
    </c:plotArea>
    <c:plotVisOnly val="1"/>
    <c:dispBlanksAs val="zero"/>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style val="14"/>
  <c:chart>
    <c:view3D>
      <c:rotX val="60"/>
      <c:perspective val="30"/>
    </c:view3D>
    <c:plotArea>
      <c:layout>
        <c:manualLayout>
          <c:layoutTarget val="inner"/>
          <c:xMode val="edge"/>
          <c:yMode val="edge"/>
          <c:x val="0.31632684582952636"/>
          <c:y val="0"/>
          <c:w val="0.58231335368793169"/>
          <c:h val="0.95733725918821055"/>
        </c:manualLayout>
      </c:layout>
      <c:pie3DChart>
        <c:varyColors val="1"/>
        <c:ser>
          <c:idx val="0"/>
          <c:order val="0"/>
          <c:explosion val="25"/>
          <c:dPt>
            <c:idx val="0"/>
            <c:explosion val="65"/>
          </c:dPt>
          <c:dLbls>
            <c:dLbl>
              <c:idx val="0"/>
              <c:layout/>
              <c:tx>
                <c:rich>
                  <a:bodyPr/>
                  <a:lstStyle/>
                  <a:p>
                    <a:r>
                      <a:rPr lang="en-US" sz="1200" b="1" dirty="0">
                        <a:solidFill>
                          <a:srgbClr val="00B050"/>
                        </a:solidFill>
                      </a:rPr>
                      <a:t>AMGN, 18.6</a:t>
                    </a:r>
                    <a:r>
                      <a:rPr lang="en-US" sz="1200" b="1" dirty="0" smtClean="0">
                        <a:solidFill>
                          <a:srgbClr val="00B050"/>
                        </a:solidFill>
                      </a:rPr>
                      <a:t>%</a:t>
                    </a:r>
                  </a:p>
                  <a:p>
                    <a:r>
                      <a:rPr lang="en-US" sz="1200" b="1" dirty="0" smtClean="0">
                        <a:solidFill>
                          <a:srgbClr val="00B050"/>
                        </a:solidFill>
                      </a:rPr>
                      <a:t>(1.75%)</a:t>
                    </a:r>
                    <a:endParaRPr lang="en-US" sz="1200" b="1" dirty="0">
                      <a:solidFill>
                        <a:srgbClr val="00B050"/>
                      </a:solidFill>
                    </a:endParaRPr>
                  </a:p>
                </c:rich>
              </c:tx>
              <c:showVal val="1"/>
              <c:showCatName val="1"/>
            </c:dLbl>
            <c:showVal val="1"/>
            <c:showCatName val="1"/>
            <c:showLeaderLines val="1"/>
          </c:dLbls>
          <c:cat>
            <c:strRef>
              <c:f>'HEALTHCARE &amp; BIOTECH'!$C$6:$C$32</c:f>
              <c:strCache>
                <c:ptCount val="4"/>
                <c:pt idx="0">
                  <c:v>AMGN</c:v>
                </c:pt>
                <c:pt idx="1">
                  <c:v>GILD</c:v>
                </c:pt>
                <c:pt idx="2">
                  <c:v>JNJ</c:v>
                </c:pt>
                <c:pt idx="3">
                  <c:v>PFE</c:v>
                </c:pt>
              </c:strCache>
            </c:strRef>
          </c:cat>
          <c:val>
            <c:numRef>
              <c:f>'HEALTHCARE &amp; BIOTECH'!$G$6:$G$32</c:f>
              <c:numCache>
                <c:formatCode>0.0%</c:formatCode>
                <c:ptCount val="4"/>
                <c:pt idx="0">
                  <c:v>0.18562785893463185</c:v>
                </c:pt>
                <c:pt idx="1">
                  <c:v>0.23417441345728199</c:v>
                </c:pt>
                <c:pt idx="2">
                  <c:v>0.36151689538143733</c:v>
                </c:pt>
                <c:pt idx="3">
                  <c:v>0.21868083222664897</c:v>
                </c:pt>
              </c:numCache>
            </c:numRef>
          </c:val>
        </c:ser>
        <c:dLbls>
          <c:showVal val="1"/>
          <c:showCatName val="1"/>
        </c:dLbls>
      </c:pie3DChart>
    </c:plotArea>
    <c:plotVisOnly val="1"/>
    <c:dispBlanksAs val="zero"/>
  </c:chart>
  <c:txPr>
    <a:bodyPr/>
    <a:lstStyle/>
    <a:p>
      <a:pPr>
        <a:defRPr sz="18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style val="8"/>
  <c:chart>
    <c:view3D>
      <c:rotX val="60"/>
      <c:rotY val="20"/>
      <c:perspective val="30"/>
    </c:view3D>
    <c:plotArea>
      <c:layout>
        <c:manualLayout>
          <c:layoutTarget val="inner"/>
          <c:xMode val="edge"/>
          <c:yMode val="edge"/>
          <c:x val="7.0712805636137605E-2"/>
          <c:y val="0"/>
          <c:w val="0.75314034275127373"/>
          <c:h val="1"/>
        </c:manualLayout>
      </c:layout>
      <c:pie3DChart>
        <c:varyColors val="1"/>
        <c:ser>
          <c:idx val="0"/>
          <c:order val="0"/>
          <c:explosion val="25"/>
          <c:dPt>
            <c:idx val="3"/>
            <c:explosion val="90"/>
          </c:dPt>
          <c:dLbls>
            <c:dLbl>
              <c:idx val="3"/>
              <c:layout/>
              <c:tx>
                <c:rich>
                  <a:bodyPr/>
                  <a:lstStyle/>
                  <a:p>
                    <a:r>
                      <a:rPr lang="en-US" sz="1400" b="1" dirty="0">
                        <a:solidFill>
                          <a:srgbClr val="FF0000"/>
                        </a:solidFill>
                      </a:rPr>
                      <a:t>JAKK, 6.0</a:t>
                    </a:r>
                    <a:r>
                      <a:rPr lang="en-US" sz="1400" b="1" dirty="0" smtClean="0">
                        <a:solidFill>
                          <a:srgbClr val="FF0000"/>
                        </a:solidFill>
                      </a:rPr>
                      <a:t>%</a:t>
                    </a:r>
                  </a:p>
                  <a:p>
                    <a:r>
                      <a:rPr lang="en-US" sz="1400" b="1" dirty="0" smtClean="0">
                        <a:solidFill>
                          <a:srgbClr val="FF0000"/>
                        </a:solidFill>
                      </a:rPr>
                      <a:t>(.75%)</a:t>
                    </a:r>
                    <a:endParaRPr lang="en-US" sz="1400" b="1" dirty="0">
                      <a:solidFill>
                        <a:srgbClr val="FF0000"/>
                      </a:solidFill>
                    </a:endParaRPr>
                  </a:p>
                </c:rich>
              </c:tx>
              <c:showVal val="1"/>
              <c:showCatName val="1"/>
            </c:dLbl>
            <c:showVal val="1"/>
            <c:showCatName val="1"/>
            <c:showLeaderLines val="1"/>
          </c:dLbls>
          <c:cat>
            <c:strRef>
              <c:f>MISC!$C$9:$C$33</c:f>
              <c:strCache>
                <c:ptCount val="6"/>
                <c:pt idx="0">
                  <c:v>BA </c:v>
                </c:pt>
                <c:pt idx="1">
                  <c:v>CAT</c:v>
                </c:pt>
                <c:pt idx="2">
                  <c:v>CLX</c:v>
                </c:pt>
                <c:pt idx="3">
                  <c:v>JAKK</c:v>
                </c:pt>
                <c:pt idx="4">
                  <c:v>LOW</c:v>
                </c:pt>
                <c:pt idx="5">
                  <c:v>RSG</c:v>
                </c:pt>
              </c:strCache>
            </c:strRef>
          </c:cat>
          <c:val>
            <c:numRef>
              <c:f>MISC!$G$9:$G$33</c:f>
              <c:numCache>
                <c:formatCode>0.0%</c:formatCode>
                <c:ptCount val="6"/>
                <c:pt idx="0">
                  <c:v>0.15236143335538191</c:v>
                </c:pt>
                <c:pt idx="1">
                  <c:v>0.27524445132756598</c:v>
                </c:pt>
                <c:pt idx="2">
                  <c:v>0.20410015327811076</c:v>
                </c:pt>
                <c:pt idx="3">
                  <c:v>5.9584031093697476E-2</c:v>
                </c:pt>
                <c:pt idx="4">
                  <c:v>0.17158753569614171</c:v>
                </c:pt>
                <c:pt idx="5">
                  <c:v>0.13712239524910227</c:v>
                </c:pt>
              </c:numCache>
            </c:numRef>
          </c:val>
        </c:ser>
        <c:dLbls>
          <c:showVal val="1"/>
          <c:showCatName val="1"/>
        </c:dLbls>
      </c:pie3DChart>
    </c:plotArea>
    <c:plotVisOnly val="1"/>
    <c:dispBlanksAs val="zero"/>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a:lstStyle/>
          <a:p>
            <a:endParaRPr lang="en-US"/>
          </a:p>
        </p:txBody>
      </p:sp>
      <p:sp>
        <p:nvSpPr>
          <p:cNvPr id="3" name="Rectangle 3"/>
          <p:cNvSpPr>
            <a:spLocks noGrp="1"/>
          </p:cNvSpPr>
          <p:nvPr>
            <p:ph type="dt" sz="quarter" idx="1"/>
          </p:nvPr>
        </p:nvSpPr>
        <p:spPr>
          <a:xfrm>
            <a:off x="3884613" y="0"/>
            <a:ext cx="2971800" cy="457200"/>
          </a:xfrm>
          <a:prstGeom prst="rect">
            <a:avLst/>
          </a:prstGeom>
        </p:spPr>
        <p:txBody>
          <a:bodyPr vert="horz"/>
          <a:lstStyle/>
          <a:p>
            <a:fld id="{03170175-C3ED-4C72-B085-79CCCD670CC9}" type="datetimeFigureOut">
              <a:rPr lang="en-US" smtClean="0"/>
              <a:pPr/>
              <a:t>3/26/2010</a:t>
            </a:fld>
            <a:endParaRPr lang="en-US"/>
          </a:p>
        </p:txBody>
      </p:sp>
      <p:sp>
        <p:nvSpPr>
          <p:cNvPr id="4" name="Rectangle 4"/>
          <p:cNvSpPr>
            <a:spLocks noGrp="1"/>
          </p:cNvSpPr>
          <p:nvPr>
            <p:ph type="ftr" sz="quarter" idx="2"/>
          </p:nvPr>
        </p:nvSpPr>
        <p:spPr>
          <a:xfrm>
            <a:off x="0" y="8685213"/>
            <a:ext cx="2971800" cy="457200"/>
          </a:xfrm>
          <a:prstGeom prst="rect">
            <a:avLst/>
          </a:prstGeom>
        </p:spPr>
        <p:txBody>
          <a:bodyPr vert="horz"/>
          <a:lstStyle/>
          <a:p>
            <a:endParaRPr lang="en-US"/>
          </a:p>
        </p:txBody>
      </p:sp>
      <p:sp>
        <p:nvSpPr>
          <p:cNvPr id="5" name="Rectangle 5"/>
          <p:cNvSpPr>
            <a:spLocks noGrp="1"/>
          </p:cNvSpPr>
          <p:nvPr>
            <p:ph type="sldNum" sz="quarter" idx="3"/>
          </p:nvPr>
        </p:nvSpPr>
        <p:spPr>
          <a:xfrm>
            <a:off x="3884613" y="8685213"/>
            <a:ext cx="2971800" cy="457200"/>
          </a:xfrm>
          <a:prstGeom prst="rect">
            <a:avLst/>
          </a:prstGeom>
        </p:spPr>
        <p:txBody>
          <a:bodyPr vert="horz"/>
          <a:lstStyle/>
          <a:p>
            <a:fld id="{92977F1F-E40B-4E53-8E11-28ED506983A2}"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a:lstStyle/>
          <a:p>
            <a:endParaRPr lang="en-US"/>
          </a:p>
        </p:txBody>
      </p:sp>
      <p:sp>
        <p:nvSpPr>
          <p:cNvPr id="3" name="Rectangle 3"/>
          <p:cNvSpPr>
            <a:spLocks noGrp="1"/>
          </p:cNvSpPr>
          <p:nvPr>
            <p:ph type="dt" idx="1"/>
          </p:nvPr>
        </p:nvSpPr>
        <p:spPr>
          <a:xfrm>
            <a:off x="3884613" y="0"/>
            <a:ext cx="2971800" cy="457200"/>
          </a:xfrm>
          <a:prstGeom prst="rect">
            <a:avLst/>
          </a:prstGeom>
        </p:spPr>
        <p:txBody>
          <a:bodyPr vert="horz"/>
          <a:lstStyle/>
          <a:p>
            <a:fld id="{2D9FB51A-E05F-4494-ADA5-A77EAE266FCF}" type="datetimeFigureOut">
              <a:rPr lang="en-US" smtClean="0"/>
              <a:pPr/>
              <a:t>3/26/2010</a:t>
            </a:fld>
            <a:endParaRPr lang="en-US"/>
          </a:p>
        </p:txBody>
      </p:sp>
      <p:sp>
        <p:nvSpPr>
          <p:cNvPr id="4" name="Rectangle 4"/>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anchor="ctr"/>
          <a:lstStyle/>
          <a:p>
            <a:endParaRPr lang="en-US"/>
          </a:p>
        </p:txBody>
      </p:sp>
      <p:sp>
        <p:nvSpPr>
          <p:cNvPr id="5" name="Rectangle 5"/>
          <p:cNvSpPr>
            <a:spLocks noGrp="1"/>
          </p:cNvSpPr>
          <p:nvPr>
            <p:ph type="body" sz="quarter" idx="3"/>
          </p:nvPr>
        </p:nvSpPr>
        <p:spPr>
          <a:xfrm>
            <a:off x="685800" y="4343400"/>
            <a:ext cx="5486400" cy="4114800"/>
          </a:xfrm>
          <a:prstGeom prst="rect">
            <a:avLst/>
          </a:prstGeom>
        </p:spPr>
        <p:txBody>
          <a:bodyPr vert="horz">
            <a:normAutofit/>
          </a:bodyPr>
          <a:lstStyle/>
          <a:p>
            <a:pPr lvl="0"/>
            <a:r>
              <a:rPr lang="en-US" noProof="1" smtClean="0"/>
              <a:t>Click to edit Master text styles</a:t>
            </a:r>
            <a:endParaRPr lang="en-US"/>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a:p>
        </p:txBody>
      </p:sp>
      <p:sp>
        <p:nvSpPr>
          <p:cNvPr id="6" name="Rectangle 6"/>
          <p:cNvSpPr>
            <a:spLocks noGrp="1"/>
          </p:cNvSpPr>
          <p:nvPr>
            <p:ph type="ftr" sz="quarter" idx="4"/>
          </p:nvPr>
        </p:nvSpPr>
        <p:spPr>
          <a:xfrm>
            <a:off x="0" y="8685213"/>
            <a:ext cx="2971800" cy="457200"/>
          </a:xfrm>
          <a:prstGeom prst="rect">
            <a:avLst/>
          </a:prstGeom>
        </p:spPr>
        <p:txBody>
          <a:bodyPr vert="horz"/>
          <a:lstStyle/>
          <a:p>
            <a:endParaRPr lang="en-US"/>
          </a:p>
        </p:txBody>
      </p:sp>
      <p:sp>
        <p:nvSpPr>
          <p:cNvPr id="7" name="Rectangle 7"/>
          <p:cNvSpPr>
            <a:spLocks noGrp="1"/>
          </p:cNvSpPr>
          <p:nvPr>
            <p:ph type="sldNum" sz="quarter" idx="5"/>
          </p:nvPr>
        </p:nvSpPr>
        <p:spPr>
          <a:xfrm>
            <a:off x="3884613" y="8685213"/>
            <a:ext cx="2971800" cy="457200"/>
          </a:xfrm>
          <a:prstGeom prst="rect">
            <a:avLst/>
          </a:prstGeom>
        </p:spPr>
        <p:txBody>
          <a:bodyPr vert="horz"/>
          <a:lstStyle/>
          <a:p>
            <a:fld id="{13CD1B0D-083E-4DA2-81AD-16B7E971189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a:p>
        </p:txBody>
      </p:sp>
      <p:sp>
        <p:nvSpPr>
          <p:cNvPr id="3" name="Rectangle 3"/>
          <p:cNvSpPr>
            <a:spLocks noGrp="1"/>
          </p:cNvSpPr>
          <p:nvPr>
            <p:ph type="body" idx="1"/>
          </p:nvPr>
        </p:nvSpPr>
        <p:spPr/>
        <p:txBody>
          <a:bodyPr/>
          <a:lstStyle/>
          <a:p>
            <a:endParaRPr lang="en-US"/>
          </a:p>
        </p:txBody>
      </p:sp>
      <p:sp>
        <p:nvSpPr>
          <p:cNvPr id="4" name="Rectangle 4"/>
          <p:cNvSpPr>
            <a:spLocks noGrp="1"/>
          </p:cNvSpPr>
          <p:nvPr>
            <p:ph type="dt" idx="10"/>
          </p:nvPr>
        </p:nvSpPr>
        <p:spPr/>
        <p:txBody>
          <a:bodyPr/>
          <a:lstStyle/>
          <a:p>
            <a:fld id="{2D9FB51A-E05F-4494-ADA5-A77EAE266FCF}" type="datetimeFigureOut">
              <a:rPr lang="en-US" smtClean="0"/>
              <a:pPr/>
              <a:t>3/26/2010</a:t>
            </a:fld>
            <a:endParaRPr lang="en-US"/>
          </a:p>
        </p:txBody>
      </p:sp>
      <p:sp>
        <p:nvSpPr>
          <p:cNvPr id="5" name="Rectangle 5"/>
          <p:cNvSpPr>
            <a:spLocks noGrp="1"/>
          </p:cNvSpPr>
          <p:nvPr>
            <p:ph type="ftr" sz="quarter" idx="11"/>
          </p:nvPr>
        </p:nvSpPr>
        <p:spPr/>
        <p:txBody>
          <a:bodyPr/>
          <a:lstStyle/>
          <a:p>
            <a:endParaRPr lang="en-US"/>
          </a:p>
        </p:txBody>
      </p:sp>
      <p:sp>
        <p:nvSpPr>
          <p:cNvPr id="6" name="Rectangle 6"/>
          <p:cNvSpPr>
            <a:spLocks noGrp="1"/>
          </p:cNvSpPr>
          <p:nvPr>
            <p:ph type="sldNum" sz="quarter" idx="12"/>
          </p:nvPr>
        </p:nvSpPr>
        <p:spPr/>
        <p:txBody>
          <a:bodyPr/>
          <a:lstStyle/>
          <a:p>
            <a:fld id="{13CD1B0D-083E-4DA2-81AD-16B7E971189E}" type="slidenum">
              <a:rPr lang="en-US" smtClean="0"/>
              <a:pPr/>
              <a:t>1</a:t>
            </a:fld>
            <a:endParaRPr lang="en-US"/>
          </a:p>
        </p:txBody>
      </p:sp>
      <p:sp>
        <p:nvSpPr>
          <p:cNvPr id="7" name="Rectangle 7"/>
          <p:cNvSpPr>
            <a:spLocks noGrp="1"/>
          </p:cNvSpPr>
          <p:nvPr>
            <p:ph type="hdr" sz="quarter" idx="13"/>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a:p>
        </p:txBody>
      </p:sp>
      <p:sp>
        <p:nvSpPr>
          <p:cNvPr id="3" name="Rectangle 3"/>
          <p:cNvSpPr>
            <a:spLocks noGrp="1"/>
          </p:cNvSpPr>
          <p:nvPr>
            <p:ph type="body" idx="1"/>
          </p:nvPr>
        </p:nvSpPr>
        <p:spPr/>
        <p:txBody>
          <a:bodyPr/>
          <a:lstStyle/>
          <a:p>
            <a:endParaRPr lang="en-US"/>
          </a:p>
        </p:txBody>
      </p:sp>
      <p:sp>
        <p:nvSpPr>
          <p:cNvPr id="4" name="Rectangle 4"/>
          <p:cNvSpPr>
            <a:spLocks noGrp="1"/>
          </p:cNvSpPr>
          <p:nvPr>
            <p:ph type="dt" idx="10"/>
          </p:nvPr>
        </p:nvSpPr>
        <p:spPr/>
        <p:txBody>
          <a:bodyPr/>
          <a:lstStyle/>
          <a:p>
            <a:fld id="{2D9FB51A-E05F-4494-ADA5-A77EAE266FCF}" type="datetimeFigureOut">
              <a:rPr lang="en-US" smtClean="0"/>
              <a:pPr/>
              <a:t>3/26/2010</a:t>
            </a:fld>
            <a:endParaRPr lang="en-US"/>
          </a:p>
        </p:txBody>
      </p:sp>
      <p:sp>
        <p:nvSpPr>
          <p:cNvPr id="5" name="Rectangle 5"/>
          <p:cNvSpPr>
            <a:spLocks noGrp="1"/>
          </p:cNvSpPr>
          <p:nvPr>
            <p:ph type="ftr" sz="quarter" idx="11"/>
          </p:nvPr>
        </p:nvSpPr>
        <p:spPr/>
        <p:txBody>
          <a:bodyPr/>
          <a:lstStyle/>
          <a:p>
            <a:endParaRPr lang="en-US"/>
          </a:p>
        </p:txBody>
      </p:sp>
      <p:sp>
        <p:nvSpPr>
          <p:cNvPr id="6" name="Rectangle 6"/>
          <p:cNvSpPr>
            <a:spLocks noGrp="1"/>
          </p:cNvSpPr>
          <p:nvPr>
            <p:ph type="sldNum" sz="quarter" idx="12"/>
          </p:nvPr>
        </p:nvSpPr>
        <p:spPr/>
        <p:txBody>
          <a:bodyPr/>
          <a:lstStyle/>
          <a:p>
            <a:fld id="{13CD1B0D-083E-4DA2-81AD-16B7E971189E}" type="slidenum">
              <a:rPr lang="en-US" smtClean="0"/>
              <a:pPr/>
              <a:t>2</a:t>
            </a:fld>
            <a:endParaRPr lang="en-US"/>
          </a:p>
        </p:txBody>
      </p:sp>
      <p:sp>
        <p:nvSpPr>
          <p:cNvPr id="7" name="Rectangle 7"/>
          <p:cNvSpPr>
            <a:spLocks noGrp="1"/>
          </p:cNvSpPr>
          <p:nvPr>
            <p:ph type="hdr" sz="quarter" idx="13"/>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a:p>
        </p:txBody>
      </p:sp>
      <p:sp>
        <p:nvSpPr>
          <p:cNvPr id="3" name="Rectangle 3"/>
          <p:cNvSpPr>
            <a:spLocks noGrp="1"/>
          </p:cNvSpPr>
          <p:nvPr>
            <p:ph type="body" idx="1"/>
          </p:nvPr>
        </p:nvSpPr>
        <p:spPr/>
        <p:txBody>
          <a:bodyPr/>
          <a:lstStyle/>
          <a:p>
            <a:endParaRPr lang="en-US"/>
          </a:p>
        </p:txBody>
      </p:sp>
      <p:sp>
        <p:nvSpPr>
          <p:cNvPr id="4" name="Rectangle 4"/>
          <p:cNvSpPr>
            <a:spLocks noGrp="1"/>
          </p:cNvSpPr>
          <p:nvPr>
            <p:ph type="dt" idx="10"/>
          </p:nvPr>
        </p:nvSpPr>
        <p:spPr/>
        <p:txBody>
          <a:bodyPr/>
          <a:lstStyle/>
          <a:p>
            <a:fld id="{2D9FB51A-E05F-4494-ADA5-A77EAE266FCF}" type="datetimeFigureOut">
              <a:rPr lang="en-US" smtClean="0"/>
              <a:pPr/>
              <a:t>3/26/2010</a:t>
            </a:fld>
            <a:endParaRPr lang="en-US"/>
          </a:p>
        </p:txBody>
      </p:sp>
      <p:sp>
        <p:nvSpPr>
          <p:cNvPr id="5" name="Rectangle 5"/>
          <p:cNvSpPr>
            <a:spLocks noGrp="1"/>
          </p:cNvSpPr>
          <p:nvPr>
            <p:ph type="ftr" sz="quarter" idx="11"/>
          </p:nvPr>
        </p:nvSpPr>
        <p:spPr/>
        <p:txBody>
          <a:bodyPr/>
          <a:lstStyle/>
          <a:p>
            <a:endParaRPr lang="en-US"/>
          </a:p>
        </p:txBody>
      </p:sp>
      <p:sp>
        <p:nvSpPr>
          <p:cNvPr id="6" name="Rectangle 6"/>
          <p:cNvSpPr>
            <a:spLocks noGrp="1"/>
          </p:cNvSpPr>
          <p:nvPr>
            <p:ph type="sldNum" sz="quarter" idx="12"/>
          </p:nvPr>
        </p:nvSpPr>
        <p:spPr/>
        <p:txBody>
          <a:bodyPr/>
          <a:lstStyle/>
          <a:p>
            <a:fld id="{13CD1B0D-083E-4DA2-81AD-16B7E971189E}" type="slidenum">
              <a:rPr lang="en-US" smtClean="0"/>
              <a:pPr/>
              <a:t>3</a:t>
            </a:fld>
            <a:endParaRPr lang="en-US"/>
          </a:p>
        </p:txBody>
      </p:sp>
      <p:sp>
        <p:nvSpPr>
          <p:cNvPr id="7" name="Rectangle 7"/>
          <p:cNvSpPr>
            <a:spLocks noGrp="1"/>
          </p:cNvSpPr>
          <p:nvPr>
            <p:ph type="hdr" sz="quarter" idx="13"/>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a:p>
        </p:txBody>
      </p:sp>
      <p:sp>
        <p:nvSpPr>
          <p:cNvPr id="29" name="Title 28"/>
          <p:cNvSpPr>
            <a:spLocks noGrp="1"/>
          </p:cNvSpPr>
          <p:nvPr>
            <p:ph type="ctrTitle"/>
          </p:nvPr>
        </p:nvSpPr>
        <p:spPr>
          <a:xfrm>
            <a:off x="381000" y="4853411"/>
            <a:ext cx="8458200" cy="1222375"/>
          </a:xfrm>
        </p:spPr>
        <p:txBody>
          <a:bodyPr anchor="t"/>
          <a:lstStyle/>
          <a:p>
            <a:r>
              <a:rPr lang="en-US" smtClean="0"/>
              <a:t>Click to edit Master title style</a:t>
            </a:r>
            <a:endParaRPr lang="en-US" dirty="0"/>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16" name="Date Placeholder 15"/>
          <p:cNvSpPr>
            <a:spLocks noGrp="1"/>
          </p:cNvSpPr>
          <p:nvPr>
            <p:ph type="dt" sz="half" idx="10"/>
          </p:nvPr>
        </p:nvSpPr>
        <p:spPr/>
        <p:txBody>
          <a:bodyPr/>
          <a:lstStyle/>
          <a:p>
            <a:fld id="{2B10AB5E-65B2-470F-A90D-8944CCF2250D}" type="datetime2">
              <a:rPr lang="en-US" smtClean="0"/>
              <a:pPr/>
              <a:t>Friday, March 26, 2010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CF7A2BDD-D331-44F0-96AA-4FB4ED49706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5AF79A88-C09E-2247-860D-75BF78DD3DC5}" type="datetimeFigureOut">
              <a:rPr lang="en-US" smtClean="0">
                <a:solidFill>
                  <a:prstClr val="white"/>
                </a:solidFill>
              </a:rPr>
              <a:pPr/>
              <a:t>3/26/2010</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3E2F86DB-71E4-4C40-98FB-6A007C11A727}" type="slidenum">
              <a:rPr lang="en-US" smtClean="0">
                <a:solidFill>
                  <a:prstClr val="white"/>
                </a:solidFill>
              </a:rPr>
              <a:pPr/>
              <a:t>‹#›</a:t>
            </a:fld>
            <a:endParaRPr lang="en-US">
              <a:solidFill>
                <a:prstClr val="white"/>
              </a:solidFill>
            </a:endParaRPr>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F79A88-C09E-2247-860D-75BF78DD3DC5}" type="datetimeFigureOut">
              <a:rPr lang="en-US" smtClean="0">
                <a:solidFill>
                  <a:prstClr val="white"/>
                </a:solidFill>
              </a:rPr>
              <a:pPr/>
              <a:t>3/26/2010</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2BBB5E19-F10A-4C2F-BF6F-11C513378A2E}" type="slidenum">
              <a:rPr lang="en-US" smtClean="0">
                <a:solidFill>
                  <a:prstClr val="white"/>
                </a:solidFill>
              </a:rPr>
              <a:pPr/>
              <a:t>‹#›</a:t>
            </a:fld>
            <a:endParaRPr lang="en-US">
              <a:solidFill>
                <a:prstClr val="white"/>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5AF79A88-C09E-2247-860D-75BF78DD3DC5}" type="datetimeFigureOut">
              <a:rPr lang="en-US" smtClean="0">
                <a:solidFill>
                  <a:prstClr val="white"/>
                </a:solidFill>
              </a:rPr>
              <a:pPr/>
              <a:t>3/26/2010</a:t>
            </a:fld>
            <a:endParaRPr lang="en-US">
              <a:solidFill>
                <a:prstClr val="white"/>
              </a:solidFill>
            </a:endParaRPr>
          </a:p>
        </p:txBody>
      </p:sp>
      <p:sp>
        <p:nvSpPr>
          <p:cNvPr id="6" name="Footer Placeholder 5"/>
          <p:cNvSpPr>
            <a:spLocks noGrp="1"/>
          </p:cNvSpPr>
          <p:nvPr>
            <p:ph type="ftr" sz="quarter" idx="11"/>
          </p:nvPr>
        </p:nvSpPr>
        <p:spPr/>
        <p:txBody>
          <a:bodyPr/>
          <a:lstStyle/>
          <a:p>
            <a:endParaRPr lang="en-US">
              <a:solidFill>
                <a:prstClr val="white"/>
              </a:solidFill>
            </a:endParaRPr>
          </a:p>
        </p:txBody>
      </p:sp>
      <p:sp>
        <p:nvSpPr>
          <p:cNvPr id="7" name="Slide Number Placeholder 6"/>
          <p:cNvSpPr>
            <a:spLocks noGrp="1"/>
          </p:cNvSpPr>
          <p:nvPr>
            <p:ph type="sldNum" sz="quarter" idx="12"/>
          </p:nvPr>
        </p:nvSpPr>
        <p:spPr/>
        <p:txBody>
          <a:bodyPr/>
          <a:lstStyle/>
          <a:p>
            <a:fld id="{3E2F86DB-71E4-4C40-98FB-6A007C11A727}" type="slidenum">
              <a:rPr lang="en-US" smtClean="0">
                <a:solidFill>
                  <a:prstClr val="white"/>
                </a:solidFill>
              </a:rPr>
              <a:pPr/>
              <a:t>‹#›</a:t>
            </a:fld>
            <a:endParaRPr lang="en-US">
              <a:solidFill>
                <a:prstClr val="white"/>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5AF79A88-C09E-2247-860D-75BF78DD3DC5}" type="datetimeFigureOut">
              <a:rPr lang="en-US" smtClean="0">
                <a:solidFill>
                  <a:prstClr val="white"/>
                </a:solidFill>
              </a:rPr>
              <a:pPr/>
              <a:t>3/26/2010</a:t>
            </a:fld>
            <a:endParaRPr lang="en-US">
              <a:solidFill>
                <a:prstClr val="white"/>
              </a:solidFill>
            </a:endParaRPr>
          </a:p>
        </p:txBody>
      </p:sp>
      <p:sp>
        <p:nvSpPr>
          <p:cNvPr id="8" name="Footer Placeholder 7"/>
          <p:cNvSpPr>
            <a:spLocks noGrp="1"/>
          </p:cNvSpPr>
          <p:nvPr>
            <p:ph type="ftr" sz="quarter" idx="11"/>
          </p:nvPr>
        </p:nvSpPr>
        <p:spPr/>
        <p:txBody>
          <a:bodyPr/>
          <a:lstStyle/>
          <a:p>
            <a:endParaRPr lang="en-US">
              <a:solidFill>
                <a:prstClr val="white"/>
              </a:solidFill>
            </a:endParaRPr>
          </a:p>
        </p:txBody>
      </p:sp>
      <p:sp>
        <p:nvSpPr>
          <p:cNvPr id="9" name="Slide Number Placeholder 8"/>
          <p:cNvSpPr>
            <a:spLocks noGrp="1"/>
          </p:cNvSpPr>
          <p:nvPr>
            <p:ph type="sldNum" sz="quarter" idx="12"/>
          </p:nvPr>
        </p:nvSpPr>
        <p:spPr/>
        <p:txBody>
          <a:bodyPr/>
          <a:lstStyle/>
          <a:p>
            <a:fld id="{3E2F86DB-71E4-4C40-98FB-6A007C11A727}" type="slidenum">
              <a:rPr lang="en-US" smtClean="0">
                <a:solidFill>
                  <a:prstClr val="white"/>
                </a:solidFill>
              </a:rPr>
              <a:pPr/>
              <a:t>‹#›</a:t>
            </a:fld>
            <a:endParaRPr lang="en-US">
              <a:solidFill>
                <a:prstClr val="white"/>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5AF79A88-C09E-2247-860D-75BF78DD3DC5}" type="datetimeFigureOut">
              <a:rPr lang="en-US" smtClean="0">
                <a:solidFill>
                  <a:prstClr val="white"/>
                </a:solidFill>
              </a:rPr>
              <a:pPr/>
              <a:t>3/26/2010</a:t>
            </a:fld>
            <a:endParaRPr lang="en-US">
              <a:solidFill>
                <a:prstClr val="white"/>
              </a:solidFill>
            </a:endParaRPr>
          </a:p>
        </p:txBody>
      </p:sp>
      <p:sp>
        <p:nvSpPr>
          <p:cNvPr id="4" name="Footer Placeholder 3"/>
          <p:cNvSpPr>
            <a:spLocks noGrp="1"/>
          </p:cNvSpPr>
          <p:nvPr>
            <p:ph type="ftr" sz="quarter" idx="11"/>
          </p:nvPr>
        </p:nvSpPr>
        <p:spPr/>
        <p:txBody>
          <a:bodyPr/>
          <a:lstStyle/>
          <a:p>
            <a:endParaRPr lang="en-US">
              <a:solidFill>
                <a:prstClr val="white"/>
              </a:solidFill>
            </a:endParaRPr>
          </a:p>
        </p:txBody>
      </p:sp>
      <p:sp>
        <p:nvSpPr>
          <p:cNvPr id="5" name="Slide Number Placeholder 4"/>
          <p:cNvSpPr>
            <a:spLocks noGrp="1"/>
          </p:cNvSpPr>
          <p:nvPr>
            <p:ph type="sldNum" sz="quarter" idx="12"/>
          </p:nvPr>
        </p:nvSpPr>
        <p:spPr/>
        <p:txBody>
          <a:bodyPr/>
          <a:lstStyle/>
          <a:p>
            <a:fld id="{3E2F86DB-71E4-4C40-98FB-6A007C11A727}" type="slidenum">
              <a:rPr lang="en-US" smtClean="0">
                <a:solidFill>
                  <a:prstClr val="white"/>
                </a:solidFill>
              </a:rPr>
              <a:pPr/>
              <a:t>‹#›</a:t>
            </a:fld>
            <a:endParaRPr lang="en-US">
              <a:solidFill>
                <a:prstClr val="white"/>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F79A88-C09E-2247-860D-75BF78DD3DC5}" type="datetimeFigureOut">
              <a:rPr lang="en-US" smtClean="0">
                <a:solidFill>
                  <a:prstClr val="white"/>
                </a:solidFill>
              </a:rPr>
              <a:pPr/>
              <a:t>3/26/2010</a:t>
            </a:fld>
            <a:endParaRPr lang="en-US">
              <a:solidFill>
                <a:prstClr val="white"/>
              </a:solidFill>
            </a:endParaRPr>
          </a:p>
        </p:txBody>
      </p:sp>
      <p:sp>
        <p:nvSpPr>
          <p:cNvPr id="3" name="Footer Placeholder 2"/>
          <p:cNvSpPr>
            <a:spLocks noGrp="1"/>
          </p:cNvSpPr>
          <p:nvPr>
            <p:ph type="ftr" sz="quarter" idx="11"/>
          </p:nvPr>
        </p:nvSpPr>
        <p:spPr/>
        <p:txBody>
          <a:bodyPr/>
          <a:lstStyle/>
          <a:p>
            <a:endParaRPr lang="en-US">
              <a:solidFill>
                <a:prstClr val="white"/>
              </a:solidFill>
            </a:endParaRPr>
          </a:p>
        </p:txBody>
      </p:sp>
      <p:sp>
        <p:nvSpPr>
          <p:cNvPr id="4" name="Slide Number Placeholder 3"/>
          <p:cNvSpPr>
            <a:spLocks noGrp="1"/>
          </p:cNvSpPr>
          <p:nvPr>
            <p:ph type="sldNum" sz="quarter" idx="12"/>
          </p:nvPr>
        </p:nvSpPr>
        <p:spPr/>
        <p:txBody>
          <a:bodyPr/>
          <a:lstStyle/>
          <a:p>
            <a:fld id="{3E2F86DB-71E4-4C40-98FB-6A007C11A727}" type="slidenum">
              <a:rPr lang="en-US" smtClean="0">
                <a:solidFill>
                  <a:prstClr val="white"/>
                </a:solidFill>
              </a:rPr>
              <a:pPr/>
              <a:t>‹#›</a:t>
            </a:fld>
            <a:endParaRPr lang="en-US">
              <a:solidFill>
                <a:prstClr val="white"/>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F79A88-C09E-2247-860D-75BF78DD3DC5}" type="datetimeFigureOut">
              <a:rPr lang="en-US" smtClean="0">
                <a:solidFill>
                  <a:prstClr val="white"/>
                </a:solidFill>
              </a:rPr>
              <a:pPr/>
              <a:t>3/26/2010</a:t>
            </a:fld>
            <a:endParaRPr lang="en-US">
              <a:solidFill>
                <a:prstClr val="white"/>
              </a:solidFill>
            </a:endParaRPr>
          </a:p>
        </p:txBody>
      </p:sp>
      <p:sp>
        <p:nvSpPr>
          <p:cNvPr id="6" name="Footer Placeholder 5"/>
          <p:cNvSpPr>
            <a:spLocks noGrp="1"/>
          </p:cNvSpPr>
          <p:nvPr>
            <p:ph type="ftr" sz="quarter" idx="11"/>
          </p:nvPr>
        </p:nvSpPr>
        <p:spPr/>
        <p:txBody>
          <a:bodyPr/>
          <a:lstStyle/>
          <a:p>
            <a:endParaRPr lang="en-US">
              <a:solidFill>
                <a:prstClr val="white"/>
              </a:solidFill>
            </a:endParaRPr>
          </a:p>
        </p:txBody>
      </p:sp>
      <p:sp>
        <p:nvSpPr>
          <p:cNvPr id="7" name="Slide Number Placeholder 6"/>
          <p:cNvSpPr>
            <a:spLocks noGrp="1"/>
          </p:cNvSpPr>
          <p:nvPr>
            <p:ph type="sldNum" sz="quarter" idx="12"/>
          </p:nvPr>
        </p:nvSpPr>
        <p:spPr/>
        <p:txBody>
          <a:bodyPr/>
          <a:lstStyle/>
          <a:p>
            <a:fld id="{3E2F86DB-71E4-4C40-98FB-6A007C11A727}" type="slidenum">
              <a:rPr lang="en-US" smtClean="0">
                <a:solidFill>
                  <a:prstClr val="white"/>
                </a:solidFill>
              </a:rPr>
              <a:pPr/>
              <a:t>‹#›</a:t>
            </a:fld>
            <a:endParaRPr lang="en-US">
              <a:solidFill>
                <a:prstClr val="white"/>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F79A88-C09E-2247-860D-75BF78DD3DC5}" type="datetimeFigureOut">
              <a:rPr lang="en-US" smtClean="0">
                <a:solidFill>
                  <a:prstClr val="white"/>
                </a:solidFill>
              </a:rPr>
              <a:pPr/>
              <a:t>3/26/2010</a:t>
            </a:fld>
            <a:endParaRPr lang="en-US">
              <a:solidFill>
                <a:prstClr val="white"/>
              </a:solidFill>
            </a:endParaRPr>
          </a:p>
        </p:txBody>
      </p:sp>
      <p:sp>
        <p:nvSpPr>
          <p:cNvPr id="6" name="Footer Placeholder 5"/>
          <p:cNvSpPr>
            <a:spLocks noGrp="1"/>
          </p:cNvSpPr>
          <p:nvPr>
            <p:ph type="ftr" sz="quarter" idx="11"/>
          </p:nvPr>
        </p:nvSpPr>
        <p:spPr/>
        <p:txBody>
          <a:bodyPr/>
          <a:lstStyle/>
          <a:p>
            <a:endParaRPr lang="en-US">
              <a:solidFill>
                <a:prstClr val="white"/>
              </a:solidFill>
            </a:endParaRPr>
          </a:p>
        </p:txBody>
      </p:sp>
      <p:sp>
        <p:nvSpPr>
          <p:cNvPr id="7" name="Slide Number Placeholder 6"/>
          <p:cNvSpPr>
            <a:spLocks noGrp="1"/>
          </p:cNvSpPr>
          <p:nvPr>
            <p:ph type="sldNum" sz="quarter" idx="12"/>
          </p:nvPr>
        </p:nvSpPr>
        <p:spPr/>
        <p:txBody>
          <a:bodyPr/>
          <a:lstStyle/>
          <a:p>
            <a:fld id="{3E2F86DB-71E4-4C40-98FB-6A007C11A727}" type="slidenum">
              <a:rPr lang="en-US" smtClean="0">
                <a:solidFill>
                  <a:prstClr val="white"/>
                </a:solidFill>
              </a:rPr>
              <a:pPr/>
              <a:t>‹#›</a:t>
            </a:fld>
            <a:endParaRPr lang="en-US">
              <a:solidFill>
                <a:prstClr val="white"/>
              </a:solidFill>
            </a:endParaRPr>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5AF79A88-C09E-2247-860D-75BF78DD3DC5}" type="datetimeFigureOut">
              <a:rPr lang="en-US" smtClean="0">
                <a:solidFill>
                  <a:prstClr val="white"/>
                </a:solidFill>
              </a:rPr>
              <a:pPr/>
              <a:t>3/26/2010</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3E2F86DB-71E4-4C40-98FB-6A007C11A727}" type="slidenum">
              <a:rPr lang="en-US" smtClean="0">
                <a:solidFill>
                  <a:prstClr val="white"/>
                </a:solidFill>
              </a:rPr>
              <a:pPr/>
              <a:t>‹#›</a:t>
            </a:fld>
            <a:endParaRPr lang="en-US">
              <a:solidFill>
                <a:prstClr val="white"/>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5AF79A88-C09E-2247-860D-75BF78DD3DC5}" type="datetimeFigureOut">
              <a:rPr lang="en-US" smtClean="0">
                <a:solidFill>
                  <a:prstClr val="white"/>
                </a:solidFill>
              </a:rPr>
              <a:pPr/>
              <a:t>3/26/2010</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3E2F86DB-71E4-4C40-98FB-6A007C11A727}" type="slidenum">
              <a:rPr lang="en-US" smtClean="0">
                <a:solidFill>
                  <a:prstClr val="white"/>
                </a:solidFill>
              </a:rPr>
              <a:pPr/>
              <a:t>‹#›</a:t>
            </a:fld>
            <a:endParaRPr lang="en-US">
              <a:solidFill>
                <a:prstClr val="white"/>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smtClean="0"/>
              <a:t>Click to edit Master title style</a:t>
            </a:r>
            <a:endParaRPr lang="en-US"/>
          </a:p>
        </p:txBody>
      </p:sp>
      <p:sp>
        <p:nvSpPr>
          <p:cNvPr id="27" name="Content Placeholder 26"/>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5" name="Date Placeholder 24"/>
          <p:cNvSpPr>
            <a:spLocks noGrp="1"/>
          </p:cNvSpPr>
          <p:nvPr>
            <p:ph type="dt" sz="half" idx="10"/>
          </p:nvPr>
        </p:nvSpPr>
        <p:spPr/>
        <p:txBody>
          <a:bodyPr/>
          <a:lstStyle/>
          <a:p>
            <a:fld id="{B5F4066D-E18E-46CA-ADDB-DC7D9F287FCD}" type="datetime2">
              <a:rPr lang="en-US" smtClean="0"/>
              <a:pPr/>
              <a:t>Friday, March 26, 2010</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CF7A2BDD-D331-44F0-96AA-4FB4ED497064}"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0350B56E-26EB-46F0-A136-2018B83E25E4}"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EFDBD79D-E9AB-41F0-A8A6-4A25CE3FB966}"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25B03BCF-3123-46C4-BC31-5616FD8330A6}"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DE7CEE1C-F4D1-40E2-ACCC-C4B9FE250696}"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BF6EE172-D6BB-4452-A60D-E9186C08CFE9}"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C27D2467-0DE2-4F42-A73A-9A1843E5A39E}"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13BE9ED9-3F3B-4685-8C1C-8FF8E9ADCE69}"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8E21682F-A47A-4E1B-AD65-37CCEA531C25}"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C6C83A8-176D-4327-A2EB-8B6BE7FC6649}"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a:solidFill>
                <a:prstClr val="black"/>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66BA22C9-64B3-411C-BBDE-933FFE73409F}"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smtClean="0"/>
              <a:t>Click to edit Master title style</a:t>
            </a:r>
            <a:endParaRPr lang="en-US" dirty="0"/>
          </a:p>
        </p:txBody>
      </p:sp>
      <p:sp>
        <p:nvSpPr>
          <p:cNvPr id="12" name="Date Placeholder 11"/>
          <p:cNvSpPr>
            <a:spLocks noGrp="1"/>
          </p:cNvSpPr>
          <p:nvPr>
            <p:ph type="dt" sz="half" idx="10"/>
          </p:nvPr>
        </p:nvSpPr>
        <p:spPr/>
        <p:txBody>
          <a:bodyPr/>
          <a:lstStyle/>
          <a:p>
            <a:fld id="{8E2E5AB2-AD30-4274-ADEE-77A916493B5C}" type="datetime2">
              <a:rPr lang="en-US" smtClean="0"/>
              <a:pPr/>
              <a:t>Friday, March 26, 2010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7A2BDD-D331-44F0-96AA-4FB4ED497064}"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2F295C-C11C-4E1F-BED8-EFCA40813946}"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9C76396-5064-41C5-A285-015EE0047001}" type="datetime2">
              <a:rPr lang="en-US" smtClean="0"/>
              <a:pPr/>
              <a:t>Friday, March 26, 2010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7A2BDD-D331-44F0-96AA-4FB4ED49706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itle and 2 Content">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lvl1pPr algn="l">
              <a:defRPr/>
            </a:lvl1pPr>
          </a:lstStyle>
          <a:p>
            <a:r>
              <a:rPr lang="en-US" noProof="1" smtClean="0"/>
              <a:t>Click to edit Master title style</a:t>
            </a:r>
            <a:endParaRPr lang="en-US" dirty="0"/>
          </a:p>
        </p:txBody>
      </p:sp>
      <p:sp>
        <p:nvSpPr>
          <p:cNvPr id="3" name="Rectangle 3"/>
          <p:cNvSpPr>
            <a:spLocks noGrp="1"/>
          </p:cNvSpPr>
          <p:nvPr>
            <p:ph sz="half" idx="1"/>
          </p:nvPr>
        </p:nvSpPr>
        <p:spPr>
          <a:xfrm>
            <a:off x="457200" y="1600200"/>
            <a:ext cx="4038600" cy="4525963"/>
          </a:xfrm>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a:p>
        </p:txBody>
      </p:sp>
      <p:sp>
        <p:nvSpPr>
          <p:cNvPr id="4" name="Rectangle 4"/>
          <p:cNvSpPr>
            <a:spLocks noGrp="1"/>
          </p:cNvSpPr>
          <p:nvPr>
            <p:ph sz="half" idx="2"/>
          </p:nvPr>
        </p:nvSpPr>
        <p:spPr>
          <a:xfrm>
            <a:off x="4648200" y="1600200"/>
            <a:ext cx="4038600" cy="4525963"/>
          </a:xfrm>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a:p>
        </p:txBody>
      </p:sp>
      <p:sp>
        <p:nvSpPr>
          <p:cNvPr id="5" name="Rectangle 5"/>
          <p:cNvSpPr>
            <a:spLocks noGrp="1"/>
          </p:cNvSpPr>
          <p:nvPr>
            <p:ph type="dt" sz="half" idx="10"/>
          </p:nvPr>
        </p:nvSpPr>
        <p:spPr/>
        <p:txBody>
          <a:bodyPr/>
          <a:lstStyle/>
          <a:p>
            <a:fld id="{F83034B0-3E89-40BA-B086-97296A422E36}" type="datetimeFigureOut">
              <a:rPr lang="en-US" smtClean="0"/>
              <a:pPr/>
              <a:t>3/26/2010</a:t>
            </a:fld>
            <a:endParaRPr lang="en-US"/>
          </a:p>
        </p:txBody>
      </p:sp>
      <p:sp>
        <p:nvSpPr>
          <p:cNvPr id="6" name="Rectangle 6"/>
          <p:cNvSpPr>
            <a:spLocks noGrp="1"/>
          </p:cNvSpPr>
          <p:nvPr>
            <p:ph type="ftr" sz="quarter" idx="11"/>
          </p:nvPr>
        </p:nvSpPr>
        <p:spPr/>
        <p:txBody>
          <a:bodyPr/>
          <a:lstStyle/>
          <a:p>
            <a:endParaRPr lang="en-US"/>
          </a:p>
        </p:txBody>
      </p:sp>
      <p:sp>
        <p:nvSpPr>
          <p:cNvPr id="7" name="Rectangle 7"/>
          <p:cNvSpPr>
            <a:spLocks noGrp="1"/>
          </p:cNvSpPr>
          <p:nvPr>
            <p:ph type="sldNum" sz="quarter" idx="12"/>
          </p:nvPr>
        </p:nvSpPr>
        <p:spPr/>
        <p:txBody>
          <a:bodyPr/>
          <a:lstStyle/>
          <a:p>
            <a:fld id="{1D24C974-5669-4F4D-B5F7-AEFAF0EB8F6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lvl1pPr algn="l">
              <a:defRPr/>
            </a:lvl1pPr>
          </a:lstStyle>
          <a:p>
            <a:r>
              <a:rPr lang="en-US" noProof="1" smtClean="0"/>
              <a:t>Click to edit Master title style</a:t>
            </a:r>
            <a:endParaRPr lang="en-US" dirty="0"/>
          </a:p>
        </p:txBody>
      </p:sp>
      <p:sp>
        <p:nvSpPr>
          <p:cNvPr id="3" name="Rectangle 3"/>
          <p:cNvSpPr>
            <a:spLocks noGrp="1"/>
          </p:cNvSpPr>
          <p:nvPr>
            <p:ph type="body" idx="1"/>
          </p:nvPr>
        </p:nvSpPr>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a:p>
        </p:txBody>
      </p:sp>
      <p:sp>
        <p:nvSpPr>
          <p:cNvPr id="4" name="Rectangle 4"/>
          <p:cNvSpPr>
            <a:spLocks noGrp="1"/>
          </p:cNvSpPr>
          <p:nvPr>
            <p:ph type="dt" sz="half" idx="10"/>
          </p:nvPr>
        </p:nvSpPr>
        <p:spPr/>
        <p:txBody>
          <a:bodyPr/>
          <a:lstStyle/>
          <a:p>
            <a:fld id="{F83034B0-3E89-40BA-B086-97296A422E36}" type="datetimeFigureOut">
              <a:rPr lang="en-US" smtClean="0"/>
              <a:pPr/>
              <a:t>3/26/2010</a:t>
            </a:fld>
            <a:endParaRPr lang="en-US"/>
          </a:p>
        </p:txBody>
      </p:sp>
      <p:sp>
        <p:nvSpPr>
          <p:cNvPr id="5" name="Rectangle 5"/>
          <p:cNvSpPr>
            <a:spLocks noGrp="1"/>
          </p:cNvSpPr>
          <p:nvPr>
            <p:ph type="ftr" sz="quarter" idx="11"/>
          </p:nvPr>
        </p:nvSpPr>
        <p:spPr/>
        <p:txBody>
          <a:bodyPr/>
          <a:lstStyle/>
          <a:p>
            <a:endParaRPr lang="en-US"/>
          </a:p>
        </p:txBody>
      </p:sp>
      <p:sp>
        <p:nvSpPr>
          <p:cNvPr id="6" name="Rectangle 6"/>
          <p:cNvSpPr>
            <a:spLocks noGrp="1"/>
          </p:cNvSpPr>
          <p:nvPr>
            <p:ph type="sldNum" sz="quarter" idx="12"/>
          </p:nvPr>
        </p:nvSpPr>
        <p:spPr/>
        <p:txBody>
          <a:bodyPr/>
          <a:lstStyle/>
          <a:p>
            <a:fld id="{1D24C974-5669-4F4D-B5F7-AEFAF0EB8F6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ColTx" preserve="1">
  <p:cSld name="Title and 2-Column Text">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lvl1pPr algn="l">
              <a:defRPr/>
            </a:lvl1pPr>
          </a:lstStyle>
          <a:p>
            <a:r>
              <a:rPr lang="en-US" noProof="1" smtClean="0"/>
              <a:t>Click to edit Master title style</a:t>
            </a:r>
            <a:endParaRPr lang="en-US" dirty="0"/>
          </a:p>
        </p:txBody>
      </p:sp>
      <p:sp>
        <p:nvSpPr>
          <p:cNvPr id="3" name="Rectangle 3"/>
          <p:cNvSpPr>
            <a:spLocks noGrp="1"/>
          </p:cNvSpPr>
          <p:nvPr>
            <p:ph type="body" sz="half" idx="1"/>
          </p:nvPr>
        </p:nvSpPr>
        <p:spPr>
          <a:xfrm>
            <a:off x="457200" y="1600200"/>
            <a:ext cx="4038600" cy="4525963"/>
          </a:xfrm>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a:p>
        </p:txBody>
      </p:sp>
      <p:sp>
        <p:nvSpPr>
          <p:cNvPr id="4" name="Rectangle 4"/>
          <p:cNvSpPr>
            <a:spLocks noGrp="1"/>
          </p:cNvSpPr>
          <p:nvPr>
            <p:ph type="body" sz="half" idx="2"/>
          </p:nvPr>
        </p:nvSpPr>
        <p:spPr>
          <a:xfrm>
            <a:off x="4648200" y="1600200"/>
            <a:ext cx="4038600" cy="4525963"/>
          </a:xfrm>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a:p>
        </p:txBody>
      </p:sp>
      <p:sp>
        <p:nvSpPr>
          <p:cNvPr id="5" name="Rectangle 5"/>
          <p:cNvSpPr>
            <a:spLocks noGrp="1"/>
          </p:cNvSpPr>
          <p:nvPr>
            <p:ph type="dt" sz="half" idx="10"/>
          </p:nvPr>
        </p:nvSpPr>
        <p:spPr/>
        <p:txBody>
          <a:bodyPr/>
          <a:lstStyle/>
          <a:p>
            <a:fld id="{F83034B0-3E89-40BA-B086-97296A422E36}" type="datetimeFigureOut">
              <a:rPr lang="en-US" smtClean="0"/>
              <a:pPr/>
              <a:t>3/26/2010</a:t>
            </a:fld>
            <a:endParaRPr lang="en-US"/>
          </a:p>
        </p:txBody>
      </p:sp>
      <p:sp>
        <p:nvSpPr>
          <p:cNvPr id="6" name="Rectangle 6"/>
          <p:cNvSpPr>
            <a:spLocks noGrp="1"/>
          </p:cNvSpPr>
          <p:nvPr>
            <p:ph type="ftr" sz="quarter" idx="11"/>
          </p:nvPr>
        </p:nvSpPr>
        <p:spPr/>
        <p:txBody>
          <a:bodyPr/>
          <a:lstStyle/>
          <a:p>
            <a:endParaRPr lang="en-US"/>
          </a:p>
        </p:txBody>
      </p:sp>
      <p:sp>
        <p:nvSpPr>
          <p:cNvPr id="7" name="Rectangle 7"/>
          <p:cNvSpPr>
            <a:spLocks noGrp="1"/>
          </p:cNvSpPr>
          <p:nvPr>
            <p:ph type="sldNum" sz="quarter" idx="12"/>
          </p:nvPr>
        </p:nvSpPr>
        <p:spPr/>
        <p:txBody>
          <a:bodyPr/>
          <a:lstStyle/>
          <a:p>
            <a:fld id="{1D24C974-5669-4F4D-B5F7-AEFAF0EB8F6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a:spcBef>
                <a:spcPts val="2000"/>
              </a:spcBef>
              <a:buClr>
                <a:srgbClr val="2C7C9F">
                  <a:lumMod val="60000"/>
                  <a:lumOff val="40000"/>
                </a:srgbClr>
              </a:buClr>
              <a:buSzPct val="110000"/>
              <a:buFont typeface="Wingdings 2" pitchFamily="18" charset="2"/>
              <a:buNone/>
            </a:pPr>
            <a:endParaRPr sz="3200">
              <a:solidFill>
                <a:prstClr val="black">
                  <a:lumMod val="65000"/>
                  <a:lumOff val="35000"/>
                </a:prstClr>
              </a:solidFill>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5AF79A88-C09E-2247-860D-75BF78DD3DC5}" type="datetimeFigureOut">
              <a:rPr lang="en-US" smtClean="0">
                <a:solidFill>
                  <a:prstClr val="white"/>
                </a:solidFill>
              </a:rPr>
              <a:pPr/>
              <a:t>3/26/2010</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AFC56213-B4C4-4C5C-8EAE-01416D175C4F}" type="slidenum">
              <a:rPr lang="en-US" smtClean="0">
                <a:solidFill>
                  <a:prstClr val="white"/>
                </a:solidFill>
              </a:rPr>
              <a:pPr/>
              <a:t>‹#›</a:t>
            </a:fld>
            <a:endParaRPr lang="en-US">
              <a:solidFill>
                <a:prstClr val="white"/>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5AF79A88-C09E-2247-860D-75BF78DD3DC5}" type="datetimeFigureOut">
              <a:rPr lang="en-US" smtClean="0">
                <a:solidFill>
                  <a:prstClr val="white"/>
                </a:solidFill>
              </a:rPr>
              <a:pPr/>
              <a:t>3/26/2010</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3E2F86DB-71E4-4C40-98FB-6A007C11A727}" type="slidenum">
              <a:rPr lang="en-US" smtClean="0">
                <a:solidFill>
                  <a:prstClr val="white"/>
                </a:solidFill>
              </a:rPr>
              <a:pPr/>
              <a:t>‹#›</a:t>
            </a:fld>
            <a:endParaRPr lang="en-US">
              <a:solidFill>
                <a:prstClr val="white"/>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slideLayout" Target="../slideLayouts/slideLayout19.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a:defRPr sz="1200">
                <a:solidFill>
                  <a:schemeClr val="accent1">
                    <a:shade val="75000"/>
                  </a:schemeClr>
                </a:solidFill>
              </a:defRPr>
            </a:lvl1pPr>
          </a:lstStyle>
          <a:p>
            <a:pPr algn="l"/>
            <a:fld id="{4C8A7A92-D244-4C94-97DC-00C50A8E32A7}" type="datetime2">
              <a:rPr lang="en-US" smtClean="0"/>
              <a:pPr algn="l"/>
              <a:t>Friday, March 26, 2010</a:t>
            </a:fld>
            <a:endParaRPr lang="en-US" dirty="0">
              <a:solidFill>
                <a:schemeClr val="accent1">
                  <a:shade val="75000"/>
                </a:schemeClr>
              </a:solidFill>
            </a:endParaRPr>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a:defRPr sz="1200">
                <a:solidFill>
                  <a:schemeClr val="accent1">
                    <a:shade val="75000"/>
                  </a:schemeClr>
                </a:solidFill>
              </a:defRPr>
            </a:lvl1pPr>
          </a:lstStyle>
          <a:p>
            <a:pPr algn="r"/>
            <a:endParaRPr lang="en-US" dirty="0">
              <a:solidFill>
                <a:schemeClr val="accent1">
                  <a:shade val="75000"/>
                </a:schemeClr>
              </a:solidFill>
            </a:endParaRPr>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a:defRPr sz="1200">
                <a:solidFill>
                  <a:schemeClr val="accent1">
                    <a:shade val="75000"/>
                  </a:schemeClr>
                </a:solidFill>
              </a:defRPr>
            </a:lvl1pPr>
          </a:lstStyle>
          <a:p>
            <a:fld id="{CF7A2BDD-D331-44F0-96AA-4FB4ED497064}" type="slidenum">
              <a:rPr lang="en-US" smtClean="0">
                <a:solidFill>
                  <a:schemeClr val="accent1">
                    <a:shade val="75000"/>
                  </a:schemeClr>
                </a:solidFill>
              </a:rPr>
              <a:pPr/>
              <a:t>‹#›</a:t>
            </a:fld>
            <a:endParaRPr lang="en-US" dirty="0">
              <a:solidFill>
                <a:schemeClr val="accent1">
                  <a:shade val="75000"/>
                </a:schemeClr>
              </a:solidFill>
            </a:endParaRPr>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lang="en-US" smtClean="0"/>
              <a:t>Click to edit Master title style</a:t>
            </a:r>
            <a:endParaRPr lang="en-US" dirty="0"/>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Lst>
  <p:txStyles>
    <p:titleStyle>
      <a:lvl1pPr algn="l" rtl="0" eaLnBrk="1" latinLnBrk="0" hangingPunct="1">
        <a:spcBef>
          <a:spcPct val="0"/>
        </a:spcBef>
        <a:buNone/>
        <a:defRPr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sz="1400" kern="1200" baseline="0">
          <a:solidFill>
            <a:schemeClr val="tx2"/>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pPr defTabSz="457200"/>
            <a:fld id="{5AF79A88-C09E-2247-860D-75BF78DD3DC5}" type="datetimeFigureOut">
              <a:rPr lang="en-US" smtClean="0">
                <a:solidFill>
                  <a:prstClr val="white"/>
                </a:solidFill>
              </a:rPr>
              <a:pPr defTabSz="457200"/>
              <a:t>3/26/2010</a:t>
            </a:fld>
            <a:endParaRPr lang="en-US">
              <a:solidFill>
                <a:prstClr val="white"/>
              </a:solidFill>
            </a:endParaRPr>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pPr defTabSz="457200"/>
            <a:endParaRPr lang="en-US">
              <a:solidFill>
                <a:prstClr val="white"/>
              </a:solidFill>
            </a:endParaRPr>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pPr defTabSz="457200"/>
            <a:fld id="{3E2F86DB-71E4-4C40-98FB-6A007C11A727}" type="slidenum">
              <a:rPr lang="en-US" smtClean="0">
                <a:solidFill>
                  <a:prstClr val="white"/>
                </a:solidFill>
              </a:rPr>
              <a:pPr defTabSz="457200"/>
              <a:t>‹#›</a:t>
            </a:fld>
            <a:endParaRPr lang="en-US">
              <a:solidFill>
                <a:prstClr val="white"/>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pPr>
            <a:endParaRPr lang="en-US">
              <a:solidFill>
                <a:srgbClr val="04617B">
                  <a:shade val="90000"/>
                </a:srgbClr>
              </a:solidFill>
              <a:latin typeface="Arial" charset="0"/>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pPr>
            <a:endParaRPr lang="en-US">
              <a:solidFill>
                <a:srgbClr val="04617B">
                  <a:shade val="90000"/>
                </a:srgbClr>
              </a:solidFill>
              <a:latin typeface="Arial" charset="0"/>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fontAlgn="base">
              <a:spcBef>
                <a:spcPct val="0"/>
              </a:spcBef>
              <a:spcAft>
                <a:spcPct val="0"/>
              </a:spcAft>
            </a:pPr>
            <a:fld id="{785264E7-6C7C-4DC2-A252-ECEAA9520162}" type="slidenum">
              <a:rPr lang="en-US" smtClean="0">
                <a:solidFill>
                  <a:srgbClr val="04617B">
                    <a:shade val="90000"/>
                  </a:srgbClr>
                </a:solidFill>
                <a:latin typeface="Arial" charset="0"/>
              </a:rPr>
              <a:pPr fontAlgn="base">
                <a:spcBef>
                  <a:spcPct val="0"/>
                </a:spcBef>
                <a:spcAft>
                  <a:spcPct val="0"/>
                </a:spcAft>
              </a:pPr>
              <a:t>‹#›</a:t>
            </a:fld>
            <a:endParaRPr lang="en-US">
              <a:solidFill>
                <a:srgbClr val="04617B">
                  <a:shade val="90000"/>
                </a:srgbClr>
              </a:solidFill>
              <a:latin typeface="Arial" charset="0"/>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eaLnBrk="0" fontAlgn="base" hangingPunct="0">
                <a:spcBef>
                  <a:spcPct val="0"/>
                </a:spcBef>
                <a:spcAft>
                  <a:spcPct val="0"/>
                </a:spcAft>
              </a:pPr>
              <a:endParaRPr lang="en-US">
                <a:solidFill>
                  <a:prstClr val="black"/>
                </a:solidFill>
                <a:latin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eaLnBrk="0" fontAlgn="base" hangingPunct="0">
                <a:spcBef>
                  <a:spcPct val="0"/>
                </a:spcBef>
                <a:spcAft>
                  <a:spcPct val="0"/>
                </a:spcAft>
              </a:pPr>
              <a:endParaRPr lang="en-US">
                <a:solidFill>
                  <a:prstClr val="black"/>
                </a:solidFill>
                <a:latin typeface="Arial" charset="0"/>
              </a:endParaRPr>
            </a:p>
          </p:txBody>
        </p:sp>
      </p:gr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1.xml"/><Relationship Id="rId5" Type="http://schemas.openxmlformats.org/officeDocument/2006/relationships/image" Target="../media/image17.jpeg"/><Relationship Id="rId4" Type="http://schemas.openxmlformats.org/officeDocument/2006/relationships/image" Target="../media/image16.jpeg"/></Relationships>
</file>

<file path=ppt/slides/_rels/slide26.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1.xml"/><Relationship Id="rId5" Type="http://schemas.openxmlformats.org/officeDocument/2006/relationships/image" Target="../media/image21.jpeg"/><Relationship Id="rId4" Type="http://schemas.openxmlformats.org/officeDocument/2006/relationships/image" Target="../media/image20.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4.jpeg"/><Relationship Id="rId1" Type="http://schemas.openxmlformats.org/officeDocument/2006/relationships/slideLayout" Target="../slideLayouts/slideLayout21.xml"/></Relationships>
</file>

<file path=ppt/slides/_rels/slide31.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2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ctrTitle"/>
          </p:nvPr>
        </p:nvSpPr>
        <p:spPr/>
        <p:txBody>
          <a:bodyPr/>
          <a:lstStyle/>
          <a:p>
            <a:r>
              <a:rPr lang="en-US" dirty="0" smtClean="0"/>
              <a:t>Lafayette Investment Club</a:t>
            </a:r>
            <a:endParaRPr lang="en-US" dirty="0"/>
          </a:p>
        </p:txBody>
      </p:sp>
      <p:sp>
        <p:nvSpPr>
          <p:cNvPr id="3" name="Rectangle 3"/>
          <p:cNvSpPr>
            <a:spLocks noGrp="1"/>
          </p:cNvSpPr>
          <p:nvPr>
            <p:ph type="subTitle" idx="1"/>
          </p:nvPr>
        </p:nvSpPr>
        <p:spPr>
          <a:xfrm>
            <a:off x="381000" y="4419600"/>
            <a:ext cx="8458200" cy="1524000"/>
          </a:xfrm>
        </p:spPr>
        <p:txBody>
          <a:bodyPr>
            <a:normAutofit/>
          </a:bodyPr>
          <a:lstStyle/>
          <a:p>
            <a:r>
              <a:rPr lang="en-US" dirty="0" smtClean="0"/>
              <a:t>03/26/10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in the Bill?</a:t>
            </a:r>
            <a:endParaRPr lang="en-US" dirty="0"/>
          </a:p>
        </p:txBody>
      </p:sp>
      <p:sp>
        <p:nvSpPr>
          <p:cNvPr id="3" name="TextBox 2"/>
          <p:cNvSpPr txBox="1"/>
          <p:nvPr/>
        </p:nvSpPr>
        <p:spPr>
          <a:xfrm>
            <a:off x="914400" y="1828800"/>
            <a:ext cx="7677151" cy="3693319"/>
          </a:xfrm>
          <a:prstGeom prst="rect">
            <a:avLst/>
          </a:prstGeom>
          <a:noFill/>
        </p:spPr>
        <p:txBody>
          <a:bodyPr wrap="square" rtlCol="0">
            <a:spAutoFit/>
          </a:bodyPr>
          <a:lstStyle/>
          <a:p>
            <a:pPr defTabSz="457200">
              <a:buFont typeface="Arial"/>
              <a:buChar char="•"/>
            </a:pPr>
            <a:r>
              <a:rPr lang="en-US" dirty="0" smtClean="0">
                <a:solidFill>
                  <a:prstClr val="black"/>
                </a:solidFill>
              </a:rPr>
              <a:t>States that if you have insurance at the time of the bill becoming law and change, you will be required to take a similar plan. If that is not available, you will be required to take the government option!</a:t>
            </a:r>
          </a:p>
          <a:p>
            <a:pPr defTabSz="457200">
              <a:buFont typeface="Arial"/>
              <a:buChar char="•"/>
            </a:pPr>
            <a:endParaRPr lang="en-US" dirty="0" smtClean="0">
              <a:solidFill>
                <a:prstClr val="black"/>
              </a:solidFill>
            </a:endParaRPr>
          </a:p>
          <a:p>
            <a:pPr defTabSz="457200">
              <a:buFont typeface="Arial"/>
              <a:buChar char="•"/>
            </a:pPr>
            <a:r>
              <a:rPr lang="en-US" dirty="0" smtClean="0">
                <a:solidFill>
                  <a:prstClr val="black"/>
                </a:solidFill>
              </a:rPr>
              <a:t>All non-US citizens, illegal or not, will be provided with free healthcare services</a:t>
            </a:r>
          </a:p>
          <a:p>
            <a:pPr defTabSz="457200">
              <a:buFont typeface="Arial"/>
              <a:buChar char="•"/>
            </a:pPr>
            <a:endParaRPr lang="en-US" dirty="0" smtClean="0">
              <a:solidFill>
                <a:prstClr val="black"/>
              </a:solidFill>
            </a:endParaRPr>
          </a:p>
          <a:p>
            <a:pPr defTabSz="457200">
              <a:buFont typeface="Arial"/>
              <a:buChar char="•"/>
            </a:pPr>
            <a:r>
              <a:rPr lang="en-US" dirty="0" smtClean="0">
                <a:solidFill>
                  <a:prstClr val="black"/>
                </a:solidFill>
              </a:rPr>
              <a:t>Taxpayers will subsidize all union retiree and community organizer health plans</a:t>
            </a:r>
          </a:p>
          <a:p>
            <a:pPr defTabSz="457200">
              <a:buFont typeface="Arial"/>
              <a:buChar char="•"/>
            </a:pPr>
            <a:endParaRPr lang="en-US" dirty="0" smtClean="0">
              <a:solidFill>
                <a:prstClr val="black"/>
              </a:solidFill>
            </a:endParaRPr>
          </a:p>
          <a:p>
            <a:pPr defTabSz="457200">
              <a:buFont typeface="Arial"/>
              <a:buChar char="•"/>
            </a:pPr>
            <a:r>
              <a:rPr lang="en-US" dirty="0" smtClean="0">
                <a:solidFill>
                  <a:prstClr val="black"/>
                </a:solidFill>
              </a:rPr>
              <a:t>No company can sue the government for price-fixing. No "judicial review" is permitted against the government monopoly</a:t>
            </a:r>
          </a:p>
          <a:p>
            <a:pPr defTabSz="457200">
              <a:buFont typeface="Arial"/>
              <a:buChar char="•"/>
            </a:pPr>
            <a:endParaRPr lang="en-US" dirty="0">
              <a:solidFill>
                <a:prstClr val="black"/>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by Step</a:t>
            </a:r>
            <a:endParaRPr lang="en-US" dirty="0"/>
          </a:p>
        </p:txBody>
      </p:sp>
      <p:sp>
        <p:nvSpPr>
          <p:cNvPr id="3" name="TextBox 2"/>
          <p:cNvSpPr txBox="1"/>
          <p:nvPr/>
        </p:nvSpPr>
        <p:spPr>
          <a:xfrm>
            <a:off x="762000" y="1905000"/>
            <a:ext cx="7829551" cy="4708981"/>
          </a:xfrm>
          <a:prstGeom prst="rect">
            <a:avLst/>
          </a:prstGeom>
          <a:noFill/>
        </p:spPr>
        <p:txBody>
          <a:bodyPr wrap="square" rtlCol="0">
            <a:spAutoFit/>
          </a:bodyPr>
          <a:lstStyle/>
          <a:p>
            <a:pPr defTabSz="457200">
              <a:buFont typeface="Arial"/>
              <a:buChar char="•"/>
            </a:pPr>
            <a:r>
              <a:rPr lang="en-US" dirty="0" smtClean="0">
                <a:solidFill>
                  <a:prstClr val="black"/>
                </a:solidFill>
              </a:rPr>
              <a:t>The healthcare bill will be initiated in steps</a:t>
            </a:r>
          </a:p>
          <a:p>
            <a:pPr defTabSz="457200">
              <a:buFont typeface="Arial"/>
              <a:buChar char="•"/>
            </a:pPr>
            <a:endParaRPr lang="en-US" dirty="0" smtClean="0">
              <a:solidFill>
                <a:prstClr val="black"/>
              </a:solidFill>
            </a:endParaRPr>
          </a:p>
          <a:p>
            <a:pPr defTabSz="457200">
              <a:buFont typeface="Arial"/>
              <a:buChar char="•"/>
            </a:pPr>
            <a:r>
              <a:rPr lang="en-US" sz="1400" dirty="0" smtClean="0">
                <a:solidFill>
                  <a:prstClr val="black"/>
                </a:solidFill>
              </a:rPr>
              <a:t>2010</a:t>
            </a:r>
          </a:p>
          <a:p>
            <a:pPr lvl="1" defTabSz="457200">
              <a:buFont typeface="Arial"/>
              <a:buChar char="•"/>
            </a:pPr>
            <a:r>
              <a:rPr lang="en-US" sz="1200" dirty="0" smtClean="0">
                <a:solidFill>
                  <a:prstClr val="black"/>
                </a:solidFill>
              </a:rPr>
              <a:t>Children age 26 and younger will be able to remain covered under their parents health insurance plans (this is increased from past age limits which were anywhere from age 22-25)</a:t>
            </a:r>
          </a:p>
          <a:p>
            <a:pPr lvl="1" defTabSz="457200">
              <a:buFont typeface="Arial"/>
              <a:buChar char="•"/>
            </a:pPr>
            <a:r>
              <a:rPr lang="en-US" sz="1200" dirty="0" smtClean="0">
                <a:solidFill>
                  <a:prstClr val="black"/>
                </a:solidFill>
              </a:rPr>
              <a:t>Adults with pre-existing conditions will be eligible for coverage into high risk health insurance pools until future health care exchanges are up and running.</a:t>
            </a:r>
          </a:p>
          <a:p>
            <a:pPr lvl="1" defTabSz="457200">
              <a:buFont typeface="Arial"/>
              <a:buChar char="•"/>
            </a:pPr>
            <a:r>
              <a:rPr lang="en-US" sz="1200" dirty="0" smtClean="0">
                <a:solidFill>
                  <a:prstClr val="black"/>
                </a:solidFill>
              </a:rPr>
              <a:t>Health insurance companies will be prohibited from levying annual limits and lifetime limits on coverage.</a:t>
            </a:r>
          </a:p>
          <a:p>
            <a:pPr lvl="1" defTabSz="457200">
              <a:buFont typeface="Arial"/>
              <a:buChar char="•"/>
            </a:pPr>
            <a:endParaRPr lang="en-US" sz="1200" dirty="0" smtClean="0">
              <a:solidFill>
                <a:prstClr val="black"/>
              </a:solidFill>
            </a:endParaRPr>
          </a:p>
          <a:p>
            <a:pPr defTabSz="457200">
              <a:buFont typeface="Arial"/>
              <a:buChar char="•"/>
            </a:pPr>
            <a:r>
              <a:rPr lang="en-US" sz="1400" dirty="0" smtClean="0">
                <a:solidFill>
                  <a:prstClr val="black"/>
                </a:solidFill>
              </a:rPr>
              <a:t>2011</a:t>
            </a:r>
          </a:p>
          <a:p>
            <a:pPr lvl="1" defTabSz="457200">
              <a:buFont typeface="Arial"/>
              <a:buChar char="•"/>
            </a:pPr>
            <a:r>
              <a:rPr lang="en-US" sz="1200" dirty="0" smtClean="0">
                <a:solidFill>
                  <a:prstClr val="black"/>
                </a:solidFill>
              </a:rPr>
              <a:t>Seniors enrolled in Medicare Advantage or the Prescription Drug Plan will receive a 50% discount on brand name drugs immediately with additional prescription drug discounts to follow</a:t>
            </a:r>
          </a:p>
          <a:p>
            <a:pPr lvl="1" defTabSz="457200"/>
            <a:endParaRPr lang="en-US" sz="1200" dirty="0" smtClean="0">
              <a:solidFill>
                <a:prstClr val="black"/>
              </a:solidFill>
            </a:endParaRPr>
          </a:p>
          <a:p>
            <a:pPr defTabSz="457200">
              <a:buFont typeface="Arial"/>
              <a:buChar char="•"/>
            </a:pPr>
            <a:r>
              <a:rPr lang="en-US" sz="1400" dirty="0" smtClean="0">
                <a:solidFill>
                  <a:prstClr val="black"/>
                </a:solidFill>
              </a:rPr>
              <a:t>2014</a:t>
            </a:r>
          </a:p>
          <a:p>
            <a:pPr lvl="1" defTabSz="457200">
              <a:buFont typeface="Arial"/>
              <a:buChar char="•"/>
            </a:pPr>
            <a:r>
              <a:rPr lang="en-US" sz="1200" dirty="0" smtClean="0">
                <a:solidFill>
                  <a:prstClr val="black"/>
                </a:solidFill>
              </a:rPr>
              <a:t>All US citizens will be forced to have health insurance coverage considered acceptable by the US Government or else pay a fine</a:t>
            </a:r>
          </a:p>
          <a:p>
            <a:pPr lvl="1" defTabSz="457200">
              <a:buFont typeface="Arial"/>
              <a:buChar char="•"/>
            </a:pPr>
            <a:r>
              <a:rPr lang="en-US" sz="1200" dirty="0" smtClean="0">
                <a:solidFill>
                  <a:prstClr val="black"/>
                </a:solidFill>
              </a:rPr>
              <a:t>Businesses with 50 or more employees will face a fine of either $2,000 or $3,000 per employee for not offering health insurance coverage.</a:t>
            </a:r>
          </a:p>
          <a:p>
            <a:pPr defTabSz="457200"/>
            <a:endParaRPr lang="en-US" dirty="0" smtClean="0">
              <a:solidFill>
                <a:prstClr val="black"/>
              </a:solidFill>
            </a:endParaRPr>
          </a:p>
          <a:p>
            <a:pPr defTabSz="457200"/>
            <a:endParaRPr lang="en-US" dirty="0" smtClean="0">
              <a:solidFill>
                <a:prstClr val="black"/>
              </a:solidFill>
            </a:endParaRPr>
          </a:p>
          <a:p>
            <a:pPr defTabSz="457200">
              <a:buFont typeface="Arial"/>
              <a:buChar char="•"/>
            </a:pPr>
            <a:endParaRPr lang="en-US" dirty="0">
              <a:solidFill>
                <a:prstClr val="black"/>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Facilitators</a:t>
            </a:r>
            <a:endParaRPr lang="en-US" dirty="0"/>
          </a:p>
        </p:txBody>
      </p:sp>
      <p:sp>
        <p:nvSpPr>
          <p:cNvPr id="3" name="TextBox 2"/>
          <p:cNvSpPr txBox="1"/>
          <p:nvPr/>
        </p:nvSpPr>
        <p:spPr>
          <a:xfrm>
            <a:off x="838200" y="2895600"/>
            <a:ext cx="7620000" cy="2308324"/>
          </a:xfrm>
          <a:prstGeom prst="rect">
            <a:avLst/>
          </a:prstGeom>
          <a:noFill/>
        </p:spPr>
        <p:txBody>
          <a:bodyPr wrap="square" rtlCol="0">
            <a:spAutoFit/>
          </a:bodyPr>
          <a:lstStyle/>
          <a:p>
            <a:pPr marL="342900" indent="-342900" defTabSz="457200">
              <a:buFont typeface="+mj-lt"/>
              <a:buAutoNum type="arabicPeriod"/>
            </a:pPr>
            <a:r>
              <a:rPr lang="en-US" dirty="0" smtClean="0">
                <a:solidFill>
                  <a:prstClr val="black"/>
                </a:solidFill>
              </a:rPr>
              <a:t>The Government will facilitate an environment where previously ineligible applicants will now be eligible for insurance</a:t>
            </a:r>
          </a:p>
          <a:p>
            <a:pPr marL="342900" indent="-342900" defTabSz="457200">
              <a:buFont typeface="+mj-lt"/>
              <a:buAutoNum type="arabicPeriod"/>
            </a:pPr>
            <a:endParaRPr lang="en-US" dirty="0" smtClean="0">
              <a:solidFill>
                <a:prstClr val="black"/>
              </a:solidFill>
            </a:endParaRPr>
          </a:p>
          <a:p>
            <a:pPr marL="342900" indent="-342900" defTabSz="457200">
              <a:buFont typeface="+mj-lt"/>
              <a:buAutoNum type="arabicPeriod"/>
            </a:pPr>
            <a:r>
              <a:rPr lang="en-US" dirty="0" smtClean="0">
                <a:solidFill>
                  <a:prstClr val="black"/>
                </a:solidFill>
              </a:rPr>
              <a:t>The Government will facilitate an environment where companies will be forced to supply health care to employees</a:t>
            </a:r>
          </a:p>
          <a:p>
            <a:pPr marL="342900" indent="-342900" defTabSz="457200">
              <a:buFont typeface="+mj-lt"/>
              <a:buAutoNum type="arabicPeriod"/>
            </a:pPr>
            <a:endParaRPr lang="en-US" dirty="0" smtClean="0">
              <a:solidFill>
                <a:prstClr val="black"/>
              </a:solidFill>
            </a:endParaRPr>
          </a:p>
          <a:p>
            <a:pPr marL="342900" indent="-342900" defTabSz="457200">
              <a:buFont typeface="+mj-lt"/>
              <a:buAutoNum type="arabicPeriod"/>
            </a:pPr>
            <a:r>
              <a:rPr lang="en-US" dirty="0" smtClean="0">
                <a:solidFill>
                  <a:prstClr val="black"/>
                </a:solidFill>
              </a:rPr>
              <a:t>The Government will enforce policy in 2014 by fining</a:t>
            </a:r>
          </a:p>
          <a:p>
            <a:pPr defTabSz="457200"/>
            <a:endParaRPr lang="en-US" dirty="0">
              <a:solidFill>
                <a:prstClr val="black"/>
              </a:solidFill>
            </a:endParaRPr>
          </a:p>
        </p:txBody>
      </p:sp>
      <p:sp>
        <p:nvSpPr>
          <p:cNvPr id="4" name="TextBox 3"/>
          <p:cNvSpPr txBox="1"/>
          <p:nvPr/>
        </p:nvSpPr>
        <p:spPr>
          <a:xfrm>
            <a:off x="1143000" y="1752600"/>
            <a:ext cx="6858000" cy="369332"/>
          </a:xfrm>
          <a:prstGeom prst="rect">
            <a:avLst/>
          </a:prstGeom>
          <a:noFill/>
        </p:spPr>
        <p:txBody>
          <a:bodyPr wrap="square" rtlCol="0">
            <a:spAutoFit/>
          </a:bodyPr>
          <a:lstStyle/>
          <a:p>
            <a:pPr defTabSz="457200"/>
            <a:r>
              <a:rPr lang="en-US" dirty="0" smtClean="0">
                <a:solidFill>
                  <a:prstClr val="black"/>
                </a:solidFill>
              </a:rPr>
              <a:t>Basically…</a:t>
            </a:r>
            <a:endParaRPr lang="en-US" dirty="0">
              <a:solidFill>
                <a:prstClr val="black"/>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Company Profile</a:t>
            </a:r>
            <a:endParaRPr lang="en-US" dirty="0"/>
          </a:p>
        </p:txBody>
      </p:sp>
      <p:sp>
        <p:nvSpPr>
          <p:cNvPr id="3" name="TextBox 2"/>
          <p:cNvSpPr txBox="1"/>
          <p:nvPr/>
        </p:nvSpPr>
        <p:spPr>
          <a:xfrm>
            <a:off x="914400" y="1981200"/>
            <a:ext cx="7315200" cy="1477328"/>
          </a:xfrm>
          <a:prstGeom prst="rect">
            <a:avLst/>
          </a:prstGeom>
          <a:noFill/>
        </p:spPr>
        <p:txBody>
          <a:bodyPr wrap="square" rtlCol="0">
            <a:spAutoFit/>
          </a:bodyPr>
          <a:lstStyle/>
          <a:p>
            <a:pPr defTabSz="457200">
              <a:buFont typeface="Arial"/>
              <a:buChar char="•"/>
            </a:pPr>
            <a:r>
              <a:rPr lang="en-US" dirty="0">
                <a:solidFill>
                  <a:prstClr val="black"/>
                </a:solidFill>
              </a:rPr>
              <a:t>Amgen Inc. (Amgen) is an independent biotechnology medicines company. The Company discovers, develops, manufactures and markets medicines for grievous illnesses. It focuses on human therapeutics and concentrates on medicines based on advances in cellular and molecular biology.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Pipeline</a:t>
            </a:r>
            <a:endParaRPr lang="en-US" dirty="0"/>
          </a:p>
        </p:txBody>
      </p:sp>
      <p:sp>
        <p:nvSpPr>
          <p:cNvPr id="3" name="TextBox 2"/>
          <p:cNvSpPr txBox="1"/>
          <p:nvPr/>
        </p:nvSpPr>
        <p:spPr>
          <a:xfrm>
            <a:off x="990600" y="1981200"/>
            <a:ext cx="7600951" cy="2862323"/>
          </a:xfrm>
          <a:prstGeom prst="rect">
            <a:avLst/>
          </a:prstGeom>
          <a:noFill/>
        </p:spPr>
        <p:txBody>
          <a:bodyPr wrap="square" rtlCol="0">
            <a:spAutoFit/>
          </a:bodyPr>
          <a:lstStyle/>
          <a:p>
            <a:pPr marL="342900" indent="-342900" defTabSz="457200"/>
            <a:r>
              <a:rPr lang="en-US" b="1" u="sng" dirty="0" err="1" smtClean="0">
                <a:solidFill>
                  <a:prstClr val="black"/>
                </a:solidFill>
              </a:rPr>
              <a:t>Prolia</a:t>
            </a:r>
            <a:r>
              <a:rPr lang="en-US" b="1" u="sng" dirty="0" smtClean="0">
                <a:solidFill>
                  <a:prstClr val="black"/>
                </a:solidFill>
              </a:rPr>
              <a:t>/ </a:t>
            </a:r>
            <a:r>
              <a:rPr lang="en-US" b="1" u="sng" dirty="0" err="1" smtClean="0">
                <a:solidFill>
                  <a:prstClr val="black"/>
                </a:solidFill>
              </a:rPr>
              <a:t>Denosumab</a:t>
            </a:r>
            <a:r>
              <a:rPr lang="en-US" b="1" u="sng" dirty="0" smtClean="0">
                <a:solidFill>
                  <a:prstClr val="black"/>
                </a:solidFill>
              </a:rPr>
              <a:t> </a:t>
            </a:r>
            <a:r>
              <a:rPr lang="en-US" dirty="0" smtClean="0">
                <a:solidFill>
                  <a:prstClr val="black"/>
                </a:solidFill>
              </a:rPr>
              <a:t>- PENDING FDA APPROVAL </a:t>
            </a:r>
          </a:p>
          <a:p>
            <a:pPr marL="342900" indent="-342900" defTabSz="457200"/>
            <a:endParaRPr lang="en-US" dirty="0" smtClean="0">
              <a:solidFill>
                <a:prstClr val="black"/>
              </a:solidFill>
            </a:endParaRPr>
          </a:p>
          <a:p>
            <a:pPr lvl="1" defTabSz="457200">
              <a:buFont typeface="Arial"/>
              <a:buChar char="•"/>
            </a:pPr>
            <a:r>
              <a:rPr lang="en-US" dirty="0" smtClean="0">
                <a:solidFill>
                  <a:prstClr val="black"/>
                </a:solidFill>
              </a:rPr>
              <a:t>Used to treat Osteoporosis ($$)</a:t>
            </a:r>
          </a:p>
          <a:p>
            <a:pPr lvl="1" defTabSz="457200">
              <a:buFont typeface="Arial"/>
              <a:buChar char="•"/>
            </a:pPr>
            <a:r>
              <a:rPr lang="en-US" dirty="0" smtClean="0">
                <a:solidFill>
                  <a:prstClr val="black"/>
                </a:solidFill>
              </a:rPr>
              <a:t>Possibly help prevent cancer from spreading to the bone ($$$)</a:t>
            </a:r>
          </a:p>
          <a:p>
            <a:pPr lvl="2" defTabSz="457200">
              <a:buFont typeface="Arial"/>
              <a:buChar char="•"/>
            </a:pPr>
            <a:r>
              <a:rPr lang="en-US" dirty="0" smtClean="0">
                <a:solidFill>
                  <a:prstClr val="black"/>
                </a:solidFill>
              </a:rPr>
              <a:t>“</a:t>
            </a:r>
            <a:r>
              <a:rPr lang="en-US" dirty="0" err="1" smtClean="0">
                <a:solidFill>
                  <a:prstClr val="black"/>
                </a:solidFill>
              </a:rPr>
              <a:t>Denosumab</a:t>
            </a:r>
            <a:r>
              <a:rPr lang="en-US" dirty="0" smtClean="0">
                <a:solidFill>
                  <a:prstClr val="black"/>
                </a:solidFill>
              </a:rPr>
              <a:t> demonstrated superiority over the standard of care in treating bone complications in breast cancer” – Investor Relations</a:t>
            </a:r>
          </a:p>
          <a:p>
            <a:pPr lvl="2" defTabSz="457200"/>
            <a:endParaRPr lang="en-US" dirty="0" smtClean="0">
              <a:solidFill>
                <a:prstClr val="black"/>
              </a:solidFill>
            </a:endParaRPr>
          </a:p>
          <a:p>
            <a:pPr lvl="1" defTabSz="457200">
              <a:buFont typeface="Arial"/>
              <a:buChar char="•"/>
            </a:pPr>
            <a:r>
              <a:rPr lang="en-US" dirty="0" smtClean="0">
                <a:solidFill>
                  <a:prstClr val="black"/>
                </a:solidFill>
              </a:rPr>
              <a:t>Amgen will market </a:t>
            </a:r>
            <a:r>
              <a:rPr lang="en-US" dirty="0" err="1" smtClean="0">
                <a:solidFill>
                  <a:prstClr val="black"/>
                </a:solidFill>
              </a:rPr>
              <a:t>Prolia</a:t>
            </a:r>
            <a:r>
              <a:rPr lang="en-US" dirty="0" smtClean="0">
                <a:solidFill>
                  <a:prstClr val="black"/>
                </a:solidFill>
              </a:rPr>
              <a:t> for PMO and oncology in the United States and Canada without a partner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Numbers</a:t>
            </a:r>
            <a:endParaRPr lang="en-US" dirty="0"/>
          </a:p>
        </p:txBody>
      </p:sp>
      <p:graphicFrame>
        <p:nvGraphicFramePr>
          <p:cNvPr id="5" name="Table 4"/>
          <p:cNvGraphicFramePr>
            <a:graphicFrameLocks noGrp="1"/>
          </p:cNvGraphicFramePr>
          <p:nvPr/>
        </p:nvGraphicFramePr>
        <p:xfrm>
          <a:off x="762000" y="1663700"/>
          <a:ext cx="7162800" cy="3517902"/>
        </p:xfrm>
        <a:graphic>
          <a:graphicData uri="http://schemas.openxmlformats.org/drawingml/2006/table">
            <a:tbl>
              <a:tblPr firstRow="1" bandRow="1">
                <a:tableStyleId>{5C22544A-7EE6-4342-B048-85BDC9FD1C3A}</a:tableStyleId>
              </a:tblPr>
              <a:tblGrid>
                <a:gridCol w="3581400"/>
                <a:gridCol w="3581400"/>
              </a:tblGrid>
              <a:tr h="526461">
                <a:tc>
                  <a:txBody>
                    <a:bodyPr/>
                    <a:lstStyle/>
                    <a:p>
                      <a:pPr algn="ctr"/>
                      <a:r>
                        <a:rPr lang="en-US" dirty="0" smtClean="0"/>
                        <a:t>Current</a:t>
                      </a:r>
                      <a:r>
                        <a:rPr lang="en-US" baseline="0" dirty="0" smtClean="0"/>
                        <a:t> Stock Price</a:t>
                      </a:r>
                      <a:endParaRPr lang="en-US" dirty="0"/>
                    </a:p>
                  </a:txBody>
                  <a:tcPr/>
                </a:tc>
                <a:tc>
                  <a:txBody>
                    <a:bodyPr/>
                    <a:lstStyle/>
                    <a:p>
                      <a:pPr algn="ctr"/>
                      <a:r>
                        <a:rPr lang="en-US" dirty="0" smtClean="0"/>
                        <a:t>$59.07 (Close of 3/24/10)</a:t>
                      </a:r>
                      <a:endParaRPr lang="en-US" dirty="0"/>
                    </a:p>
                  </a:txBody>
                  <a:tcPr/>
                </a:tc>
              </a:tr>
              <a:tr h="526461">
                <a:tc>
                  <a:txBody>
                    <a:bodyPr/>
                    <a:lstStyle/>
                    <a:p>
                      <a:pPr algn="ctr"/>
                      <a:r>
                        <a:rPr lang="en-US" dirty="0" smtClean="0"/>
                        <a:t>P/E</a:t>
                      </a:r>
                    </a:p>
                  </a:txBody>
                  <a:tcPr/>
                </a:tc>
                <a:tc>
                  <a:txBody>
                    <a:bodyPr/>
                    <a:lstStyle/>
                    <a:p>
                      <a:pPr algn="ctr"/>
                      <a:r>
                        <a:rPr lang="en-US" dirty="0" smtClean="0"/>
                        <a:t>13.10</a:t>
                      </a:r>
                      <a:endParaRPr lang="en-US" dirty="0"/>
                    </a:p>
                  </a:txBody>
                  <a:tcPr/>
                </a:tc>
              </a:tr>
              <a:tr h="526461">
                <a:tc>
                  <a:txBody>
                    <a:bodyPr/>
                    <a:lstStyle/>
                    <a:p>
                      <a:pPr algn="ctr"/>
                      <a:r>
                        <a:rPr lang="en-US" dirty="0" smtClean="0"/>
                        <a:t>EPS</a:t>
                      </a:r>
                      <a:endParaRPr lang="en-US" dirty="0"/>
                    </a:p>
                  </a:txBody>
                  <a:tcPr/>
                </a:tc>
                <a:tc>
                  <a:txBody>
                    <a:bodyPr/>
                    <a:lstStyle/>
                    <a:p>
                      <a:pPr algn="ctr"/>
                      <a:r>
                        <a:rPr lang="en-US" dirty="0" smtClean="0"/>
                        <a:t>4.51</a:t>
                      </a:r>
                      <a:endParaRPr lang="en-US" dirty="0"/>
                    </a:p>
                  </a:txBody>
                  <a:tcPr/>
                </a:tc>
              </a:tr>
              <a:tr h="526461">
                <a:tc>
                  <a:txBody>
                    <a:bodyPr/>
                    <a:lstStyle/>
                    <a:p>
                      <a:pPr algn="ctr"/>
                      <a:r>
                        <a:rPr lang="en-US" dirty="0" smtClean="0"/>
                        <a:t>PEG</a:t>
                      </a:r>
                      <a:endParaRPr lang="en-US" dirty="0"/>
                    </a:p>
                  </a:txBody>
                  <a:tcPr/>
                </a:tc>
                <a:tc>
                  <a:txBody>
                    <a:bodyPr/>
                    <a:lstStyle/>
                    <a:p>
                      <a:pPr algn="ctr"/>
                      <a:r>
                        <a:rPr lang="en-US" dirty="0" smtClean="0"/>
                        <a:t>1.32</a:t>
                      </a:r>
                      <a:endParaRPr lang="en-US" dirty="0"/>
                    </a:p>
                  </a:txBody>
                  <a:tcPr/>
                </a:tc>
              </a:tr>
              <a:tr h="526461">
                <a:tc>
                  <a:txBody>
                    <a:bodyPr/>
                    <a:lstStyle/>
                    <a:p>
                      <a:pPr algn="ctr"/>
                      <a:r>
                        <a:rPr lang="en-US" dirty="0" smtClean="0"/>
                        <a:t>Dividend</a:t>
                      </a:r>
                      <a:endParaRPr lang="en-US" dirty="0"/>
                    </a:p>
                  </a:txBody>
                  <a:tcPr/>
                </a:tc>
                <a:tc>
                  <a:txBody>
                    <a:bodyPr/>
                    <a:lstStyle/>
                    <a:p>
                      <a:pPr algn="ctr"/>
                      <a:r>
                        <a:rPr lang="en-US" dirty="0" smtClean="0"/>
                        <a:t>N/A</a:t>
                      </a:r>
                      <a:endParaRPr lang="en-US" dirty="0"/>
                    </a:p>
                  </a:txBody>
                  <a:tcPr/>
                </a:tc>
              </a:tr>
              <a:tr h="885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52 WEEK HIGH/ LOW</a:t>
                      </a:r>
                    </a:p>
                    <a:p>
                      <a:pPr algn="ct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kern="1200" dirty="0" smtClean="0">
                          <a:solidFill>
                            <a:schemeClr val="dk1"/>
                          </a:solidFill>
                          <a:latin typeface="+mn-lt"/>
                          <a:ea typeface="+mn-ea"/>
                          <a:cs typeface="+mn-cs"/>
                        </a:rPr>
                        <a:t>44.96 - 64.76	</a:t>
                      </a:r>
                    </a:p>
                    <a:p>
                      <a:pPr algn="ctr"/>
                      <a:endParaRPr lang="en-US" dirty="0"/>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2057399"/>
            <a:ext cx="8382000" cy="338554"/>
          </a:xfrm>
          <a:prstGeom prst="rect">
            <a:avLst/>
          </a:prstGeom>
        </p:spPr>
        <p:txBody>
          <a:bodyPr wrap="square">
            <a:spAutoFit/>
          </a:bodyPr>
          <a:lstStyle/>
          <a:p>
            <a:pPr defTabSz="457200"/>
            <a:endParaRPr lang="en-US" sz="1600" dirty="0">
              <a:solidFill>
                <a:prstClr val="black"/>
              </a:solidFill>
            </a:endParaRPr>
          </a:p>
        </p:txBody>
      </p:sp>
      <p:sp>
        <p:nvSpPr>
          <p:cNvPr id="4" name="Title 3"/>
          <p:cNvSpPr>
            <a:spLocks noGrp="1"/>
          </p:cNvSpPr>
          <p:nvPr>
            <p:ph type="title"/>
          </p:nvPr>
        </p:nvSpPr>
        <p:spPr>
          <a:xfrm>
            <a:off x="549275" y="192134"/>
            <a:ext cx="8042276" cy="834932"/>
          </a:xfrm>
        </p:spPr>
        <p:txBody>
          <a:bodyPr/>
          <a:lstStyle/>
          <a:p>
            <a:r>
              <a:rPr lang="en-US" dirty="0" smtClean="0"/>
              <a:t>Earnings</a:t>
            </a:r>
            <a:endParaRPr lang="en-US" dirty="0"/>
          </a:p>
        </p:txBody>
      </p:sp>
      <p:pic>
        <p:nvPicPr>
          <p:cNvPr id="7" name="Picture 6"/>
          <p:cNvPicPr>
            <a:picLocks noChangeAspect="1"/>
          </p:cNvPicPr>
          <p:nvPr/>
        </p:nvPicPr>
        <p:blipFill>
          <a:blip r:embed="rId2" cstate="print"/>
          <a:stretch>
            <a:fillRect/>
          </a:stretch>
        </p:blipFill>
        <p:spPr>
          <a:xfrm>
            <a:off x="666750" y="1295400"/>
            <a:ext cx="7810500" cy="3213100"/>
          </a:xfrm>
          <a:prstGeom prst="rect">
            <a:avLst/>
          </a:prstGeom>
        </p:spPr>
      </p:pic>
      <p:sp>
        <p:nvSpPr>
          <p:cNvPr id="8" name="Rectangle 7"/>
          <p:cNvSpPr/>
          <p:nvPr/>
        </p:nvSpPr>
        <p:spPr>
          <a:xfrm>
            <a:off x="666750" y="4508500"/>
            <a:ext cx="7810500" cy="1477328"/>
          </a:xfrm>
          <a:prstGeom prst="rect">
            <a:avLst/>
          </a:prstGeom>
        </p:spPr>
        <p:txBody>
          <a:bodyPr wrap="square">
            <a:spAutoFit/>
          </a:bodyPr>
          <a:lstStyle/>
          <a:p>
            <a:pPr defTabSz="457200">
              <a:buFont typeface="Arial"/>
              <a:buChar char="•"/>
            </a:pPr>
            <a:r>
              <a:rPr lang="en-US" dirty="0" smtClean="0">
                <a:solidFill>
                  <a:prstClr val="black"/>
                </a:solidFill>
              </a:rPr>
              <a:t>“Amgen, Inc. reaffirmed fiscal 2010 guidance and </a:t>
            </a:r>
            <a:r>
              <a:rPr lang="en-US" dirty="0" smtClean="0">
                <a:solidFill>
                  <a:srgbClr val="FF0000"/>
                </a:solidFill>
              </a:rPr>
              <a:t>expects revenues of $15.1-$15.5 billion</a:t>
            </a:r>
            <a:r>
              <a:rPr lang="en-US" dirty="0" smtClean="0">
                <a:solidFill>
                  <a:prstClr val="black"/>
                </a:solidFill>
              </a:rPr>
              <a:t> and </a:t>
            </a:r>
            <a:r>
              <a:rPr lang="en-US" dirty="0" smtClean="0">
                <a:solidFill>
                  <a:srgbClr val="FF0000"/>
                </a:solidFill>
              </a:rPr>
              <a:t>earnings per share (EPS) of $5.05-$5.25</a:t>
            </a:r>
            <a:r>
              <a:rPr lang="en-US" dirty="0" smtClean="0">
                <a:solidFill>
                  <a:prstClr val="black"/>
                </a:solidFill>
              </a:rPr>
              <a:t>. According to Reuters Estimates, analysts on an average are expecting the Company to report revenue of $15.3 billion and EPS of $5.11 for fiscal 2010. ” - Reuters</a:t>
            </a:r>
            <a:endParaRPr lang="en-US" dirty="0">
              <a:solidFill>
                <a:prstClr val="black"/>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844550" y="260350"/>
            <a:ext cx="7454900" cy="6337300"/>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Earnings Trends</a:t>
            </a:r>
            <a:endParaRPr lang="en-US" dirty="0"/>
          </a:p>
        </p:txBody>
      </p:sp>
      <p:pic>
        <p:nvPicPr>
          <p:cNvPr id="3" name="Picture 2"/>
          <p:cNvPicPr>
            <a:picLocks noChangeAspect="1"/>
          </p:cNvPicPr>
          <p:nvPr/>
        </p:nvPicPr>
        <p:blipFill>
          <a:blip r:embed="rId2" cstate="print"/>
          <a:stretch>
            <a:fillRect/>
          </a:stretch>
        </p:blipFill>
        <p:spPr>
          <a:xfrm>
            <a:off x="549275" y="1790700"/>
            <a:ext cx="8042276" cy="3379584"/>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stretch>
            <a:fillRect/>
          </a:stretch>
        </p:blipFill>
        <p:spPr>
          <a:xfrm>
            <a:off x="1295400" y="1828800"/>
            <a:ext cx="6819900" cy="3759200"/>
          </a:xfrm>
          <a:prstGeom prst="rect">
            <a:avLst/>
          </a:prstGeom>
        </p:spPr>
      </p:pic>
      <p:sp>
        <p:nvSpPr>
          <p:cNvPr id="4" name="Title 3"/>
          <p:cNvSpPr>
            <a:spLocks noGrp="1"/>
          </p:cNvSpPr>
          <p:nvPr>
            <p:ph type="title"/>
          </p:nvPr>
        </p:nvSpPr>
        <p:spPr/>
        <p:txBody>
          <a:bodyPr/>
          <a:lstStyle/>
          <a:p>
            <a:r>
              <a:rPr lang="en-US" dirty="0" smtClean="0"/>
              <a:t>Poised For A Comeback</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en-US" dirty="0" smtClean="0"/>
              <a:t>Club News</a:t>
            </a:r>
            <a:endParaRPr lang="en-US" dirty="0"/>
          </a:p>
        </p:txBody>
      </p:sp>
      <p:sp>
        <p:nvSpPr>
          <p:cNvPr id="5" name="Content Placeholder 4"/>
          <p:cNvSpPr>
            <a:spLocks noGrp="1"/>
          </p:cNvSpPr>
          <p:nvPr>
            <p:ph idx="1"/>
          </p:nvPr>
        </p:nvSpPr>
        <p:spPr/>
        <p:txBody>
          <a:bodyPr>
            <a:normAutofit fontScale="85000" lnSpcReduction="10000"/>
          </a:bodyPr>
          <a:lstStyle/>
          <a:p>
            <a:r>
              <a:rPr lang="en-US" dirty="0" smtClean="0"/>
              <a:t>Events:</a:t>
            </a:r>
          </a:p>
          <a:p>
            <a:pPr>
              <a:buFontTx/>
              <a:buChar char="-"/>
            </a:pPr>
            <a:r>
              <a:rPr lang="en-US" sz="3000" dirty="0" smtClean="0"/>
              <a:t>Tonight @ 7, </a:t>
            </a:r>
            <a:r>
              <a:rPr lang="en-US" sz="3000" dirty="0" err="1" smtClean="0"/>
              <a:t>Hugel</a:t>
            </a:r>
            <a:r>
              <a:rPr lang="en-US" sz="3000" dirty="0" smtClean="0"/>
              <a:t> 103 - John Morris,</a:t>
            </a:r>
            <a:r>
              <a:rPr lang="en-US" sz="3500" dirty="0" smtClean="0"/>
              <a:t> </a:t>
            </a:r>
            <a:r>
              <a:rPr lang="en-US" sz="2600" dirty="0" smtClean="0"/>
              <a:t>hedge-fund manager</a:t>
            </a:r>
            <a:r>
              <a:rPr lang="en-US" sz="3500" dirty="0" smtClean="0"/>
              <a:t> </a:t>
            </a:r>
          </a:p>
          <a:p>
            <a:pPr>
              <a:buFontTx/>
              <a:buChar char="-"/>
            </a:pPr>
            <a:r>
              <a:rPr lang="en-US" sz="3000" dirty="0" smtClean="0"/>
              <a:t>Saturday, Kirby 104 – Financing Africa Conference</a:t>
            </a:r>
          </a:p>
          <a:p>
            <a:pPr>
              <a:buFontTx/>
              <a:buChar char="-"/>
            </a:pPr>
            <a:r>
              <a:rPr lang="en-US" sz="3000" u="sng" dirty="0" smtClean="0"/>
              <a:t>Tuesday, March 30, Simon L3, 4pm – Martha </a:t>
            </a:r>
            <a:r>
              <a:rPr lang="en-US" sz="3000" u="sng" dirty="0" err="1" smtClean="0"/>
              <a:t>Heinze</a:t>
            </a:r>
            <a:r>
              <a:rPr lang="en-US" sz="3000" u="sng" dirty="0" smtClean="0"/>
              <a:t>, </a:t>
            </a:r>
            <a:r>
              <a:rPr lang="en-US" sz="3000" u="sng" dirty="0" err="1" smtClean="0"/>
              <a:t>JPMorganChase</a:t>
            </a:r>
            <a:r>
              <a:rPr lang="en-US" sz="3000" u="sng" dirty="0" smtClean="0"/>
              <a:t> – Careers on Wall Street</a:t>
            </a:r>
            <a:endParaRPr lang="en-US" u="sng" dirty="0" smtClean="0"/>
          </a:p>
          <a:p>
            <a:r>
              <a:rPr lang="en-US" dirty="0" smtClean="0"/>
              <a:t>Next Meetings:</a:t>
            </a:r>
          </a:p>
          <a:p>
            <a:pPr>
              <a:buNone/>
            </a:pPr>
            <a:r>
              <a:rPr lang="en-US" dirty="0" smtClean="0"/>
              <a:t>    April 9</a:t>
            </a:r>
            <a:r>
              <a:rPr lang="en-US" baseline="30000" dirty="0" smtClean="0"/>
              <a:t>th</a:t>
            </a:r>
            <a:r>
              <a:rPr lang="en-US" dirty="0" smtClean="0"/>
              <a:t> - ?</a:t>
            </a:r>
          </a:p>
          <a:p>
            <a:pPr>
              <a:buFontTx/>
              <a:buChar char="-"/>
            </a:pPr>
            <a:r>
              <a:rPr lang="en-US" dirty="0" smtClean="0"/>
              <a:t>April 16</a:t>
            </a:r>
            <a:r>
              <a:rPr lang="en-US" baseline="30000" dirty="0" smtClean="0"/>
              <a:t>th</a:t>
            </a:r>
            <a:r>
              <a:rPr lang="en-US" dirty="0" smtClean="0"/>
              <a:t> – Market Madness Winners!</a:t>
            </a:r>
          </a:p>
          <a:p>
            <a:pPr>
              <a:buFontTx/>
              <a:buChar char="-"/>
            </a:pPr>
            <a:r>
              <a:rPr lang="en-US" dirty="0" smtClean="0"/>
              <a:t>April 23</a:t>
            </a:r>
            <a:r>
              <a:rPr lang="en-US" baseline="30000" dirty="0" smtClean="0"/>
              <a:t>rd</a:t>
            </a:r>
            <a:r>
              <a:rPr lang="en-US" dirty="0" smtClean="0"/>
              <a:t> - Elections </a:t>
            </a:r>
          </a:p>
          <a:p>
            <a:r>
              <a:rPr lang="en-US" dirty="0" smtClean="0"/>
              <a:t>Wall Street 2 – postponed until Sep 23</a:t>
            </a:r>
            <a:r>
              <a:rPr lang="en-US" baseline="30000" dirty="0" smtClean="0"/>
              <a:t>rd</a:t>
            </a:r>
            <a:r>
              <a:rPr lang="en-US" dirty="0" smtClean="0"/>
              <a:t>  </a:t>
            </a:r>
            <a:r>
              <a:rPr lang="en-US" dirty="0" smtClean="0">
                <a:sym typeface="Wingdings" pitchFamily="2" charset="2"/>
              </a:rPr>
              <a:t></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stretch>
            <a:fillRect/>
          </a:stretch>
        </p:blipFill>
        <p:spPr>
          <a:xfrm>
            <a:off x="1600200" y="304800"/>
            <a:ext cx="5867400" cy="2393950"/>
          </a:xfrm>
          <a:prstGeom prst="rect">
            <a:avLst/>
          </a:prstGeom>
        </p:spPr>
      </p:pic>
      <p:pic>
        <p:nvPicPr>
          <p:cNvPr id="7" name="Picture 6"/>
          <p:cNvPicPr>
            <a:picLocks noChangeAspect="1"/>
          </p:cNvPicPr>
          <p:nvPr/>
        </p:nvPicPr>
        <p:blipFill>
          <a:blip r:embed="rId3" cstate="print"/>
          <a:stretch>
            <a:fillRect/>
          </a:stretch>
        </p:blipFill>
        <p:spPr>
          <a:xfrm>
            <a:off x="787400" y="2971800"/>
            <a:ext cx="7670800" cy="3657600"/>
          </a:xfrm>
          <a:prstGeom prst="rect">
            <a:avLst/>
          </a:prstGeom>
        </p:spPr>
      </p:pic>
      <p:sp>
        <p:nvSpPr>
          <p:cNvPr id="4" name="TextBox 3"/>
          <p:cNvSpPr txBox="1"/>
          <p:nvPr/>
        </p:nvSpPr>
        <p:spPr>
          <a:xfrm>
            <a:off x="292100" y="533400"/>
            <a:ext cx="1155700" cy="923330"/>
          </a:xfrm>
          <a:prstGeom prst="rect">
            <a:avLst/>
          </a:prstGeom>
          <a:noFill/>
        </p:spPr>
        <p:txBody>
          <a:bodyPr wrap="square" rtlCol="0">
            <a:spAutoFit/>
          </a:bodyPr>
          <a:lstStyle/>
          <a:p>
            <a:pPr algn="ctr" defTabSz="457200"/>
            <a:r>
              <a:rPr lang="en-US" dirty="0" smtClean="0">
                <a:solidFill>
                  <a:prstClr val="black"/>
                </a:solidFill>
              </a:rPr>
              <a:t>IBB Holdings</a:t>
            </a:r>
          </a:p>
          <a:p>
            <a:pPr algn="ctr" defTabSz="457200"/>
            <a:r>
              <a:rPr lang="en-US" dirty="0" err="1" smtClean="0">
                <a:solidFill>
                  <a:prstClr val="black"/>
                </a:solidFill>
                <a:sym typeface="Wingdings"/>
              </a:rPr>
              <a:t></a:t>
            </a:r>
            <a:endParaRPr lang="en-US" dirty="0">
              <a:solidFill>
                <a:prstClr val="black"/>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Counterargument</a:t>
            </a:r>
            <a:endParaRPr lang="en-US" dirty="0"/>
          </a:p>
        </p:txBody>
      </p:sp>
      <p:sp>
        <p:nvSpPr>
          <p:cNvPr id="3" name="TextBox 2"/>
          <p:cNvSpPr txBox="1"/>
          <p:nvPr/>
        </p:nvSpPr>
        <p:spPr>
          <a:xfrm>
            <a:off x="1143000" y="2209800"/>
            <a:ext cx="6858000" cy="2031325"/>
          </a:xfrm>
          <a:prstGeom prst="rect">
            <a:avLst/>
          </a:prstGeom>
          <a:noFill/>
        </p:spPr>
        <p:txBody>
          <a:bodyPr wrap="square" rtlCol="0">
            <a:spAutoFit/>
          </a:bodyPr>
          <a:lstStyle/>
          <a:p>
            <a:pPr defTabSz="457200"/>
            <a:r>
              <a:rPr lang="en-US" i="1" dirty="0" smtClean="0">
                <a:solidFill>
                  <a:prstClr val="black"/>
                </a:solidFill>
              </a:rPr>
              <a:t>Points to take into consideration</a:t>
            </a:r>
          </a:p>
          <a:p>
            <a:pPr defTabSz="457200"/>
            <a:endParaRPr lang="en-US" dirty="0" smtClean="0">
              <a:solidFill>
                <a:prstClr val="black"/>
              </a:solidFill>
            </a:endParaRPr>
          </a:p>
          <a:p>
            <a:pPr marL="342900" indent="-342900" defTabSz="457200">
              <a:buFont typeface="+mj-lt"/>
              <a:buAutoNum type="arabicPeriod"/>
            </a:pPr>
            <a:r>
              <a:rPr lang="en-US" dirty="0" smtClean="0">
                <a:solidFill>
                  <a:prstClr val="black"/>
                </a:solidFill>
              </a:rPr>
              <a:t>Stock price has leveled</a:t>
            </a:r>
          </a:p>
          <a:p>
            <a:pPr marL="342900" indent="-342900" defTabSz="457200">
              <a:buFont typeface="+mj-lt"/>
              <a:buAutoNum type="arabicPeriod"/>
            </a:pPr>
            <a:endParaRPr lang="en-US" dirty="0" smtClean="0">
              <a:solidFill>
                <a:prstClr val="black"/>
              </a:solidFill>
            </a:endParaRPr>
          </a:p>
          <a:p>
            <a:pPr marL="342900" indent="-342900" defTabSz="457200">
              <a:buFont typeface="+mj-lt"/>
              <a:buAutoNum type="arabicPeriod"/>
            </a:pPr>
            <a:r>
              <a:rPr lang="en-US" dirty="0" smtClean="0">
                <a:solidFill>
                  <a:prstClr val="black"/>
                </a:solidFill>
              </a:rPr>
              <a:t>Health Care Bill will go into final effect in 2014</a:t>
            </a:r>
          </a:p>
          <a:p>
            <a:pPr marL="342900" indent="-342900" defTabSz="457200">
              <a:buFont typeface="+mj-lt"/>
              <a:buAutoNum type="arabicPeriod"/>
            </a:pPr>
            <a:endParaRPr lang="en-US" dirty="0" smtClean="0">
              <a:solidFill>
                <a:prstClr val="black"/>
              </a:solidFill>
            </a:endParaRPr>
          </a:p>
          <a:p>
            <a:pPr marL="342900" indent="-342900" defTabSz="457200">
              <a:buFont typeface="+mj-lt"/>
              <a:buAutoNum type="arabicPeriod"/>
            </a:pPr>
            <a:r>
              <a:rPr lang="en-US" dirty="0" smtClean="0">
                <a:solidFill>
                  <a:prstClr val="black"/>
                </a:solidFill>
              </a:rPr>
              <a:t>Competitor Novartis (NVS) shows strong fundamentals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a:t>
            </a:r>
            <a:endParaRPr lang="en-US" dirty="0"/>
          </a:p>
        </p:txBody>
      </p:sp>
      <p:sp>
        <p:nvSpPr>
          <p:cNvPr id="3" name="TextBox 2"/>
          <p:cNvSpPr txBox="1"/>
          <p:nvPr/>
        </p:nvSpPr>
        <p:spPr>
          <a:xfrm>
            <a:off x="1371600" y="1905000"/>
            <a:ext cx="7219951" cy="2893100"/>
          </a:xfrm>
          <a:prstGeom prst="rect">
            <a:avLst/>
          </a:prstGeom>
          <a:noFill/>
        </p:spPr>
        <p:txBody>
          <a:bodyPr wrap="square" rtlCol="0">
            <a:spAutoFit/>
          </a:bodyPr>
          <a:lstStyle/>
          <a:p>
            <a:pPr defTabSz="457200">
              <a:buFont typeface="Arial"/>
              <a:buChar char="•"/>
            </a:pPr>
            <a:r>
              <a:rPr lang="en-US" sz="2000" dirty="0" smtClean="0">
                <a:solidFill>
                  <a:prstClr val="black"/>
                </a:solidFill>
              </a:rPr>
              <a:t>Double </a:t>
            </a:r>
            <a:r>
              <a:rPr lang="en-US" sz="2000" dirty="0" smtClean="0">
                <a:solidFill>
                  <a:prstClr val="black"/>
                </a:solidFill>
              </a:rPr>
              <a:t>shares </a:t>
            </a:r>
            <a:r>
              <a:rPr lang="en-US" sz="2000" dirty="0" smtClean="0">
                <a:solidFill>
                  <a:prstClr val="black"/>
                </a:solidFill>
              </a:rPr>
              <a:t>in </a:t>
            </a:r>
            <a:r>
              <a:rPr lang="en-US" sz="2000" dirty="0" smtClean="0">
                <a:solidFill>
                  <a:prstClr val="black"/>
                </a:solidFill>
              </a:rPr>
              <a:t>AMGN (buy 100 @ 59.96)</a:t>
            </a:r>
            <a:endParaRPr lang="en-US" sz="2000" dirty="0" smtClean="0">
              <a:solidFill>
                <a:prstClr val="black"/>
              </a:solidFill>
            </a:endParaRPr>
          </a:p>
          <a:p>
            <a:pPr defTabSz="457200"/>
            <a:endParaRPr lang="en-US" dirty="0" smtClean="0">
              <a:solidFill>
                <a:prstClr val="black"/>
              </a:solidFill>
            </a:endParaRPr>
          </a:p>
          <a:p>
            <a:pPr lvl="1" defTabSz="457200">
              <a:buFont typeface="Arial"/>
              <a:buChar char="•"/>
            </a:pPr>
            <a:r>
              <a:rPr lang="en-US" dirty="0" smtClean="0">
                <a:solidFill>
                  <a:prstClr val="black"/>
                </a:solidFill>
              </a:rPr>
              <a:t>Great product pipeline</a:t>
            </a:r>
          </a:p>
          <a:p>
            <a:pPr lvl="1" defTabSz="457200"/>
            <a:endParaRPr lang="en-US" dirty="0" smtClean="0">
              <a:solidFill>
                <a:prstClr val="black"/>
              </a:solidFill>
            </a:endParaRPr>
          </a:p>
          <a:p>
            <a:pPr lvl="1" defTabSz="457200">
              <a:buFont typeface="Arial"/>
              <a:buChar char="•"/>
            </a:pPr>
            <a:r>
              <a:rPr lang="en-US" dirty="0" smtClean="0">
                <a:solidFill>
                  <a:prstClr val="black"/>
                </a:solidFill>
              </a:rPr>
              <a:t>No direct competitor – more invested into Biotech as opposed to healthcare and vaccines</a:t>
            </a:r>
          </a:p>
          <a:p>
            <a:pPr lvl="1" defTabSz="457200"/>
            <a:endParaRPr lang="en-US" dirty="0" smtClean="0">
              <a:solidFill>
                <a:prstClr val="black"/>
              </a:solidFill>
            </a:endParaRPr>
          </a:p>
          <a:p>
            <a:pPr lvl="1" defTabSz="457200">
              <a:buFont typeface="Arial"/>
              <a:buChar char="•"/>
            </a:pPr>
            <a:r>
              <a:rPr lang="en-US" dirty="0" smtClean="0">
                <a:solidFill>
                  <a:prstClr val="black"/>
                </a:solidFill>
              </a:rPr>
              <a:t>Strong Fundamental outlook</a:t>
            </a:r>
          </a:p>
          <a:p>
            <a:pPr lvl="1" defTabSz="457200"/>
            <a:endParaRPr lang="en-US" dirty="0" smtClean="0">
              <a:solidFill>
                <a:prstClr val="black"/>
              </a:solidFill>
            </a:endParaRPr>
          </a:p>
          <a:p>
            <a:pPr lvl="1" defTabSz="457200">
              <a:buFont typeface="Arial"/>
              <a:buChar char="•"/>
            </a:pPr>
            <a:r>
              <a:rPr lang="en-US" dirty="0" smtClean="0">
                <a:solidFill>
                  <a:prstClr val="black"/>
                </a:solidFill>
              </a:rPr>
              <a:t>Closely follows positive market trend</a:t>
            </a:r>
            <a:endParaRPr lang="en-US" dirty="0">
              <a:solidFill>
                <a:prstClr val="black"/>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lum bright="-10000"/>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209800"/>
            <a:ext cx="8458200" cy="2438400"/>
          </a:xfrm>
        </p:spPr>
        <p:txBody>
          <a:bodyPr/>
          <a:lstStyle/>
          <a:p>
            <a:pPr algn="ctr"/>
            <a:r>
              <a:rPr lang="en-US" sz="5400" dirty="0" smtClean="0">
                <a:solidFill>
                  <a:schemeClr val="bg1">
                    <a:lumMod val="10000"/>
                  </a:schemeClr>
                </a:solidFill>
                <a:effectLst>
                  <a:outerShdw blurRad="38100" dist="38100" dir="2700000" algn="tl">
                    <a:srgbClr val="000000">
                      <a:alpha val="43137"/>
                    </a:srgbClr>
                  </a:outerShdw>
                </a:effectLst>
              </a:rPr>
              <a:t>JAKKS Pacific</a:t>
            </a:r>
            <a:endParaRPr lang="en-US" sz="5400" dirty="0">
              <a:solidFill>
                <a:schemeClr val="bg1">
                  <a:lumMod val="10000"/>
                </a:schemeClr>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2514600" y="5715000"/>
            <a:ext cx="6140450" cy="609600"/>
          </a:xfrm>
        </p:spPr>
        <p:txBody>
          <a:bodyPr>
            <a:normAutofit fontScale="70000" lnSpcReduction="20000"/>
          </a:bodyPr>
          <a:lstStyle/>
          <a:p>
            <a:pPr algn="r"/>
            <a:r>
              <a:rPr lang="en-US" sz="2400" dirty="0" smtClean="0">
                <a:solidFill>
                  <a:schemeClr val="bg1">
                    <a:lumMod val="10000"/>
                  </a:schemeClr>
                </a:solidFill>
              </a:rPr>
              <a:t>Miao Wang</a:t>
            </a:r>
          </a:p>
          <a:p>
            <a:pPr algn="r"/>
            <a:r>
              <a:rPr lang="en-US" sz="2400" dirty="0" smtClean="0">
                <a:solidFill>
                  <a:schemeClr val="bg1">
                    <a:lumMod val="10000"/>
                  </a:schemeClr>
                </a:solidFill>
              </a:rPr>
              <a:t>03/26/09</a:t>
            </a:r>
          </a:p>
        </p:txBody>
      </p:sp>
      <p:pic>
        <p:nvPicPr>
          <p:cNvPr id="1026" name="Picture 2"/>
          <p:cNvPicPr>
            <a:picLocks noChangeAspect="1" noChangeArrowheads="1"/>
          </p:cNvPicPr>
          <p:nvPr/>
        </p:nvPicPr>
        <p:blipFill>
          <a:blip r:embed="rId3" cstate="print"/>
          <a:srcRect/>
          <a:stretch>
            <a:fillRect/>
          </a:stretch>
        </p:blipFill>
        <p:spPr bwMode="auto">
          <a:xfrm>
            <a:off x="2667000" y="1295400"/>
            <a:ext cx="3429000" cy="26289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JAKK do</a:t>
            </a:r>
            <a:endParaRPr lang="en-US" dirty="0"/>
          </a:p>
        </p:txBody>
      </p:sp>
      <p:sp>
        <p:nvSpPr>
          <p:cNvPr id="3" name="Content Placeholder 2"/>
          <p:cNvSpPr>
            <a:spLocks noGrp="1"/>
          </p:cNvSpPr>
          <p:nvPr>
            <p:ph idx="1"/>
          </p:nvPr>
        </p:nvSpPr>
        <p:spPr/>
        <p:txBody>
          <a:bodyPr/>
          <a:lstStyle/>
          <a:p>
            <a:r>
              <a:rPr lang="en-US" smtClean="0">
                <a:solidFill>
                  <a:schemeClr val="tx1">
                    <a:lumMod val="95000"/>
                    <a:lumOff val="5000"/>
                  </a:schemeClr>
                </a:solidFill>
              </a:rPr>
              <a:t>JAKK </a:t>
            </a:r>
            <a:r>
              <a:rPr lang="en-US" dirty="0" smtClean="0">
                <a:solidFill>
                  <a:schemeClr val="tx1">
                    <a:lumMod val="95000"/>
                    <a:lumOff val="5000"/>
                  </a:schemeClr>
                </a:solidFill>
              </a:rPr>
              <a:t>is a multi-brand company that designs and markets a broad range </a:t>
            </a:r>
            <a:r>
              <a:rPr lang="en-US" smtClean="0">
                <a:solidFill>
                  <a:schemeClr val="tx1">
                    <a:lumMod val="95000"/>
                    <a:lumOff val="5000"/>
                  </a:schemeClr>
                </a:solidFill>
              </a:rPr>
              <a:t>of toys and games</a:t>
            </a:r>
            <a:endParaRPr lang="en-US" dirty="0" smtClean="0">
              <a:solidFill>
                <a:schemeClr val="tx1">
                  <a:lumMod val="95000"/>
                  <a:lumOff val="5000"/>
                </a:schemeClr>
              </a:solidFill>
            </a:endParaRPr>
          </a:p>
          <a:p>
            <a:pPr>
              <a:buNone/>
            </a:pPr>
            <a:r>
              <a:rPr lang="en-US" dirty="0" smtClean="0">
                <a:solidFill>
                  <a:schemeClr val="tx1">
                    <a:lumMod val="95000"/>
                    <a:lumOff val="5000"/>
                  </a:schemeClr>
                </a:solidFill>
              </a:rPr>
              <a:t>     -Action Figures</a:t>
            </a:r>
          </a:p>
          <a:p>
            <a:pPr>
              <a:buNone/>
            </a:pPr>
            <a:r>
              <a:rPr lang="en-US" dirty="0" smtClean="0">
                <a:solidFill>
                  <a:schemeClr val="tx1">
                    <a:lumMod val="95000"/>
                    <a:lumOff val="5000"/>
                  </a:schemeClr>
                </a:solidFill>
              </a:rPr>
              <a:t>     -Water Toys</a:t>
            </a:r>
          </a:p>
          <a:p>
            <a:pPr>
              <a:buNone/>
            </a:pPr>
            <a:r>
              <a:rPr lang="en-US" dirty="0" smtClean="0">
                <a:solidFill>
                  <a:schemeClr val="tx1">
                    <a:lumMod val="95000"/>
                    <a:lumOff val="5000"/>
                  </a:schemeClr>
                </a:solidFill>
              </a:rPr>
              <a:t>     -Vehicles Toys</a:t>
            </a:r>
          </a:p>
          <a:p>
            <a:pPr>
              <a:buNone/>
            </a:pPr>
            <a:r>
              <a:rPr lang="en-US" dirty="0" smtClean="0">
                <a:solidFill>
                  <a:schemeClr val="tx1">
                    <a:lumMod val="95000"/>
                    <a:lumOff val="5000"/>
                  </a:schemeClr>
                </a:solidFill>
              </a:rPr>
              <a:t>     -Stationery</a:t>
            </a:r>
          </a:p>
          <a:p>
            <a:pPr>
              <a:buNone/>
            </a:pPr>
            <a:r>
              <a:rPr lang="en-US" dirty="0" smtClean="0">
                <a:solidFill>
                  <a:schemeClr val="tx1">
                    <a:lumMod val="95000"/>
                    <a:lumOff val="5000"/>
                  </a:schemeClr>
                </a:solidFill>
              </a:rPr>
              <a:t>     -Construction toys</a:t>
            </a:r>
          </a:p>
          <a:p>
            <a:pPr>
              <a:buNone/>
            </a:pPr>
            <a:r>
              <a:rPr lang="en-US" dirty="0" smtClean="0">
                <a:solidFill>
                  <a:schemeClr val="tx1">
                    <a:lumMod val="95000"/>
                    <a:lumOff val="5000"/>
                  </a:schemeClr>
                </a:solidFill>
              </a:rPr>
              <a:t>     -TV games</a:t>
            </a:r>
          </a:p>
          <a:p>
            <a:pPr>
              <a:buNone/>
            </a:pPr>
            <a:r>
              <a:rPr lang="en-US" dirty="0" smtClean="0">
                <a:solidFill>
                  <a:schemeClr val="tx1">
                    <a:lumMod val="95000"/>
                    <a:lumOff val="5000"/>
                  </a:schemeClr>
                </a:solidFill>
              </a:rPr>
              <a:t>     -etc (a lot more)</a:t>
            </a:r>
            <a:endParaRPr lang="en-US"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838199" y="1219199"/>
            <a:ext cx="2743201" cy="2105591"/>
          </a:xfrm>
          <a:prstGeom prst="rect">
            <a:avLst/>
          </a:prstGeom>
          <a:noFill/>
          <a:ln w="9525">
            <a:noFill/>
            <a:miter lim="800000"/>
            <a:headEnd/>
            <a:tailEnd/>
          </a:ln>
          <a:effectLst/>
        </p:spPr>
      </p:pic>
      <p:sp>
        <p:nvSpPr>
          <p:cNvPr id="5" name="TextBox 4"/>
          <p:cNvSpPr txBox="1"/>
          <p:nvPr/>
        </p:nvSpPr>
        <p:spPr>
          <a:xfrm>
            <a:off x="1600200" y="457200"/>
            <a:ext cx="5410200" cy="830997"/>
          </a:xfrm>
          <a:prstGeom prst="rect">
            <a:avLst/>
          </a:prstGeom>
          <a:noFill/>
        </p:spPr>
        <p:txBody>
          <a:bodyPr wrap="square" rtlCol="0">
            <a:spAutoFit/>
          </a:bodyPr>
          <a:lstStyle/>
          <a:p>
            <a:pPr algn="ctr" eaLnBrk="0" fontAlgn="base" hangingPunct="0">
              <a:spcBef>
                <a:spcPct val="0"/>
              </a:spcBef>
              <a:spcAft>
                <a:spcPct val="0"/>
              </a:spcAft>
            </a:pPr>
            <a:r>
              <a:rPr lang="en-US" sz="4800" b="1" dirty="0" smtClean="0">
                <a:solidFill>
                  <a:prstClr val="black"/>
                </a:solidFill>
                <a:latin typeface="Arial" charset="0"/>
              </a:rPr>
              <a:t>Boys</a:t>
            </a:r>
            <a:endParaRPr lang="en-US" sz="4800" b="1" dirty="0">
              <a:solidFill>
                <a:prstClr val="black"/>
              </a:solidFill>
              <a:latin typeface="Arial" charset="0"/>
            </a:endParaRPr>
          </a:p>
        </p:txBody>
      </p:sp>
      <p:pic>
        <p:nvPicPr>
          <p:cNvPr id="2051" name="Picture 3"/>
          <p:cNvPicPr>
            <a:picLocks noChangeAspect="1" noChangeArrowheads="1"/>
          </p:cNvPicPr>
          <p:nvPr/>
        </p:nvPicPr>
        <p:blipFill>
          <a:blip r:embed="rId3" cstate="print"/>
          <a:srcRect/>
          <a:stretch>
            <a:fillRect/>
          </a:stretch>
        </p:blipFill>
        <p:spPr bwMode="auto">
          <a:xfrm>
            <a:off x="838200" y="4114800"/>
            <a:ext cx="2680416" cy="2057400"/>
          </a:xfrm>
          <a:prstGeom prst="rect">
            <a:avLst/>
          </a:prstGeom>
          <a:noFill/>
          <a:ln w="9525">
            <a:noFill/>
            <a:miter lim="800000"/>
            <a:headEnd/>
            <a:tailEnd/>
          </a:ln>
          <a:effectLst/>
        </p:spPr>
      </p:pic>
      <p:pic>
        <p:nvPicPr>
          <p:cNvPr id="2052" name="Picture 4"/>
          <p:cNvPicPr>
            <a:picLocks noChangeAspect="1" noChangeArrowheads="1"/>
          </p:cNvPicPr>
          <p:nvPr/>
        </p:nvPicPr>
        <p:blipFill>
          <a:blip r:embed="rId4" cstate="print"/>
          <a:srcRect/>
          <a:stretch>
            <a:fillRect/>
          </a:stretch>
        </p:blipFill>
        <p:spPr bwMode="auto">
          <a:xfrm>
            <a:off x="4724401" y="1219200"/>
            <a:ext cx="2878964" cy="2209800"/>
          </a:xfrm>
          <a:prstGeom prst="rect">
            <a:avLst/>
          </a:prstGeom>
          <a:noFill/>
          <a:ln w="9525">
            <a:noFill/>
            <a:miter lim="800000"/>
            <a:headEnd/>
            <a:tailEnd/>
          </a:ln>
          <a:effectLst/>
        </p:spPr>
      </p:pic>
      <p:pic>
        <p:nvPicPr>
          <p:cNvPr id="2054" name="Picture 6"/>
          <p:cNvPicPr>
            <a:picLocks noChangeAspect="1" noChangeArrowheads="1"/>
          </p:cNvPicPr>
          <p:nvPr/>
        </p:nvPicPr>
        <p:blipFill>
          <a:blip r:embed="rId5" cstate="print"/>
          <a:srcRect/>
          <a:stretch>
            <a:fillRect/>
          </a:stretch>
        </p:blipFill>
        <p:spPr bwMode="auto">
          <a:xfrm>
            <a:off x="4648201" y="3810001"/>
            <a:ext cx="3077513" cy="2362199"/>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linds(horizontal)">
                                      <p:cBhvr>
                                        <p:cTn id="7" dur="5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052"/>
                                        </p:tgtEl>
                                        <p:attrNameLst>
                                          <p:attrName>style.visibility</p:attrName>
                                        </p:attrNameLst>
                                      </p:cBhvr>
                                      <p:to>
                                        <p:strVal val="visible"/>
                                      </p:to>
                                    </p:set>
                                    <p:animEffect transition="in" filter="checkerboard(across)">
                                      <p:cBhvr>
                                        <p:cTn id="12" dur="500"/>
                                        <p:tgtEl>
                                          <p:spTgt spid="205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051"/>
                                        </p:tgtEl>
                                        <p:attrNameLst>
                                          <p:attrName>style.visibility</p:attrName>
                                        </p:attrNameLst>
                                      </p:cBhvr>
                                      <p:to>
                                        <p:strVal val="visible"/>
                                      </p:to>
                                    </p:set>
                                    <p:anim calcmode="lin" valueType="num">
                                      <p:cBhvr additive="base">
                                        <p:cTn id="17" dur="500" fill="hold"/>
                                        <p:tgtEl>
                                          <p:spTgt spid="2051"/>
                                        </p:tgtEl>
                                        <p:attrNameLst>
                                          <p:attrName>ppt_x</p:attrName>
                                        </p:attrNameLst>
                                      </p:cBhvr>
                                      <p:tavLst>
                                        <p:tav tm="0">
                                          <p:val>
                                            <p:strVal val="#ppt_x"/>
                                          </p:val>
                                        </p:tav>
                                        <p:tav tm="100000">
                                          <p:val>
                                            <p:strVal val="#ppt_x"/>
                                          </p:val>
                                        </p:tav>
                                      </p:tavLst>
                                    </p:anim>
                                    <p:anim calcmode="lin" valueType="num">
                                      <p:cBhvr additive="base">
                                        <p:cTn id="18" dur="500" fill="hold"/>
                                        <p:tgtEl>
                                          <p:spTgt spid="2051"/>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nodeType="clickEffect">
                                  <p:stCondLst>
                                    <p:cond delay="0"/>
                                  </p:stCondLst>
                                  <p:childTnLst>
                                    <p:set>
                                      <p:cBhvr>
                                        <p:cTn id="22" dur="1" fill="hold">
                                          <p:stCondLst>
                                            <p:cond delay="0"/>
                                          </p:stCondLst>
                                        </p:cTn>
                                        <p:tgtEl>
                                          <p:spTgt spid="2054"/>
                                        </p:tgtEl>
                                        <p:attrNameLst>
                                          <p:attrName>style.visibility</p:attrName>
                                        </p:attrNameLst>
                                      </p:cBhvr>
                                      <p:to>
                                        <p:strVal val="visible"/>
                                      </p:to>
                                    </p:set>
                                    <p:animEffect transition="in" filter="diamond(in)">
                                      <p:cBhvr>
                                        <p:cTn id="23" dur="2000"/>
                                        <p:tgtEl>
                                          <p:spTgt spid="20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pPr algn="ctr"/>
            <a:r>
              <a:rPr lang="en-US" b="1" dirty="0" smtClean="0">
                <a:solidFill>
                  <a:srgbClr val="710F47"/>
                </a:solidFill>
              </a:rPr>
              <a:t>Girls</a:t>
            </a:r>
            <a:endParaRPr lang="en-US" b="1" dirty="0">
              <a:solidFill>
                <a:srgbClr val="710F47"/>
              </a:solidFill>
            </a:endParaRPr>
          </a:p>
        </p:txBody>
      </p:sp>
      <p:pic>
        <p:nvPicPr>
          <p:cNvPr id="3074" name="Picture 2"/>
          <p:cNvPicPr>
            <a:picLocks noChangeAspect="1" noChangeArrowheads="1"/>
          </p:cNvPicPr>
          <p:nvPr/>
        </p:nvPicPr>
        <p:blipFill>
          <a:blip r:embed="rId2" cstate="print"/>
          <a:srcRect/>
          <a:stretch>
            <a:fillRect/>
          </a:stretch>
        </p:blipFill>
        <p:spPr bwMode="auto">
          <a:xfrm>
            <a:off x="838199" y="1600200"/>
            <a:ext cx="2978239" cy="2286000"/>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cstate="print"/>
          <a:srcRect/>
          <a:stretch>
            <a:fillRect/>
          </a:stretch>
        </p:blipFill>
        <p:spPr bwMode="auto">
          <a:xfrm>
            <a:off x="838200" y="4038600"/>
            <a:ext cx="2978240" cy="2286000"/>
          </a:xfrm>
          <a:prstGeom prst="rect">
            <a:avLst/>
          </a:prstGeom>
          <a:noFill/>
          <a:ln w="9525">
            <a:noFill/>
            <a:miter lim="800000"/>
            <a:headEnd/>
            <a:tailEnd/>
          </a:ln>
          <a:effectLst/>
        </p:spPr>
      </p:pic>
      <p:pic>
        <p:nvPicPr>
          <p:cNvPr id="1026" name="Picture 2"/>
          <p:cNvPicPr>
            <a:picLocks noChangeAspect="1" noChangeArrowheads="1"/>
          </p:cNvPicPr>
          <p:nvPr/>
        </p:nvPicPr>
        <p:blipFill>
          <a:blip r:embed="rId4" cstate="print"/>
          <a:srcRect/>
          <a:stretch>
            <a:fillRect/>
          </a:stretch>
        </p:blipFill>
        <p:spPr bwMode="auto">
          <a:xfrm>
            <a:off x="4419600" y="1600200"/>
            <a:ext cx="2895600" cy="2222569"/>
          </a:xfrm>
          <a:prstGeom prst="rect">
            <a:avLst/>
          </a:prstGeom>
          <a:noFill/>
          <a:ln w="9525">
            <a:noFill/>
            <a:miter lim="800000"/>
            <a:headEnd/>
            <a:tailEnd/>
          </a:ln>
          <a:effectLst/>
        </p:spPr>
      </p:pic>
      <p:pic>
        <p:nvPicPr>
          <p:cNvPr id="1027" name="Picture 3"/>
          <p:cNvPicPr>
            <a:picLocks noChangeAspect="1" noChangeArrowheads="1"/>
          </p:cNvPicPr>
          <p:nvPr/>
        </p:nvPicPr>
        <p:blipFill>
          <a:blip r:embed="rId5" cstate="print"/>
          <a:srcRect/>
          <a:stretch>
            <a:fillRect/>
          </a:stretch>
        </p:blipFill>
        <p:spPr bwMode="auto">
          <a:xfrm>
            <a:off x="4343400" y="3962400"/>
            <a:ext cx="3124200" cy="2398034"/>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ppt_x"/>
                                          </p:val>
                                        </p:tav>
                                        <p:tav tm="100000">
                                          <p:val>
                                            <p:strVal val="#ppt_x"/>
                                          </p:val>
                                        </p:tav>
                                      </p:tavLst>
                                    </p:anim>
                                    <p:anim calcmode="lin" valueType="num">
                                      <p:cBhvr additive="base">
                                        <p:cTn id="8"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 calcmode="lin" valueType="num">
                                      <p:cBhvr additive="base">
                                        <p:cTn id="13" dur="500" fill="hold"/>
                                        <p:tgtEl>
                                          <p:spTgt spid="1026"/>
                                        </p:tgtEl>
                                        <p:attrNameLst>
                                          <p:attrName>ppt_x</p:attrName>
                                        </p:attrNameLst>
                                      </p:cBhvr>
                                      <p:tavLst>
                                        <p:tav tm="0">
                                          <p:val>
                                            <p:strVal val="#ppt_x"/>
                                          </p:val>
                                        </p:tav>
                                        <p:tav tm="100000">
                                          <p:val>
                                            <p:strVal val="#ppt_x"/>
                                          </p:val>
                                        </p:tav>
                                      </p:tavLst>
                                    </p:anim>
                                    <p:anim calcmode="lin" valueType="num">
                                      <p:cBhvr additive="base">
                                        <p:cTn id="14"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75"/>
                                        </p:tgtEl>
                                        <p:attrNameLst>
                                          <p:attrName>style.visibility</p:attrName>
                                        </p:attrNameLst>
                                      </p:cBhvr>
                                      <p:to>
                                        <p:strVal val="visible"/>
                                      </p:to>
                                    </p:set>
                                    <p:anim calcmode="lin" valueType="num">
                                      <p:cBhvr additive="base">
                                        <p:cTn id="19" dur="500" fill="hold"/>
                                        <p:tgtEl>
                                          <p:spTgt spid="3075"/>
                                        </p:tgtEl>
                                        <p:attrNameLst>
                                          <p:attrName>ppt_x</p:attrName>
                                        </p:attrNameLst>
                                      </p:cBhvr>
                                      <p:tavLst>
                                        <p:tav tm="0">
                                          <p:val>
                                            <p:strVal val="#ppt_x"/>
                                          </p:val>
                                        </p:tav>
                                        <p:tav tm="100000">
                                          <p:val>
                                            <p:strVal val="#ppt_x"/>
                                          </p:val>
                                        </p:tav>
                                      </p:tavLst>
                                    </p:anim>
                                    <p:anim calcmode="lin" valueType="num">
                                      <p:cBhvr additive="base">
                                        <p:cTn id="20" dur="500" fill="hold"/>
                                        <p:tgtEl>
                                          <p:spTgt spid="307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27"/>
                                        </p:tgtEl>
                                        <p:attrNameLst>
                                          <p:attrName>style.visibility</p:attrName>
                                        </p:attrNameLst>
                                      </p:cBhvr>
                                      <p:to>
                                        <p:strVal val="visible"/>
                                      </p:to>
                                    </p:set>
                                    <p:anim calcmode="lin" valueType="num">
                                      <p:cBhvr additive="base">
                                        <p:cTn id="25" dur="500" fill="hold"/>
                                        <p:tgtEl>
                                          <p:spTgt spid="1027"/>
                                        </p:tgtEl>
                                        <p:attrNameLst>
                                          <p:attrName>ppt_x</p:attrName>
                                        </p:attrNameLst>
                                      </p:cBhvr>
                                      <p:tavLst>
                                        <p:tav tm="0">
                                          <p:val>
                                            <p:strVal val="#ppt_x"/>
                                          </p:val>
                                        </p:tav>
                                        <p:tav tm="100000">
                                          <p:val>
                                            <p:strVal val="#ppt_x"/>
                                          </p:val>
                                        </p:tav>
                                      </p:tavLst>
                                    </p:anim>
                                    <p:anim calcmode="lin" valueType="num">
                                      <p:cBhvr additive="base">
                                        <p:cTn id="26"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Bad things</a:t>
            </a:r>
            <a:endParaRPr lang="en-US" dirty="0"/>
          </a:p>
        </p:txBody>
      </p:sp>
      <p:sp>
        <p:nvSpPr>
          <p:cNvPr id="3" name="Content Placeholder 2"/>
          <p:cNvSpPr>
            <a:spLocks noGrp="1"/>
          </p:cNvSpPr>
          <p:nvPr>
            <p:ph idx="1"/>
          </p:nvPr>
        </p:nvSpPr>
        <p:spPr/>
        <p:txBody>
          <a:bodyPr>
            <a:normAutofit/>
          </a:bodyPr>
          <a:lstStyle/>
          <a:p>
            <a:r>
              <a:rPr lang="en-US" sz="3200" dirty="0" smtClean="0"/>
              <a:t>Big loss of </a:t>
            </a:r>
            <a:r>
              <a:rPr lang="en-US" sz="3200" dirty="0" smtClean="0">
                <a:solidFill>
                  <a:srgbClr val="FF0000"/>
                </a:solidFill>
              </a:rPr>
              <a:t>-385.51</a:t>
            </a:r>
            <a:r>
              <a:rPr lang="en-US" sz="3200" dirty="0" smtClean="0"/>
              <a:t> million in 2009 compare to a gain of </a:t>
            </a:r>
            <a:r>
              <a:rPr lang="en-US" sz="3200" dirty="0" smtClean="0">
                <a:solidFill>
                  <a:srgbClr val="2C8927"/>
                </a:solidFill>
              </a:rPr>
              <a:t>76.1</a:t>
            </a:r>
            <a:r>
              <a:rPr lang="en-US" sz="3200" dirty="0" smtClean="0"/>
              <a:t> million in 2008 </a:t>
            </a:r>
          </a:p>
          <a:p>
            <a:endParaRPr lang="en-US" sz="3200" dirty="0" smtClean="0"/>
          </a:p>
          <a:p>
            <a:endParaRPr lang="en-US" sz="3200" dirty="0" smtClean="0"/>
          </a:p>
          <a:p>
            <a:r>
              <a:rPr lang="en-US" sz="3200" dirty="0" smtClean="0"/>
              <a:t>Net sales is significantly lower in every quarter of 2009 than that of 2008    </a:t>
            </a:r>
            <a:endParaRPr lang="en-US" sz="32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Fourth Quarter of 2009</a:t>
            </a:r>
            <a:endParaRPr lang="en-US" dirty="0"/>
          </a:p>
        </p:txBody>
      </p:sp>
      <p:sp>
        <p:nvSpPr>
          <p:cNvPr id="3" name="Content Placeholder 2"/>
          <p:cNvSpPr>
            <a:spLocks noGrp="1"/>
          </p:cNvSpPr>
          <p:nvPr>
            <p:ph idx="1"/>
          </p:nvPr>
        </p:nvSpPr>
        <p:spPr>
          <a:xfrm>
            <a:off x="457200" y="1935480"/>
            <a:ext cx="8229600" cy="2331720"/>
          </a:xfrm>
        </p:spPr>
        <p:txBody>
          <a:bodyPr/>
          <a:lstStyle/>
          <a:p>
            <a:r>
              <a:rPr lang="en-US" sz="3600" dirty="0" smtClean="0">
                <a:latin typeface="Times New Roman" pitchFamily="18" charset="0"/>
                <a:cs typeface="Times New Roman" pitchFamily="18" charset="0"/>
              </a:rPr>
              <a:t>Net Sale: 198.8m vs. 269.3m in 2008</a:t>
            </a:r>
          </a:p>
          <a:p>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Net income: </a:t>
            </a:r>
            <a:r>
              <a:rPr lang="en-US" sz="3600" dirty="0" smtClean="0">
                <a:solidFill>
                  <a:srgbClr val="FF0000"/>
                </a:solidFill>
                <a:latin typeface="Times New Roman" pitchFamily="18" charset="0"/>
                <a:cs typeface="Times New Roman" pitchFamily="18" charset="0"/>
              </a:rPr>
              <a:t>-1.9m</a:t>
            </a:r>
            <a:r>
              <a:rPr lang="en-US" sz="3600" dirty="0" smtClean="0">
                <a:latin typeface="Times New Roman" pitchFamily="18" charset="0"/>
                <a:cs typeface="Times New Roman" pitchFamily="18" charset="0"/>
              </a:rPr>
              <a:t> vs. 16.9m in 2008</a:t>
            </a:r>
            <a:endParaRPr lang="en-US" sz="3600" dirty="0">
              <a:latin typeface="Times New Roman" pitchFamily="18" charset="0"/>
              <a:cs typeface="Times New Roman" pitchFamily="18" charset="0"/>
            </a:endParaRPr>
          </a:p>
        </p:txBody>
      </p:sp>
      <p:sp>
        <p:nvSpPr>
          <p:cNvPr id="4" name="TextBox 3"/>
          <p:cNvSpPr txBox="1"/>
          <p:nvPr/>
        </p:nvSpPr>
        <p:spPr>
          <a:xfrm>
            <a:off x="1295400" y="4648200"/>
            <a:ext cx="6553200" cy="769441"/>
          </a:xfrm>
          <a:prstGeom prst="rect">
            <a:avLst/>
          </a:prstGeom>
          <a:noFill/>
        </p:spPr>
        <p:txBody>
          <a:bodyPr wrap="square" rtlCol="0">
            <a:spAutoFit/>
          </a:bodyPr>
          <a:lstStyle/>
          <a:p>
            <a:pPr algn="ctr" eaLnBrk="0" fontAlgn="base" hangingPunct="0">
              <a:spcBef>
                <a:spcPct val="0"/>
              </a:spcBef>
              <a:spcAft>
                <a:spcPct val="0"/>
              </a:spcAft>
            </a:pPr>
            <a:r>
              <a:rPr lang="en-US" sz="4400" dirty="0" smtClean="0">
                <a:solidFill>
                  <a:prstClr val="black"/>
                </a:solidFill>
                <a:latin typeface="Arial" charset="0"/>
              </a:rPr>
              <a:t>Operational Efficiency???</a:t>
            </a:r>
            <a:endParaRPr lang="en-US" sz="4400" dirty="0">
              <a:solidFill>
                <a:prstClr val="black"/>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things</a:t>
            </a:r>
            <a:endParaRPr lang="en-US" dirty="0"/>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One of the top five toy companies in the states</a:t>
            </a:r>
          </a:p>
          <a:p>
            <a:r>
              <a:rPr lang="en-US" dirty="0" smtClean="0">
                <a:latin typeface="Times New Roman" pitchFamily="18" charset="0"/>
                <a:cs typeface="Times New Roman" pitchFamily="18" charset="0"/>
              </a:rPr>
              <a:t>Diversity of Products</a:t>
            </a:r>
          </a:p>
          <a:p>
            <a:r>
              <a:rPr lang="en-US" dirty="0" smtClean="0">
                <a:latin typeface="Times New Roman" pitchFamily="18" charset="0"/>
                <a:cs typeface="Times New Roman" pitchFamily="18" charset="0"/>
              </a:rPr>
              <a:t>Sells products in China</a:t>
            </a:r>
          </a:p>
          <a:p>
            <a:r>
              <a:rPr lang="en-US" dirty="0" smtClean="0">
                <a:latin typeface="Times New Roman" pitchFamily="18" charset="0"/>
                <a:cs typeface="Times New Roman" pitchFamily="18" charset="0"/>
              </a:rPr>
              <a:t>Consumer goods(not necessities) vs. Economy recovery</a:t>
            </a:r>
          </a:p>
          <a:p>
            <a:r>
              <a:rPr lang="en-US" dirty="0" smtClean="0">
                <a:latin typeface="Times New Roman" pitchFamily="18" charset="0"/>
                <a:cs typeface="Times New Roman" pitchFamily="18" charset="0"/>
              </a:rPr>
              <a:t>Presented at Needham Game Day Conference (Yesterday)</a:t>
            </a:r>
          </a:p>
          <a:p>
            <a:r>
              <a:rPr lang="en-US" dirty="0" smtClean="0">
                <a:latin typeface="Times New Roman" pitchFamily="18" charset="0"/>
                <a:cs typeface="Times New Roman" pitchFamily="18" charset="0"/>
              </a:rPr>
              <a:t>Increasing trend since Jan of 2010</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en-US" dirty="0" smtClean="0"/>
              <a:t>Today in investment club</a:t>
            </a:r>
            <a:endParaRPr lang="en-US" dirty="0"/>
          </a:p>
        </p:txBody>
      </p:sp>
      <p:sp>
        <p:nvSpPr>
          <p:cNvPr id="5" name="Content Placeholder 4"/>
          <p:cNvSpPr>
            <a:spLocks noGrp="1"/>
          </p:cNvSpPr>
          <p:nvPr>
            <p:ph idx="1"/>
          </p:nvPr>
        </p:nvSpPr>
        <p:spPr/>
        <p:txBody>
          <a:bodyPr/>
          <a:lstStyle/>
          <a:p>
            <a:r>
              <a:rPr lang="en-US" dirty="0" smtClean="0"/>
              <a:t>MARKET MADNESS</a:t>
            </a:r>
          </a:p>
          <a:p>
            <a:r>
              <a:rPr lang="en-US" dirty="0" smtClean="0"/>
              <a:t>Portfolio Overview</a:t>
            </a:r>
          </a:p>
          <a:p>
            <a:r>
              <a:rPr lang="en-US" dirty="0" smtClean="0"/>
              <a:t>Buy Presentation on AMGN </a:t>
            </a:r>
            <a:r>
              <a:rPr lang="en-US" sz="2400" dirty="0" smtClean="0"/>
              <a:t>(by Brandon </a:t>
            </a:r>
            <a:r>
              <a:rPr lang="en-US" sz="2400" dirty="0" err="1" smtClean="0"/>
              <a:t>Commodaro</a:t>
            </a:r>
            <a:r>
              <a:rPr lang="en-US" sz="2400" dirty="0" smtClean="0"/>
              <a:t>)</a:t>
            </a:r>
            <a:endParaRPr lang="en-US" dirty="0" smtClean="0"/>
          </a:p>
          <a:p>
            <a:r>
              <a:rPr lang="en-US" dirty="0" smtClean="0"/>
              <a:t>Hold/Sell Presentation on JAKK </a:t>
            </a:r>
            <a:r>
              <a:rPr lang="en-US" sz="2400" dirty="0" smtClean="0"/>
              <a:t>(Miao and Eduardo)</a:t>
            </a:r>
            <a:endParaRPr lang="en-US" dirty="0" smtClean="0"/>
          </a:p>
          <a:p>
            <a:pPr>
              <a:buNone/>
            </a:pP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alphaModFix amt="0"/>
            <a:duotone>
              <a:schemeClr val="bg1">
                <a:shade val="90000"/>
                <a:satMod val="150000"/>
              </a:schemeClr>
              <a:schemeClr val="bg1">
                <a:tint val="88000"/>
                <a:satMod val="150000"/>
              </a:schemeClr>
            </a:duotone>
            <a:lum/>
          </a:blip>
          <a:srcRect/>
          <a:tile tx="0" ty="0" sx="65000" sy="65000" flip="none" algn="tl"/>
        </a:blipFill>
        <a:effectLst/>
      </p:bgPr>
    </p:bg>
    <p:spTree>
      <p:nvGrpSpPr>
        <p:cNvPr id="1" name=""/>
        <p:cNvGrpSpPr/>
        <p:nvPr/>
      </p:nvGrpSpPr>
      <p:grpSpPr>
        <a:xfrm>
          <a:off x="0" y="0"/>
          <a:ext cx="0" cy="0"/>
          <a:chOff x="0" y="0"/>
          <a:chExt cx="0" cy="0"/>
        </a:xfrm>
      </p:grpSpPr>
      <p:pic>
        <p:nvPicPr>
          <p:cNvPr id="4" name="Picture 3" descr="canvas.png"/>
          <p:cNvPicPr>
            <a:picLocks noChangeAspect="1"/>
          </p:cNvPicPr>
          <p:nvPr/>
        </p:nvPicPr>
        <p:blipFill>
          <a:blip r:embed="rId3" cstate="print"/>
          <a:stretch>
            <a:fillRect/>
          </a:stretch>
        </p:blipFill>
        <p:spPr>
          <a:xfrm>
            <a:off x="1905000" y="609600"/>
            <a:ext cx="5770411" cy="4419599"/>
          </a:xfrm>
          <a:prstGeom prst="rect">
            <a:avLst/>
          </a:prstGeom>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8" name="Picture 4" descr="C:\Users\wm\Documents\Tencent Files\48673354\Image\R75AQK4T[XPO1FX]Q`VQSSW.jpg"/>
          <p:cNvPicPr>
            <a:picLocks noChangeAspect="1" noChangeArrowheads="1"/>
          </p:cNvPicPr>
          <p:nvPr/>
        </p:nvPicPr>
        <p:blipFill>
          <a:blip r:embed="rId2" cstate="print"/>
          <a:srcRect/>
          <a:stretch>
            <a:fillRect/>
          </a:stretch>
        </p:blipFill>
        <p:spPr bwMode="auto">
          <a:xfrm>
            <a:off x="228600" y="3429000"/>
            <a:ext cx="8772525" cy="2571751"/>
          </a:xfrm>
          <a:prstGeom prst="rect">
            <a:avLst/>
          </a:prstGeom>
          <a:noFill/>
        </p:spPr>
      </p:pic>
      <p:pic>
        <p:nvPicPr>
          <p:cNvPr id="1030" name="Picture 6" descr="C:\Users\wm\AppData\Local\Temp\54E1SNC[9KGCHM2BGFZHBXH.jpg"/>
          <p:cNvPicPr>
            <a:picLocks noChangeAspect="1" noChangeArrowheads="1"/>
          </p:cNvPicPr>
          <p:nvPr/>
        </p:nvPicPr>
        <p:blipFill>
          <a:blip r:embed="rId3" cstate="print"/>
          <a:srcRect/>
          <a:stretch>
            <a:fillRect/>
          </a:stretch>
        </p:blipFill>
        <p:spPr bwMode="auto">
          <a:xfrm>
            <a:off x="228600" y="381000"/>
            <a:ext cx="8772525" cy="2590800"/>
          </a:xfrm>
          <a:prstGeom prst="rect">
            <a:avLst/>
          </a:prstGeom>
          <a:noFill/>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Statistics</a:t>
            </a:r>
            <a:endParaRPr lang="en-US" dirty="0"/>
          </a:p>
        </p:txBody>
      </p:sp>
      <p:sp>
        <p:nvSpPr>
          <p:cNvPr id="3" name="Content Placeholder 2"/>
          <p:cNvSpPr>
            <a:spLocks noGrp="1"/>
          </p:cNvSpPr>
          <p:nvPr>
            <p:ph idx="1"/>
          </p:nvPr>
        </p:nvSpPr>
        <p:spPr/>
        <p:txBody>
          <a:bodyPr>
            <a:normAutofit/>
          </a:bodyPr>
          <a:lstStyle/>
          <a:p>
            <a:r>
              <a:rPr lang="en-US" sz="4000" dirty="0" smtClean="0">
                <a:latin typeface="Times New Roman" pitchFamily="18" charset="0"/>
                <a:cs typeface="Times New Roman" pitchFamily="18" charset="0"/>
              </a:rPr>
              <a:t>Latest Trade:</a:t>
            </a:r>
            <a:r>
              <a:rPr lang="en-US" sz="4000" b="1" dirty="0" smtClean="0"/>
              <a:t> </a:t>
            </a:r>
            <a:r>
              <a:rPr lang="en-US" sz="4000" dirty="0" smtClean="0">
                <a:latin typeface="Times New Roman" pitchFamily="18" charset="0"/>
                <a:cs typeface="Times New Roman" pitchFamily="18" charset="0"/>
              </a:rPr>
              <a:t>13.82</a:t>
            </a:r>
          </a:p>
          <a:p>
            <a:r>
              <a:rPr lang="en-US" sz="4000" dirty="0" smtClean="0">
                <a:latin typeface="Times New Roman" pitchFamily="18" charset="0"/>
                <a:cs typeface="Times New Roman" pitchFamily="18" charset="0"/>
              </a:rPr>
              <a:t>52wk Range: 10.55 - 16.26</a:t>
            </a:r>
          </a:p>
          <a:p>
            <a:r>
              <a:rPr lang="en-US" sz="4000" dirty="0" smtClean="0">
                <a:latin typeface="Times New Roman" pitchFamily="18" charset="0"/>
                <a:cs typeface="Times New Roman" pitchFamily="18" charset="0"/>
              </a:rPr>
              <a:t>Market Cap: 389.26M</a:t>
            </a:r>
          </a:p>
          <a:p>
            <a:r>
              <a:rPr lang="en-US" sz="4000" dirty="0" smtClean="0">
                <a:latin typeface="Times New Roman" pitchFamily="18" charset="0"/>
                <a:cs typeface="Times New Roman" pitchFamily="18" charset="0"/>
              </a:rPr>
              <a:t>Beta: 0.72</a:t>
            </a:r>
          </a:p>
          <a:p>
            <a:r>
              <a:rPr lang="en-US" sz="4000" dirty="0" smtClean="0">
                <a:latin typeface="Times New Roman" pitchFamily="18" charset="0"/>
                <a:cs typeface="Times New Roman" pitchFamily="18" charset="0"/>
              </a:rPr>
              <a:t>EPS: -14.02</a:t>
            </a:r>
            <a:endParaRPr lang="en-US" sz="4000" dirty="0">
              <a:latin typeface="Times New Roman" pitchFamily="18" charset="0"/>
              <a:cs typeface="Times New Roman" pitchFamily="18" charset="0"/>
            </a:endParaRPr>
          </a:p>
        </p:txBody>
      </p:sp>
      <p:sp>
        <p:nvSpPr>
          <p:cNvPr id="4" name="Oval 3"/>
          <p:cNvSpPr/>
          <p:nvPr/>
        </p:nvSpPr>
        <p:spPr>
          <a:xfrm>
            <a:off x="3429000" y="2667000"/>
            <a:ext cx="3124200" cy="685800"/>
          </a:xfrm>
          <a:prstGeom prst="ellipse">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n-US">
              <a:solidFill>
                <a:prstClr val="white"/>
              </a:solidFill>
            </a:endParaRPr>
          </a:p>
        </p:txBody>
      </p:sp>
      <p:sp>
        <p:nvSpPr>
          <p:cNvPr id="5" name="Oval 4"/>
          <p:cNvSpPr/>
          <p:nvPr/>
        </p:nvSpPr>
        <p:spPr>
          <a:xfrm>
            <a:off x="1905000" y="4191000"/>
            <a:ext cx="1447800" cy="609600"/>
          </a:xfrm>
          <a:prstGeom prst="ellipse">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n-US">
              <a:solidFill>
                <a:prstClr val="white"/>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What shall we do?</a:t>
            </a:r>
            <a:endParaRPr lang="en-US"/>
          </a:p>
        </p:txBody>
      </p:sp>
      <p:sp>
        <p:nvSpPr>
          <p:cNvPr id="4" name="TextBox 3"/>
          <p:cNvSpPr txBox="1"/>
          <p:nvPr/>
        </p:nvSpPr>
        <p:spPr>
          <a:xfrm>
            <a:off x="381000" y="3048000"/>
            <a:ext cx="3352800" cy="1107996"/>
          </a:xfrm>
          <a:prstGeom prst="rect">
            <a:avLst/>
          </a:prstGeom>
          <a:noFill/>
        </p:spPr>
        <p:txBody>
          <a:bodyPr wrap="square" rtlCol="0">
            <a:spAutoFit/>
          </a:bodyPr>
          <a:lstStyle/>
          <a:p>
            <a:pPr eaLnBrk="0" fontAlgn="base" hangingPunct="0">
              <a:spcBef>
                <a:spcPct val="0"/>
              </a:spcBef>
              <a:spcAft>
                <a:spcPct val="0"/>
              </a:spcAft>
            </a:pPr>
            <a:r>
              <a:rPr lang="en-US" sz="6600" dirty="0" smtClean="0">
                <a:solidFill>
                  <a:prstClr val="black">
                    <a:lumMod val="95000"/>
                    <a:lumOff val="5000"/>
                  </a:prstClr>
                </a:solidFill>
                <a:latin typeface="Arial" charset="0"/>
              </a:rPr>
              <a:t>Keep it</a:t>
            </a:r>
            <a:endParaRPr lang="en-US" sz="6600" dirty="0">
              <a:solidFill>
                <a:prstClr val="black">
                  <a:lumMod val="95000"/>
                  <a:lumOff val="5000"/>
                </a:prstClr>
              </a:solidFill>
              <a:latin typeface="Arial" charset="0"/>
            </a:endParaRPr>
          </a:p>
        </p:txBody>
      </p:sp>
      <p:sp>
        <p:nvSpPr>
          <p:cNvPr id="5" name="TextBox 4"/>
          <p:cNvSpPr txBox="1"/>
          <p:nvPr/>
        </p:nvSpPr>
        <p:spPr>
          <a:xfrm>
            <a:off x="5257800" y="3048000"/>
            <a:ext cx="2590800" cy="1107996"/>
          </a:xfrm>
          <a:prstGeom prst="rect">
            <a:avLst/>
          </a:prstGeom>
          <a:noFill/>
        </p:spPr>
        <p:txBody>
          <a:bodyPr wrap="square" rtlCol="0">
            <a:spAutoFit/>
          </a:bodyPr>
          <a:lstStyle/>
          <a:p>
            <a:pPr eaLnBrk="0" fontAlgn="base" hangingPunct="0">
              <a:spcBef>
                <a:spcPct val="0"/>
              </a:spcBef>
              <a:spcAft>
                <a:spcPct val="0"/>
              </a:spcAft>
            </a:pPr>
            <a:r>
              <a:rPr lang="en-US" sz="6600" dirty="0" smtClean="0">
                <a:solidFill>
                  <a:prstClr val="black"/>
                </a:solidFill>
                <a:latin typeface="Arial" charset="0"/>
              </a:rPr>
              <a:t>Sell it</a:t>
            </a:r>
            <a:endParaRPr lang="en-US" sz="6600" dirty="0">
              <a:solidFill>
                <a:prstClr val="black"/>
              </a:solidFill>
              <a:latin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Portfolio overview</a:t>
            </a:r>
            <a:endParaRPr lang="en-US" dirty="0"/>
          </a:p>
        </p:txBody>
      </p:sp>
      <p:sp>
        <p:nvSpPr>
          <p:cNvPr id="3" name="Content Placeholder 2"/>
          <p:cNvSpPr>
            <a:spLocks noGrp="1"/>
          </p:cNvSpPr>
          <p:nvPr>
            <p:ph idx="1"/>
          </p:nvPr>
        </p:nvSpPr>
        <p:spPr/>
        <p:txBody>
          <a:bodyPr>
            <a:normAutofit/>
          </a:bodyPr>
          <a:lstStyle/>
          <a:p>
            <a:r>
              <a:rPr lang="en-US" b="1" dirty="0" smtClean="0"/>
              <a:t>TOTAL VALUE $328,528.07</a:t>
            </a:r>
          </a:p>
          <a:p>
            <a:endParaRPr lang="en-US" b="1" dirty="0" smtClean="0"/>
          </a:p>
          <a:p>
            <a:r>
              <a:rPr lang="en-US" sz="2400" b="1" dirty="0" smtClean="0"/>
              <a:t>CASH</a:t>
            </a:r>
            <a:r>
              <a:rPr lang="en-US" sz="2400" dirty="0" smtClean="0"/>
              <a:t> $40,824.16 </a:t>
            </a:r>
          </a:p>
          <a:p>
            <a:r>
              <a:rPr lang="en-US" sz="2400" b="1" dirty="0" smtClean="0"/>
              <a:t>TECH</a:t>
            </a:r>
            <a:r>
              <a:rPr lang="en-US" sz="2400" dirty="0" smtClean="0"/>
              <a:t> $70,600.25 </a:t>
            </a:r>
          </a:p>
          <a:p>
            <a:r>
              <a:rPr lang="en-US" sz="2400" b="1" dirty="0" smtClean="0"/>
              <a:t>ENER</a:t>
            </a:r>
            <a:r>
              <a:rPr lang="en-US" sz="2400" dirty="0" smtClean="0"/>
              <a:t> $31,583.13 </a:t>
            </a:r>
          </a:p>
          <a:p>
            <a:r>
              <a:rPr lang="en-US" sz="2400" b="1" dirty="0" smtClean="0"/>
              <a:t>HEALTH CARE</a:t>
            </a:r>
            <a:r>
              <a:rPr lang="en-US" sz="2400" dirty="0" smtClean="0"/>
              <a:t> $30,496.50 </a:t>
            </a:r>
          </a:p>
          <a:p>
            <a:r>
              <a:rPr lang="en-US" sz="2400" b="1" dirty="0" smtClean="0"/>
              <a:t>FINANCIALS</a:t>
            </a:r>
            <a:r>
              <a:rPr lang="en-US" sz="2400" dirty="0" smtClean="0"/>
              <a:t> $52,037.54 </a:t>
            </a:r>
          </a:p>
          <a:p>
            <a:r>
              <a:rPr lang="en-US" sz="2400" b="1" dirty="0" smtClean="0"/>
              <a:t>MISC</a:t>
            </a:r>
            <a:r>
              <a:rPr lang="en-US" sz="2400" dirty="0" smtClean="0"/>
              <a:t> $41,454.06 </a:t>
            </a:r>
          </a:p>
          <a:p>
            <a:r>
              <a:rPr lang="en-US" sz="2400" b="1" dirty="0" smtClean="0"/>
              <a:t>OTHER</a:t>
            </a:r>
            <a:r>
              <a:rPr lang="en-US" sz="2400" dirty="0" smtClean="0"/>
              <a:t> (bonds and international funds) $61,532.44</a:t>
            </a: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Portfolio overview</a:t>
            </a:r>
            <a:endParaRPr lang="en-US" dirty="0"/>
          </a:p>
        </p:txBody>
      </p:sp>
      <p:graphicFrame>
        <p:nvGraphicFramePr>
          <p:cNvPr id="5" name="Chart 4"/>
          <p:cNvGraphicFramePr>
            <a:graphicFrameLocks/>
          </p:cNvGraphicFramePr>
          <p:nvPr/>
        </p:nvGraphicFramePr>
        <p:xfrm>
          <a:off x="533400" y="1447800"/>
          <a:ext cx="7696200" cy="46672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Portfolio overview</a:t>
            </a:r>
            <a:endParaRPr lang="en-US" dirty="0"/>
          </a:p>
        </p:txBody>
      </p:sp>
      <p:graphicFrame>
        <p:nvGraphicFramePr>
          <p:cNvPr id="5" name="Chart 4"/>
          <p:cNvGraphicFramePr>
            <a:graphicFrameLocks/>
          </p:cNvGraphicFramePr>
          <p:nvPr/>
        </p:nvGraphicFramePr>
        <p:xfrm>
          <a:off x="228600" y="762000"/>
          <a:ext cx="3733800" cy="3733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a:graphicFrameLocks/>
          </p:cNvGraphicFramePr>
          <p:nvPr/>
        </p:nvGraphicFramePr>
        <p:xfrm>
          <a:off x="4648200" y="762000"/>
          <a:ext cx="6019800" cy="3810000"/>
        </p:xfrm>
        <a:graphic>
          <a:graphicData uri="http://schemas.openxmlformats.org/drawingml/2006/chart">
            <c:chart xmlns:c="http://schemas.openxmlformats.org/drawingml/2006/chart" xmlns:r="http://schemas.openxmlformats.org/officeDocument/2006/relationships" r:id="rId3"/>
          </a:graphicData>
        </a:graphic>
      </p:graphicFrame>
      <p:sp>
        <p:nvSpPr>
          <p:cNvPr id="9" name="Right Arrow 8"/>
          <p:cNvSpPr/>
          <p:nvPr/>
        </p:nvSpPr>
        <p:spPr>
          <a:xfrm>
            <a:off x="4191000" y="1752600"/>
            <a:ext cx="1143000" cy="76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Chart 10"/>
          <p:cNvGraphicFramePr>
            <a:graphicFrameLocks/>
          </p:cNvGraphicFramePr>
          <p:nvPr/>
        </p:nvGraphicFramePr>
        <p:xfrm>
          <a:off x="609600" y="3048000"/>
          <a:ext cx="6715125" cy="4210050"/>
        </p:xfrm>
        <a:graphic>
          <a:graphicData uri="http://schemas.openxmlformats.org/drawingml/2006/chart">
            <c:chart xmlns:c="http://schemas.openxmlformats.org/drawingml/2006/chart" xmlns:r="http://schemas.openxmlformats.org/officeDocument/2006/relationships" r:id="rId4"/>
          </a:graphicData>
        </a:graphic>
      </p:graphicFrame>
      <p:sp>
        <p:nvSpPr>
          <p:cNvPr id="12" name="Right Arrow 11"/>
          <p:cNvSpPr/>
          <p:nvPr/>
        </p:nvSpPr>
        <p:spPr>
          <a:xfrm rot="8212498">
            <a:off x="5188318" y="3461477"/>
            <a:ext cx="9144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10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graphicEl>
                                              <a:chart seriesIdx="-3" categoryIdx="-3" bldStep="gridLegend"/>
                                            </p:graphicEl>
                                          </p:spTgt>
                                        </p:tgtEl>
                                        <p:attrNameLst>
                                          <p:attrName>style.visibility</p:attrName>
                                        </p:attrNameLst>
                                      </p:cBhvr>
                                      <p:to>
                                        <p:strVal val="visible"/>
                                      </p:to>
                                    </p:set>
                                    <p:animEffect transition="in" filter="fade">
                                      <p:cBhvr>
                                        <p:cTn id="22" dur="1000"/>
                                        <p:tgtEl>
                                          <p:spTgt spid="11">
                                            <p:graphicEl>
                                              <a:chart seriesIdx="-3" categoryIdx="-3" bldStep="gridLegend"/>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graphicEl>
                                              <a:chart seriesIdx="-4" categoryIdx="0" bldStep="category"/>
                                            </p:graphicEl>
                                          </p:spTgt>
                                        </p:tgtEl>
                                        <p:attrNameLst>
                                          <p:attrName>style.visibility</p:attrName>
                                        </p:attrNameLst>
                                      </p:cBhvr>
                                      <p:to>
                                        <p:strVal val="visible"/>
                                      </p:to>
                                    </p:set>
                                    <p:animEffect transition="in" filter="fade">
                                      <p:cBhvr>
                                        <p:cTn id="27" dur="1000"/>
                                        <p:tgtEl>
                                          <p:spTgt spid="11">
                                            <p:graphicEl>
                                              <a:chart seriesIdx="-4" categoryIdx="0" bldStep="category"/>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
                                            <p:graphicEl>
                                              <a:chart seriesIdx="-4" categoryIdx="1" bldStep="category"/>
                                            </p:graphicEl>
                                          </p:spTgt>
                                        </p:tgtEl>
                                        <p:attrNameLst>
                                          <p:attrName>style.visibility</p:attrName>
                                        </p:attrNameLst>
                                      </p:cBhvr>
                                      <p:to>
                                        <p:strVal val="visible"/>
                                      </p:to>
                                    </p:set>
                                    <p:animEffect transition="in" filter="fade">
                                      <p:cBhvr>
                                        <p:cTn id="32" dur="1000"/>
                                        <p:tgtEl>
                                          <p:spTgt spid="11">
                                            <p:graphicEl>
                                              <a:chart seriesIdx="-4" categoryIdx="1" bldStep="category"/>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graphicEl>
                                              <a:chart seriesIdx="-4" categoryIdx="2" bldStep="category"/>
                                            </p:graphicEl>
                                          </p:spTgt>
                                        </p:tgtEl>
                                        <p:attrNameLst>
                                          <p:attrName>style.visibility</p:attrName>
                                        </p:attrNameLst>
                                      </p:cBhvr>
                                      <p:to>
                                        <p:strVal val="visible"/>
                                      </p:to>
                                    </p:set>
                                    <p:animEffect transition="in" filter="fade">
                                      <p:cBhvr>
                                        <p:cTn id="37" dur="1000"/>
                                        <p:tgtEl>
                                          <p:spTgt spid="11">
                                            <p:graphicEl>
                                              <a:chart seriesIdx="-4" categoryIdx="2" bldStep="category"/>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
                                            <p:graphicEl>
                                              <a:chart seriesIdx="-4" categoryIdx="3" bldStep="category"/>
                                            </p:graphicEl>
                                          </p:spTgt>
                                        </p:tgtEl>
                                        <p:attrNameLst>
                                          <p:attrName>style.visibility</p:attrName>
                                        </p:attrNameLst>
                                      </p:cBhvr>
                                      <p:to>
                                        <p:strVal val="visible"/>
                                      </p:to>
                                    </p:set>
                                    <p:animEffect transition="in" filter="fade">
                                      <p:cBhvr>
                                        <p:cTn id="42" dur="1000"/>
                                        <p:tgtEl>
                                          <p:spTgt spid="11">
                                            <p:graphicEl>
                                              <a:chart seriesIdx="-4" categoryIdx="3" bldStep="category"/>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1">
                                            <p:graphicEl>
                                              <a:chart seriesIdx="-4" categoryIdx="4" bldStep="category"/>
                                            </p:graphicEl>
                                          </p:spTgt>
                                        </p:tgtEl>
                                        <p:attrNameLst>
                                          <p:attrName>style.visibility</p:attrName>
                                        </p:attrNameLst>
                                      </p:cBhvr>
                                      <p:to>
                                        <p:strVal val="visible"/>
                                      </p:to>
                                    </p:set>
                                    <p:animEffect transition="in" filter="fade">
                                      <p:cBhvr>
                                        <p:cTn id="47" dur="1000"/>
                                        <p:tgtEl>
                                          <p:spTgt spid="11">
                                            <p:graphicEl>
                                              <a:chart seriesIdx="-4" categoryIdx="4" bldStep="category"/>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1">
                                            <p:graphicEl>
                                              <a:chart seriesIdx="-4" categoryIdx="5" bldStep="category"/>
                                            </p:graphicEl>
                                          </p:spTgt>
                                        </p:tgtEl>
                                        <p:attrNameLst>
                                          <p:attrName>style.visibility</p:attrName>
                                        </p:attrNameLst>
                                      </p:cBhvr>
                                      <p:to>
                                        <p:strVal val="visible"/>
                                      </p:to>
                                    </p:set>
                                    <p:animEffect transition="in" filter="fade">
                                      <p:cBhvr>
                                        <p:cTn id="52" dur="1000"/>
                                        <p:tgtEl>
                                          <p:spTgt spid="11">
                                            <p:graphicEl>
                                              <a:chart seriesIdx="-4" categoryIdx="5" bldStep="category"/>
                                            </p:graphic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1">
                                            <p:graphicEl>
                                              <a:chart seriesIdx="-4" categoryIdx="6" bldStep="category"/>
                                            </p:graphicEl>
                                          </p:spTgt>
                                        </p:tgtEl>
                                        <p:attrNameLst>
                                          <p:attrName>style.visibility</p:attrName>
                                        </p:attrNameLst>
                                      </p:cBhvr>
                                      <p:to>
                                        <p:strVal val="visible"/>
                                      </p:to>
                                    </p:set>
                                    <p:animEffect transition="in" filter="fade">
                                      <p:cBhvr>
                                        <p:cTn id="57" dur="1000"/>
                                        <p:tgtEl>
                                          <p:spTgt spid="11">
                                            <p:graphicEl>
                                              <a:chart seriesIdx="-4" categoryIdx="6" bldStep="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9" grpId="0" animBg="1"/>
      <p:bldGraphic spid="11" grpId="0">
        <p:bldSub>
          <a:bldChart bld="category"/>
        </p:bldSub>
      </p:bldGraphic>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SECTOR OVERVIEW</a:t>
            </a:r>
            <a:endParaRPr lang="en-US" dirty="0"/>
          </a:p>
        </p:txBody>
      </p:sp>
      <p:graphicFrame>
        <p:nvGraphicFramePr>
          <p:cNvPr id="4" name="Chart 3"/>
          <p:cNvGraphicFramePr>
            <a:graphicFrameLocks/>
          </p:cNvGraphicFramePr>
          <p:nvPr/>
        </p:nvGraphicFramePr>
        <p:xfrm>
          <a:off x="3657600" y="2286000"/>
          <a:ext cx="4667250" cy="33623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ontent Placeholder 4"/>
          <p:cNvGraphicFramePr>
            <a:graphicFrameLocks noGrp="1"/>
          </p:cNvGraphicFramePr>
          <p:nvPr>
            <p:ph idx="1"/>
          </p:nvPr>
        </p:nvGraphicFramePr>
        <p:xfrm>
          <a:off x="762000" y="1524000"/>
          <a:ext cx="3886200" cy="4525962"/>
        </p:xfrm>
        <a:graphic>
          <a:graphicData uri="http://schemas.openxmlformats.org/drawingml/2006/chart">
            <c:chart xmlns:c="http://schemas.openxmlformats.org/drawingml/2006/chart" xmlns:r="http://schemas.openxmlformats.org/officeDocument/2006/relationships" r:id="rId3"/>
          </a:graphicData>
        </a:graphic>
      </p:graphicFrame>
      <p:sp>
        <p:nvSpPr>
          <p:cNvPr id="6" name="Content Placeholder 2"/>
          <p:cNvSpPr txBox="1">
            <a:spLocks/>
          </p:cNvSpPr>
          <p:nvPr/>
        </p:nvSpPr>
        <p:spPr>
          <a:xfrm>
            <a:off x="304800" y="1554162"/>
            <a:ext cx="8686800" cy="4525963"/>
          </a:xfrm>
          <a:prstGeom prst="rect">
            <a:avLst/>
          </a:prstGeom>
        </p:spPr>
        <p:txBody>
          <a:bodyPr vert="horz">
            <a:normAutofit/>
          </a:bodyPr>
          <a:lstStyle/>
          <a:p>
            <a:pPr marL="342900" marR="0" lvl="0" indent="-342900" algn="l" defTabSz="914400" rtl="0" eaLnBrk="1" fontAlgn="auto" latinLnBrk="0" hangingPunct="1">
              <a:lnSpc>
                <a:spcPct val="100000"/>
              </a:lnSpc>
              <a:spcBef>
                <a:spcPct val="20000"/>
              </a:spcBef>
              <a:spcAft>
                <a:spcPts val="0"/>
              </a:spcAft>
              <a:buClr>
                <a:schemeClr val="accent1"/>
              </a:buClr>
              <a:buSzPct val="70000"/>
              <a:tabLst/>
              <a:defRPr/>
            </a:pPr>
            <a:endParaRPr kumimoji="0" lang="en-US" sz="2400" b="1"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tabLst/>
              <a:defRPr/>
            </a:pPr>
            <a:r>
              <a:rPr lang="en-US" sz="2400" b="1" dirty="0">
                <a:solidFill>
                  <a:schemeClr val="tx2"/>
                </a:solidFill>
              </a:rPr>
              <a:t> </a:t>
            </a:r>
            <a:r>
              <a:rPr lang="en-US" sz="2400" b="1" dirty="0" smtClean="0">
                <a:solidFill>
                  <a:schemeClr val="tx2"/>
                </a:solidFill>
              </a:rPr>
              <a:t>                     MISC			     HEALTH CARE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5"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nvGraphicFramePr>
        <p:xfrm>
          <a:off x="1371600" y="3200400"/>
          <a:ext cx="6781801" cy="2514599"/>
        </p:xfrm>
        <a:graphic>
          <a:graphicData uri="http://schemas.openxmlformats.org/drawingml/2006/table">
            <a:tbl>
              <a:tblPr firstRow="1" bandRow="1">
                <a:tableStyleId>{5C22544A-7EE6-4342-B048-85BDC9FD1C3A}</a:tableStyleId>
              </a:tblPr>
              <a:tblGrid>
                <a:gridCol w="2967038"/>
                <a:gridCol w="3814763"/>
              </a:tblGrid>
              <a:tr h="1164851">
                <a:tc>
                  <a:txBody>
                    <a:bodyPr/>
                    <a:lstStyle/>
                    <a:p>
                      <a:pPr algn="ctr"/>
                      <a:r>
                        <a:rPr lang="en-US" dirty="0" smtClean="0"/>
                        <a:t>Company: Amgen</a:t>
                      </a:r>
                      <a:endParaRPr lang="en-US" dirty="0"/>
                    </a:p>
                  </a:txBody>
                  <a:tcPr/>
                </a:tc>
                <a:tc>
                  <a:txBody>
                    <a:bodyPr/>
                    <a:lstStyle/>
                    <a:p>
                      <a:pPr algn="ctr"/>
                      <a:r>
                        <a:rPr lang="en-US" dirty="0" smtClean="0"/>
                        <a:t>Presenters: </a:t>
                      </a:r>
                      <a:r>
                        <a:rPr lang="en-US" smtClean="0"/>
                        <a:t>Brandon Commodaro</a:t>
                      </a:r>
                      <a:endParaRPr lang="en-US" dirty="0" smtClean="0"/>
                    </a:p>
                  </a:txBody>
                  <a:tcPr/>
                </a:tc>
              </a:tr>
              <a:tr h="674874">
                <a:tc>
                  <a:txBody>
                    <a:bodyPr/>
                    <a:lstStyle/>
                    <a:p>
                      <a:pPr algn="ctr"/>
                      <a:r>
                        <a:rPr lang="en-US" dirty="0" smtClean="0"/>
                        <a:t>Ticker: AMGN</a:t>
                      </a:r>
                      <a:endParaRPr lang="en-US" dirty="0"/>
                    </a:p>
                  </a:txBody>
                  <a:tcPr/>
                </a:tc>
                <a:tc>
                  <a:txBody>
                    <a:bodyPr/>
                    <a:lstStyle/>
                    <a:p>
                      <a:pPr algn="ctr"/>
                      <a:r>
                        <a:rPr lang="en-US" dirty="0" smtClean="0"/>
                        <a:t>Sector: Biotech/</a:t>
                      </a:r>
                      <a:r>
                        <a:rPr lang="en-US" baseline="0" dirty="0" smtClean="0"/>
                        <a:t> Healthcare</a:t>
                      </a:r>
                      <a:endParaRPr lang="en-US" dirty="0"/>
                    </a:p>
                  </a:txBody>
                  <a:tcPr/>
                </a:tc>
              </a:tr>
              <a:tr h="674874">
                <a:tc>
                  <a:txBody>
                    <a:bodyPr/>
                    <a:lstStyle/>
                    <a:p>
                      <a:pPr algn="ctr"/>
                      <a:r>
                        <a:rPr lang="en-US" dirty="0" smtClean="0"/>
                        <a:t>Date: 3/26/2010</a:t>
                      </a:r>
                      <a:endParaRPr lang="en-US" dirty="0"/>
                    </a:p>
                  </a:txBody>
                  <a:tcPr/>
                </a:tc>
                <a:tc>
                  <a:txBody>
                    <a:bodyPr/>
                    <a:lstStyle/>
                    <a:p>
                      <a:pPr algn="ctr"/>
                      <a:r>
                        <a:rPr lang="en-US" dirty="0" smtClean="0"/>
                        <a:t>Buy/ Sell: Buy</a:t>
                      </a:r>
                      <a:endParaRPr lang="en-US" dirty="0"/>
                    </a:p>
                  </a:txBody>
                  <a:tcPr/>
                </a:tc>
              </a:tr>
            </a:tbl>
          </a:graphicData>
        </a:graphic>
      </p:graphicFrame>
      <p:pic>
        <p:nvPicPr>
          <p:cNvPr id="10" name="Picture 9"/>
          <p:cNvPicPr>
            <a:picLocks noChangeAspect="1"/>
          </p:cNvPicPr>
          <p:nvPr/>
        </p:nvPicPr>
        <p:blipFill>
          <a:blip r:embed="rId2" cstate="print"/>
          <a:stretch>
            <a:fillRect/>
          </a:stretch>
        </p:blipFill>
        <p:spPr>
          <a:xfrm>
            <a:off x="1219200" y="493158"/>
            <a:ext cx="7226300" cy="179876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News</a:t>
            </a:r>
            <a:endParaRPr lang="en-US" dirty="0"/>
          </a:p>
        </p:txBody>
      </p:sp>
      <p:sp>
        <p:nvSpPr>
          <p:cNvPr id="5" name="TextBox 4"/>
          <p:cNvSpPr txBox="1"/>
          <p:nvPr/>
        </p:nvSpPr>
        <p:spPr>
          <a:xfrm>
            <a:off x="1066800" y="1905000"/>
            <a:ext cx="7010400" cy="923330"/>
          </a:xfrm>
          <a:prstGeom prst="rect">
            <a:avLst/>
          </a:prstGeom>
          <a:noFill/>
        </p:spPr>
        <p:txBody>
          <a:bodyPr wrap="square" rtlCol="0">
            <a:spAutoFit/>
          </a:bodyPr>
          <a:lstStyle/>
          <a:p>
            <a:pPr defTabSz="457200"/>
            <a:r>
              <a:rPr lang="en-US" dirty="0" smtClean="0">
                <a:solidFill>
                  <a:prstClr val="black"/>
                </a:solidFill>
              </a:rPr>
              <a:t>New Healthcare Bill has passed</a:t>
            </a:r>
          </a:p>
          <a:p>
            <a:pPr defTabSz="457200"/>
            <a:endParaRPr lang="en-US" dirty="0" smtClean="0">
              <a:solidFill>
                <a:prstClr val="black"/>
              </a:solidFill>
            </a:endParaRPr>
          </a:p>
          <a:p>
            <a:pPr defTabSz="457200"/>
            <a:r>
              <a:rPr lang="en-US" dirty="0" smtClean="0">
                <a:solidFill>
                  <a:prstClr val="black"/>
                </a:solidFill>
              </a:rPr>
              <a:t>What does this mean for Biotech companies?</a:t>
            </a:r>
            <a:endParaRPr lang="en-US" dirty="0">
              <a:solidFill>
                <a:prstClr val="black"/>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_rels/theme3.xml.rels><?xml version="1.0" encoding="UTF-8" standalone="yes"?>
<Relationships xmlns="http://schemas.openxmlformats.org/package/2006/relationships"><Relationship Id="rId1" Type="http://schemas.openxmlformats.org/officeDocument/2006/relationships/image" Target="../media/image4.jpeg"/></Relationships>
</file>

<file path=ppt/theme/_rels/themeOverr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2010 Outlook">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F3D43B"/>
      </a:hlink>
      <a:folHlink>
        <a:srgbClr val="969696"/>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perspectiveFront" fov="60000">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JhengHei"/>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ajorFont>
      <a:minorFont>
        <a:latin typeface="Calibri"/>
        <a:ea typeface=""/>
        <a:cs typeface=""/>
        <a:font script="Grek" typeface=""/>
        <a:font script="Cyrl" typeface=""/>
        <a:font script="Jpan" typeface="ＭＳ Ｐゴシック"/>
        <a:font script="Hang" typeface="맑은 고딕"/>
        <a:font script="Hans" typeface="宋体"/>
        <a:font script="Hant" typeface="PMingLiu"/>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inorFont>
    </a:fontScheme>
    <a:fmtScheme name="Office">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shade val="50000"/>
                <a:satMod val="145000"/>
              </a:schemeClr>
            </a:gs>
            <a:gs pos="40000">
              <a:schemeClr val="phClr">
                <a:shade val="70000"/>
                <a:satMod val="145000"/>
              </a:schemeClr>
            </a:gs>
            <a:gs pos="100000">
              <a:schemeClr val="phClr">
                <a:tint val="85000"/>
                <a:satMod val="15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JhengHei"/>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ajorFont>
      <a:minorFont>
        <a:latin typeface="Calibri"/>
        <a:ea typeface=""/>
        <a:cs typeface=""/>
        <a:font script="Grek" typeface=""/>
        <a:font script="Cyrl" typeface=""/>
        <a:font script="Jpan" typeface="ＭＳ Ｐゴシック"/>
        <a:font script="Hang" typeface="맑은 고딕"/>
        <a:font script="Hans" typeface="宋体"/>
        <a:font script="Hant" typeface="PMingLiu"/>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inorFont>
    </a:fontScheme>
    <a:fmtScheme name="Office">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shade val="50000"/>
                <a:satMod val="145000"/>
              </a:schemeClr>
            </a:gs>
            <a:gs pos="40000">
              <a:schemeClr val="phClr">
                <a:shade val="70000"/>
                <a:satMod val="145000"/>
              </a:schemeClr>
            </a:gs>
            <a:gs pos="100000">
              <a:schemeClr val="phClr">
                <a:tint val="85000"/>
                <a:satMod val="15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Override1.xml><?xml version="1.0" encoding="utf-8"?>
<a:themeOverride xmlns:a="http://schemas.openxmlformats.org/drawingml/2006/main">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F3D43B"/>
    </a:hlink>
    <a:folHlink>
      <a:srgbClr val="969696"/>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perspectiveFront" fov="60000">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Override>
</file>

<file path=docProps/app.xml><?xml version="1.0" encoding="utf-8"?>
<Properties xmlns="http://schemas.openxmlformats.org/officeDocument/2006/extended-properties" xmlns:vt="http://schemas.openxmlformats.org/officeDocument/2006/docPropsVTypes">
  <Template>2010 Outlook</Template>
  <TotalTime>0</TotalTime>
  <Words>970</Words>
  <Application>Microsoft Office PowerPoint</Application>
  <PresentationFormat>On-screen Show (4:3)</PresentationFormat>
  <Paragraphs>177</Paragraphs>
  <Slides>33</Slides>
  <Notes>3</Notes>
  <HiddenSlides>0</HiddenSlides>
  <MMClips>0</MMClips>
  <ScaleCrop>false</ScaleCrop>
  <HeadingPairs>
    <vt:vector size="4" baseType="variant">
      <vt:variant>
        <vt:lpstr>Theme</vt:lpstr>
      </vt:variant>
      <vt:variant>
        <vt:i4>3</vt:i4>
      </vt:variant>
      <vt:variant>
        <vt:lpstr>Slide Titles</vt:lpstr>
      </vt:variant>
      <vt:variant>
        <vt:i4>33</vt:i4>
      </vt:variant>
    </vt:vector>
  </HeadingPairs>
  <TitlesOfParts>
    <vt:vector size="36" baseType="lpstr">
      <vt:lpstr>2010 Outlook</vt:lpstr>
      <vt:lpstr>Breeze</vt:lpstr>
      <vt:lpstr>Flow</vt:lpstr>
      <vt:lpstr>Lafayette Investment Club</vt:lpstr>
      <vt:lpstr>Club News</vt:lpstr>
      <vt:lpstr>Today in investment club</vt:lpstr>
      <vt:lpstr>Portfolio overview</vt:lpstr>
      <vt:lpstr>Portfolio overview</vt:lpstr>
      <vt:lpstr>Portfolio overview</vt:lpstr>
      <vt:lpstr>SECTOR OVERVIEW</vt:lpstr>
      <vt:lpstr>Slide 8</vt:lpstr>
      <vt:lpstr>News</vt:lpstr>
      <vt:lpstr>What is in the Bill?</vt:lpstr>
      <vt:lpstr>Step by Step</vt:lpstr>
      <vt:lpstr>The Facilitators</vt:lpstr>
      <vt:lpstr>Company Profile</vt:lpstr>
      <vt:lpstr>Product Pipeline</vt:lpstr>
      <vt:lpstr>Numbers</vt:lpstr>
      <vt:lpstr>Earnings</vt:lpstr>
      <vt:lpstr>Slide 17</vt:lpstr>
      <vt:lpstr>Earnings Trends</vt:lpstr>
      <vt:lpstr>Poised For A Comeback</vt:lpstr>
      <vt:lpstr>Slide 20</vt:lpstr>
      <vt:lpstr>Counterargument</vt:lpstr>
      <vt:lpstr>Proposal</vt:lpstr>
      <vt:lpstr>JAKKS Pacific</vt:lpstr>
      <vt:lpstr>What does JAKK do</vt:lpstr>
      <vt:lpstr>Slide 25</vt:lpstr>
      <vt:lpstr>Girls</vt:lpstr>
      <vt:lpstr>Bad things</vt:lpstr>
      <vt:lpstr>Fourth Quarter of 2009</vt:lpstr>
      <vt:lpstr>Good things</vt:lpstr>
      <vt:lpstr>Slide 30</vt:lpstr>
      <vt:lpstr>Slide 31</vt:lpstr>
      <vt:lpstr>Statistics</vt:lpstr>
      <vt:lpstr>What shall we do?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2010-02-19T15:40:08Z</dcterms:created>
  <dcterms:modified xsi:type="dcterms:W3CDTF">2010-03-26T15:25:33Z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TC100851991033</vt:lpwstr>
  </property>
</Properties>
</file>