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6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A7A"/>
    <a:srgbClr val="FDF1D7"/>
  </p:clrMru>
</p:presentationPr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9466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3170175-C3ED-4C72-B085-79CCCD670CC9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2977F1F-E40B-4E53-8E11-28ED506983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D9FB51A-E05F-4494-ADA5-A77EAE266FC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13CD1B0D-083E-4DA2-81AD-16B7E9711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2D9FB51A-E05F-4494-ADA5-A77EAE266FCF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B0D-083E-4DA2-81AD-16B7E97118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463D8-A9D3-44EF-A73E-AD4715D2DC2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AB5E-65B2-470F-A90D-8944CCF2250D}" type="datetime2">
              <a:rPr lang="en-US" smtClean="0"/>
              <a:pPr/>
              <a:t>Friday, February 19, 2010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066D-E18E-46CA-ADDB-DC7D9F287FCD}" type="datetime2">
              <a:rPr lang="en-US" smtClean="0"/>
              <a:pPr/>
              <a:t>Friday, February 19, 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5AB2-AD30-4274-ADEE-77A916493B5C}" type="datetime2">
              <a:rPr lang="en-US" smtClean="0"/>
              <a:pPr/>
              <a:t>Friday, February 19, 2010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76396-5064-41C5-A285-015EE0047001}" type="datetime2">
              <a:rPr lang="en-US" smtClean="0"/>
              <a:pPr/>
              <a:t>Friday, February 19, 2010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A2BDD-D331-44F0-96AA-4FB4ED4970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34B0-3E89-40BA-B086-97296A422E36}" type="datetimeFigureOut">
              <a:rPr lang="en-US" smtClean="0"/>
              <a:pPr/>
              <a:t>2/19/2010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C974-5669-4F4D-B5F7-AEFAF0EB8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/>
            <a:fld id="{4C8A7A92-D244-4C94-97DC-00C50A8E32A7}" type="datetime2">
              <a:rPr lang="en-US" smtClean="0"/>
              <a:pPr algn="l"/>
              <a:t>Friday, February 19, 2010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/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>
              <a:defRPr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F7A2BDD-D331-44F0-96AA-4FB4ED497064}" type="slidenum">
              <a:rPr lang="en-US" smtClean="0">
                <a:solidFill>
                  <a:schemeClr val="accent1">
                    <a:shade val="75000"/>
                  </a:schemeClr>
                </a:solidFill>
              </a:rPr>
              <a:pPr/>
              <a:t>‹#›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algn="l" rtl="0" eaLnBrk="1" latinLnBrk="0" hangingPunct="1">
        <a:spcBef>
          <a:spcPct val="0"/>
        </a:spcBef>
        <a:buNone/>
        <a:defRPr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Lafayette Investment Club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381000" y="4419600"/>
            <a:ext cx="84582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02/19/10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More licensees to increase/begin production next 2 years, with more licensees expected</a:t>
            </a:r>
          </a:p>
          <a:p>
            <a:r>
              <a:rPr lang="en-US" sz="3600" dirty="0" smtClean="0"/>
              <a:t>EXTRA Benefit: Overlap with other AMSC business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Sweet Spot in opportunity</a:t>
            </a:r>
          </a:p>
          <a:p>
            <a:r>
              <a:rPr lang="en-US" sz="3600" dirty="0" smtClean="0"/>
              <a:t> R&amp;D 	`	      Commercialization</a:t>
            </a:r>
          </a:p>
          <a:p>
            <a:r>
              <a:rPr lang="en-US" sz="3600" dirty="0" smtClean="0"/>
              <a:t>Use of DCF valuation “breaks down” Too many unknowns, tend to be conservative</a:t>
            </a:r>
          </a:p>
          <a:p>
            <a:r>
              <a:rPr lang="en-US" sz="3600" dirty="0" smtClean="0"/>
              <a:t>$80 million range for next year sales (analysts)</a:t>
            </a:r>
          </a:p>
          <a:p>
            <a:r>
              <a:rPr lang="en-US" sz="3600" dirty="0" smtClean="0"/>
              <a:t>Raising estimates/outlook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133600" y="2209800"/>
            <a:ext cx="16002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EPS $.65 (2010) and $1.20 (2011)=floor for stock</a:t>
            </a:r>
          </a:p>
          <a:p>
            <a:r>
              <a:rPr lang="en-US" dirty="0" smtClean="0"/>
              <a:t>New wind contracts, grid news (LS Cable), partnerships can drive stock price</a:t>
            </a:r>
          </a:p>
          <a:p>
            <a:r>
              <a:rPr lang="en-US" dirty="0" smtClean="0"/>
              <a:t>Execution can get analysts “excited” about superconductor prospects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RISKS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revenue comes from </a:t>
            </a:r>
            <a:r>
              <a:rPr lang="en-US" dirty="0" err="1" smtClean="0"/>
              <a:t>Sinovel</a:t>
            </a:r>
            <a:endParaRPr lang="en-US" dirty="0" smtClean="0"/>
          </a:p>
          <a:p>
            <a:r>
              <a:rPr lang="en-US" dirty="0" smtClean="0"/>
              <a:t>China exposure</a:t>
            </a:r>
          </a:p>
          <a:p>
            <a:r>
              <a:rPr lang="en-US" dirty="0" smtClean="0"/>
              <a:t>Macroeconomic risks</a:t>
            </a:r>
          </a:p>
          <a:p>
            <a:r>
              <a:rPr lang="en-US" dirty="0" smtClean="0"/>
              <a:t>Failure to execute</a:t>
            </a:r>
          </a:p>
          <a:p>
            <a:r>
              <a:rPr lang="en-US" dirty="0" smtClean="0"/>
              <a:t>Technology edge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8237" y="2736142"/>
            <a:ext cx="4195763" cy="4121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250 shares </a:t>
            </a:r>
          </a:p>
          <a:p>
            <a:r>
              <a:rPr lang="en-US" sz="6000" dirty="0" smtClean="0"/>
              <a:t>75 shares</a:t>
            </a:r>
          </a:p>
          <a:p>
            <a:r>
              <a:rPr lang="en-US" sz="6000" dirty="0" smtClean="0"/>
              <a:t>none</a:t>
            </a:r>
            <a:endParaRPr lang="en-US" sz="6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 Selling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Involves selling shares you do not presently own</a:t>
            </a:r>
          </a:p>
          <a:p>
            <a:r>
              <a:rPr lang="en-US" dirty="0" smtClean="0"/>
              <a:t>Typically borrowed</a:t>
            </a:r>
          </a:p>
          <a:p>
            <a:r>
              <a:rPr lang="en-US" dirty="0" smtClean="0"/>
              <a:t>Strategy used to profit from downward price movement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Suppose XYZ is trading at $100/share</a:t>
            </a:r>
          </a:p>
          <a:p>
            <a:r>
              <a:rPr lang="en-US" smtClean="0"/>
              <a:t>You think it will drop to $50</a:t>
            </a:r>
          </a:p>
          <a:p>
            <a:r>
              <a:rPr lang="en-US" smtClean="0"/>
              <a:t>You borrow 100 shares of XYZ, sell them at $100</a:t>
            </a:r>
          </a:p>
          <a:p>
            <a:r>
              <a:rPr lang="en-US" smtClean="0"/>
              <a:t>XYZ drops to $50, you buy shares back and return them</a:t>
            </a:r>
          </a:p>
          <a:p>
            <a:r>
              <a:rPr lang="en-US" smtClean="0"/>
              <a:t>Profit = $100*100-$50*100=$5,000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Caveats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You must maintain minimum “margin”</a:t>
            </a:r>
          </a:p>
          <a:p>
            <a:r>
              <a:rPr lang="en-US" smtClean="0"/>
              <a:t>If your account goes under this, broker can take action</a:t>
            </a:r>
          </a:p>
          <a:p>
            <a:r>
              <a:rPr lang="en-US" smtClean="0"/>
              <a:t>Must pay dividend if short position opened while dividend paid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in investment club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Events</a:t>
            </a:r>
          </a:p>
          <a:p>
            <a:r>
              <a:rPr lang="en-US" dirty="0" smtClean="0"/>
              <a:t>Buy Presentation on AMSC </a:t>
            </a:r>
            <a:r>
              <a:rPr lang="en-US" sz="2400" dirty="0" smtClean="0"/>
              <a:t>(by </a:t>
            </a:r>
            <a:r>
              <a:rPr lang="en-US" sz="2400" dirty="0" err="1" smtClean="0"/>
              <a:t>Jeromie</a:t>
            </a:r>
            <a:r>
              <a:rPr lang="en-US" sz="2400" dirty="0" smtClean="0"/>
              <a:t> </a:t>
            </a:r>
            <a:r>
              <a:rPr lang="en-US" sz="2400" dirty="0" err="1" smtClean="0"/>
              <a:t>Ballreich</a:t>
            </a:r>
            <a:r>
              <a:rPr lang="en-US" sz="2400" dirty="0" smtClean="0"/>
              <a:t>)</a:t>
            </a:r>
            <a:endParaRPr lang="en-US" dirty="0" smtClean="0"/>
          </a:p>
          <a:p>
            <a:r>
              <a:rPr lang="en-US" dirty="0" smtClean="0"/>
              <a:t>Short Selling</a:t>
            </a:r>
          </a:p>
          <a:p>
            <a:r>
              <a:rPr lang="en-US" dirty="0" smtClean="0"/>
              <a:t>MARKET MADNESS</a:t>
            </a:r>
          </a:p>
          <a:p>
            <a:r>
              <a:rPr lang="en-US" dirty="0" smtClean="0"/>
              <a:t>TV Show: Wall Street Warriors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r>
              <a:rPr lang="en-US" dirty="0" smtClean="0"/>
              <a:t>Initial claims for state unemployment benefits ↑</a:t>
            </a:r>
          </a:p>
          <a:p>
            <a:r>
              <a:rPr lang="en-US" dirty="0" smtClean="0"/>
              <a:t>Producer Price Index ↑ due to energy prices</a:t>
            </a:r>
          </a:p>
          <a:p>
            <a:r>
              <a:rPr lang="en-US" dirty="0" smtClean="0"/>
              <a:t>U.S Mortgage rates below 5%</a:t>
            </a:r>
          </a:p>
          <a:p>
            <a:r>
              <a:rPr lang="en-US" dirty="0" smtClean="0"/>
              <a:t>Philly Business Activity Index rose to 17.2%</a:t>
            </a:r>
          </a:p>
          <a:p>
            <a:r>
              <a:rPr lang="en-US" dirty="0" smtClean="0"/>
              <a:t>Fed raises </a:t>
            </a:r>
            <a:r>
              <a:rPr lang="en-US" dirty="0" smtClean="0"/>
              <a:t>emergency loan rate 0.75</a:t>
            </a:r>
            <a:r>
              <a:rPr lang="en-US" dirty="0" smtClean="0"/>
              <a:t>% from 0.5%</a:t>
            </a:r>
          </a:p>
          <a:p>
            <a:r>
              <a:rPr lang="en-US" dirty="0" smtClean="0"/>
              <a:t>Strong earning reports for HP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DJIA and S&amp;P500</a:t>
            </a:r>
            <a:endParaRPr lang="en-US" dirty="0"/>
          </a:p>
        </p:txBody>
      </p:sp>
      <p:pic>
        <p:nvPicPr>
          <p:cNvPr id="1026" name="Picture 2" descr="Chart for Dow Jones Industrial Average (^DJI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447800"/>
            <a:ext cx="8305800" cy="4782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Buy Recommendation:</a:t>
            </a:r>
            <a:br>
              <a:rPr lang="en-US" dirty="0" smtClean="0"/>
            </a:br>
            <a:r>
              <a:rPr lang="en-US" dirty="0" smtClean="0"/>
              <a:t>American Superconductor (AMSC)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581400"/>
            <a:ext cx="8458200" cy="121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Jeromie</a:t>
            </a:r>
            <a:r>
              <a:rPr lang="en-US" dirty="0" smtClean="0"/>
              <a:t> </a:t>
            </a:r>
            <a:r>
              <a:rPr lang="en-US" dirty="0" err="1" smtClean="0"/>
              <a:t>Ballreich</a:t>
            </a:r>
            <a:endParaRPr lang="en-US" dirty="0" smtClean="0"/>
          </a:p>
          <a:p>
            <a:r>
              <a:rPr lang="en-US" dirty="0" smtClean="0"/>
              <a:t>Lafayette </a:t>
            </a:r>
            <a:r>
              <a:rPr lang="en-US" dirty="0" smtClean="0"/>
              <a:t>Investment Club</a:t>
            </a:r>
          </a:p>
          <a:p>
            <a:r>
              <a:rPr lang="en-US" dirty="0" smtClean="0"/>
              <a:t>February 19, 2010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(part 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Ticker Symbol: AMSC</a:t>
            </a:r>
          </a:p>
          <a:p>
            <a:r>
              <a:rPr lang="en-US" dirty="0" smtClean="0"/>
              <a:t>52 week range: 11.66-43.95</a:t>
            </a:r>
          </a:p>
          <a:p>
            <a:r>
              <a:rPr lang="en-US" dirty="0" smtClean="0"/>
              <a:t>Market Cap: $1.4 Billion</a:t>
            </a:r>
          </a:p>
          <a:p>
            <a:r>
              <a:rPr lang="en-US" dirty="0" smtClean="0"/>
              <a:t>Recent Financial Results (quarterly)</a:t>
            </a:r>
          </a:p>
          <a:p>
            <a:pPr lvl="1"/>
            <a:r>
              <a:rPr lang="en-US" dirty="0" smtClean="0"/>
              <a:t>Revenue: $80.7 million (95% increase)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AAP: $5.2 MM, EPS: .11</a:t>
            </a:r>
          </a:p>
          <a:p>
            <a:pPr lvl="1"/>
            <a:r>
              <a:rPr lang="en-US" dirty="0" smtClean="0"/>
              <a:t>Margins: 37.5 compared to 23.2</a:t>
            </a:r>
          </a:p>
          <a:p>
            <a:pPr lvl="1"/>
            <a:r>
              <a:rPr lang="en-US" dirty="0" smtClean="0"/>
              <a:t>No Debt, $100+ MM in Cash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(part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Areas of Focus: </a:t>
            </a:r>
          </a:p>
          <a:p>
            <a:pPr lvl="1"/>
            <a:r>
              <a:rPr lang="en-US" dirty="0" smtClean="0"/>
              <a:t>Wind Energy (Turbine design, components, grid connections)</a:t>
            </a:r>
          </a:p>
          <a:p>
            <a:pPr lvl="1"/>
            <a:r>
              <a:rPr lang="en-US" dirty="0" smtClean="0"/>
              <a:t>Power Systems (Grid components</a:t>
            </a:r>
          </a:p>
          <a:p>
            <a:pPr lvl="1">
              <a:buNone/>
            </a:pPr>
            <a:r>
              <a:rPr lang="en-US" dirty="0" smtClean="0"/>
              <a:t> motors)</a:t>
            </a:r>
          </a:p>
          <a:p>
            <a:pPr lvl="1"/>
            <a:r>
              <a:rPr lang="en-US" dirty="0" smtClean="0"/>
              <a:t>Superconductors (wires)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6698132" y="2598267"/>
            <a:ext cx="191993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6778447" y="4416247"/>
            <a:ext cx="175930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Thesis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AMSC pursues a “</a:t>
            </a:r>
            <a:r>
              <a:rPr lang="en-US" b="1" dirty="0" smtClean="0"/>
              <a:t>Qualcomm</a:t>
            </a:r>
            <a:r>
              <a:rPr lang="en-US" dirty="0" smtClean="0"/>
              <a:t>” business model with Wind Energy</a:t>
            </a:r>
          </a:p>
          <a:p>
            <a:r>
              <a:rPr lang="en-US" dirty="0" smtClean="0"/>
              <a:t>Provides turbine designs in return for royalty and agreement to use AMSC components</a:t>
            </a:r>
          </a:p>
          <a:p>
            <a:r>
              <a:rPr lang="en-US" dirty="0" smtClean="0"/>
              <a:t>Benefit is scalability, high margins, and low capital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Thesis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AMSC Licensees includes many Chinese industrials such as </a:t>
            </a:r>
            <a:r>
              <a:rPr lang="en-US" sz="3600" dirty="0" err="1" smtClean="0"/>
              <a:t>Sinovel</a:t>
            </a:r>
            <a:r>
              <a:rPr lang="en-US" sz="3600" dirty="0" smtClean="0"/>
              <a:t> (#1 Wind company in China, Top #5 in World)</a:t>
            </a:r>
          </a:p>
          <a:p>
            <a:r>
              <a:rPr lang="en-US" sz="3600" dirty="0" smtClean="0"/>
              <a:t>As licensees begin turbine production, AMSC generates </a:t>
            </a:r>
            <a:r>
              <a:rPr lang="en-US" sz="3600" u="sng" dirty="0" smtClean="0"/>
              <a:t>high margin </a:t>
            </a:r>
            <a:r>
              <a:rPr lang="en-US" sz="3600" b="1" dirty="0" smtClean="0">
                <a:solidFill>
                  <a:srgbClr val="00B050"/>
                </a:solidFill>
              </a:rPr>
              <a:t>$$$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Wind energy=Jobs, Energy security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0 Outlo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F3D43B"/>
      </a:hlink>
      <a:folHlink>
        <a:srgbClr val="969696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perspectiveFront" fov="6000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JhengHei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</a:minorFont>
    </a:fontScheme>
    <a:fmtScheme name="Office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40000">
              <a:schemeClr val="phClr">
                <a:shade val="70000"/>
                <a:satMod val="145000"/>
              </a:schemeClr>
            </a:gs>
            <a:gs pos="100000">
              <a:schemeClr val="phClr">
                <a:tint val="85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 Outlook</Template>
  <TotalTime>0</TotalTime>
  <Words>468</Words>
  <Application>Microsoft Office PowerPoint</Application>
  <PresentationFormat>On-screen Show (4:3)</PresentationFormat>
  <Paragraphs>94</Paragraphs>
  <Slides>17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2010 Outlook</vt:lpstr>
      <vt:lpstr>Lafayette Investment Club</vt:lpstr>
      <vt:lpstr>Today in investment club</vt:lpstr>
      <vt:lpstr>Current Events</vt:lpstr>
      <vt:lpstr>DJIA and S&amp;P500</vt:lpstr>
      <vt:lpstr>Buy Recommendation: American Superconductor (AMSC)</vt:lpstr>
      <vt:lpstr>Overview (part 1)</vt:lpstr>
      <vt:lpstr>Overview (part 2)</vt:lpstr>
      <vt:lpstr>Investment Thesis</vt:lpstr>
      <vt:lpstr>Thesis (cont.)</vt:lpstr>
      <vt:lpstr>Thesis (cont.)</vt:lpstr>
      <vt:lpstr>Thesis</vt:lpstr>
      <vt:lpstr>Thesis</vt:lpstr>
      <vt:lpstr>RISKS</vt:lpstr>
      <vt:lpstr>Buy</vt:lpstr>
      <vt:lpstr>Short Selling</vt:lpstr>
      <vt:lpstr>Example</vt:lpstr>
      <vt:lpstr>Caveats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2010-02-19T15:40:08Z</dcterms:created>
  <dcterms:modified xsi:type="dcterms:W3CDTF">2010-02-19T16:02:18Z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TC100851991033</vt:lpwstr>
  </property>
</Properties>
</file>