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2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1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49.xml" ContentType="application/vnd.openxmlformats-officedocument.presentationml.slide+xml"/>
  <Override PartName="/ppt/slides/slide121.xml" ContentType="application/vnd.openxmlformats-officedocument.presentationml.slide+xml"/>
  <Override PartName="/ppt/slides/slide70.xml" ContentType="application/vnd.openxmlformats-officedocument.presentationml.slide+xml"/>
  <Override PartName="/ppt/slides/slide112.xml" ContentType="application/vnd.openxmlformats-officedocument.presentationml.slide+xml"/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54.xml" ContentType="application/vnd.openxmlformats-officedocument.presentationml.slide+xml"/>
  <Override PartName="/ppt/slides/slide77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90.xml" ContentType="application/vnd.openxmlformats-officedocument.presentationml.slide+xml"/>
  <Override PartName="/ppt/slides/slide97.xml" ContentType="application/vnd.openxmlformats-officedocument.presentationml.slide+xml"/>
  <Override PartName="/ppt/slides/slide56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1.xml" ContentType="application/vnd.openxmlformats-officedocument.presentationml.slide+xml"/>
  <Override PartName="/ppt/slides/slide42.xml" ContentType="application/vnd.openxmlformats-officedocument.presentationml.slide+xml"/>
  <Override PartName="/ppt/slides/slide140.xml" ContentType="application/vnd.openxmlformats-officedocument.presentationml.slide+xml"/>
  <Override PartName="/ppt/slides/slide53.xml" ContentType="application/vnd.openxmlformats-officedocument.presentationml.slide+xml"/>
  <Override PartName="/ppt/slides/slide157.xml" ContentType="application/vnd.openxmlformats-officedocument.presentationml.slide+xml"/>
  <Override PartName="/ppt/slides/slide44.xml" ContentType="application/vnd.openxmlformats-officedocument.presentationml.slide+xml"/>
  <Override PartName="/ppt/slides/slide72.xml" ContentType="application/vnd.openxmlformats-officedocument.presentationml.slide+xml"/>
  <Override PartName="/ppt/slides/slide39.xml" ContentType="application/vnd.openxmlformats-officedocument.presentationml.slide+xml"/>
  <Override PartName="/ppt/slides/slide165.xml" ContentType="application/vnd.openxmlformats-officedocument.presentationml.slide+xml"/>
  <Override PartName="/ppt/slides/slide105.xml" ContentType="application/vnd.openxmlformats-officedocument.presentationml.slide+xml"/>
  <Override PartName="/ppt/slides/slide9.xml" ContentType="application/vnd.openxmlformats-officedocument.presentationml.slide+xml"/>
  <Override PartName="/ppt/slides/slide102.xml" ContentType="application/vnd.openxmlformats-officedocument.presentationml.slide+xml"/>
  <Override PartName="/ppt/slides/slide74.xml" ContentType="application/vnd.openxmlformats-officedocument.presentationml.slide+xml"/>
  <Override PartName="/ppt/slides/slide167.xml" ContentType="application/vnd.openxmlformats-officedocument.presentationml.slide+xml"/>
  <Override PartName="/ppt/slides/slide135.xml" ContentType="application/vnd.openxmlformats-officedocument.presentationml.slide+xml"/>
  <Override PartName="/ppt/slides/slide8.xml" ContentType="application/vnd.openxmlformats-officedocument.presentationml.slide+xml"/>
  <Override PartName="/ppt/slides/slide141.xml" ContentType="application/vnd.openxmlformats-officedocument.presentationml.slide+xml"/>
  <Override PartName="/ppt/slides/slide73.xml" ContentType="application/vnd.openxmlformats-officedocument.presentationml.slide+xml"/>
  <Override PartName="/ppt/slides/slide146.xml" ContentType="application/vnd.openxmlformats-officedocument.presentationml.slide+xml"/>
  <Override PartName="/ppt/slides/slide28.xml" ContentType="application/vnd.openxmlformats-officedocument.presentationml.slide+xml"/>
  <Override PartName="/ppt/slides/slide14.xml" ContentType="application/vnd.openxmlformats-officedocument.presentationml.slide+xml"/>
  <Override PartName="/ppt/slides/slide52.xml" ContentType="application/vnd.openxmlformats-officedocument.presentationml.slide+xml"/>
  <Override PartName="/ppt/slides/slide134.xml" ContentType="application/vnd.openxmlformats-officedocument.presentationml.slide+xml"/>
  <Override PartName="/ppt/slides/slide124.xml" ContentType="application/vnd.openxmlformats-officedocument.presentationml.slide+xml"/>
  <Override PartName="/ppt/slides/slide22.xml" ContentType="application/vnd.openxmlformats-officedocument.presentationml.slide+xml"/>
  <Override PartName="/ppt/slides/slide164.xml" ContentType="application/vnd.openxmlformats-officedocument.presentationml.slide+xml"/>
  <Override PartName="/ppt/slides/slide118.xml" ContentType="application/vnd.openxmlformats-officedocument.presentationml.slide+xml"/>
  <Override PartName="/ppt/slides/slide62.xml" ContentType="application/vnd.openxmlformats-officedocument.presentationml.slide+xml"/>
  <Override PartName="/ppt/slides/slide91.xml" ContentType="application/vnd.openxmlformats-officedocument.presentationml.slide+xml"/>
  <Override PartName="/ppt/slides/slide95.xml" ContentType="application/vnd.openxmlformats-officedocument.presentationml.slide+xml"/>
  <Override PartName="/ppt/slides/slide65.xml" ContentType="application/vnd.openxmlformats-officedocument.presentationml.slide+xml"/>
  <Override PartName="/ppt/slides/slide69.xml" ContentType="application/vnd.openxmlformats-officedocument.presentationml.slide+xml"/>
  <Override PartName="/ppt/slides/slide122.xml" ContentType="application/vnd.openxmlformats-officedocument.presentationml.slide+xml"/>
  <Override PartName="/ppt/slides/slide111.xml" ContentType="application/vnd.openxmlformats-officedocument.presentationml.slide+xml"/>
  <Override PartName="/ppt/slides/slide25.xml" ContentType="application/vnd.openxmlformats-officedocument.presentationml.slide+xml"/>
  <Override PartName="/ppt/slides/slide143.xml" ContentType="application/vnd.openxmlformats-officedocument.presentationml.slide+xml"/>
  <Override PartName="/ppt/slides/slide17.xml" ContentType="application/vnd.openxmlformats-officedocument.presentationml.slide+xml"/>
  <Override PartName="/ppt/slides/slide116.xml" ContentType="application/vnd.openxmlformats-officedocument.presentationml.slide+xml"/>
  <Override PartName="/ppt/slides/slide93.xml" ContentType="application/vnd.openxmlformats-officedocument.presentationml.slide+xml"/>
  <Override PartName="/ppt/slides/slide106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81.xml" ContentType="application/vnd.openxmlformats-officedocument.presentationml.slide+xml"/>
  <Override PartName="/ppt/slides/slide88.xml" ContentType="application/vnd.openxmlformats-officedocument.presentationml.slide+xml"/>
  <Override PartName="/ppt/slides/slide11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64.xml" ContentType="application/vnd.openxmlformats-officedocument.presentationml.slide+xml"/>
  <Override PartName="/ppt/slides/slide29.xml" ContentType="application/vnd.openxmlformats-officedocument.presentationml.slide+xml"/>
  <Override PartName="/ppt/slides/slide159.xml" ContentType="application/vnd.openxmlformats-officedocument.presentationml.slide+xml"/>
  <Override PartName="/ppt/slides/slide158.xml" ContentType="application/vnd.openxmlformats-officedocument.presentationml.slide+xml"/>
  <Override PartName="/ppt/slides/slide66.xml" ContentType="application/vnd.openxmlformats-officedocument.presentationml.slide+xml"/>
  <Override PartName="/ppt/slides/slide136.xml" ContentType="application/vnd.openxmlformats-officedocument.presentationml.slide+xml"/>
  <Override PartName="/ppt/slides/slide117.xml" ContentType="application/vnd.openxmlformats-officedocument.presentationml.slide+xml"/>
  <Override PartName="/ppt/slides/slide114.xml" ContentType="application/vnd.openxmlformats-officedocument.presentationml.slide+xml"/>
  <Override PartName="/ppt/slides/slide110.xml" ContentType="application/vnd.openxmlformats-officedocument.presentationml.slide+xml"/>
  <Override PartName="/ppt/slides/slide15.xml" ContentType="application/vnd.openxmlformats-officedocument.presentationml.slide+xml"/>
  <Override PartName="/ppt/slides/slide147.xml" ContentType="application/vnd.openxmlformats-officedocument.presentationml.slide+xml"/>
  <Override PartName="/ppt/slides/slide107.xml" ContentType="application/vnd.openxmlformats-officedocument.presentationml.slide+xml"/>
  <Override PartName="/ppt/slides/slide59.xml" ContentType="application/vnd.openxmlformats-officedocument.presentationml.slide+xml"/>
  <Override PartName="/ppt/slides/slide76.xml" ContentType="application/vnd.openxmlformats-officedocument.presentationml.slide+xml"/>
  <Override PartName="/ppt/slides/slide27.xml" ContentType="application/vnd.openxmlformats-officedocument.presentationml.slide+xml"/>
  <Override PartName="/ppt/slides/slide153.xml" ContentType="application/vnd.openxmlformats-officedocument.presentationml.slide+xml"/>
  <Override PartName="/ppt/slides/slide148.xml" ContentType="application/vnd.openxmlformats-officedocument.presentationml.slide+xml"/>
  <Override PartName="/ppt/slides/slide5.xml" ContentType="application/vnd.openxmlformats-officedocument.presentationml.slide+xml"/>
  <Override PartName="/ppt/slides/slide55.xml" ContentType="application/vnd.openxmlformats-officedocument.presentationml.slide+xml"/>
  <Override PartName="/ppt/slides/slide144.xml" ContentType="application/vnd.openxmlformats-officedocument.presentationml.slide+xml"/>
  <Override PartName="/ppt/slides/slide63.xml" ContentType="application/vnd.openxmlformats-officedocument.presentationml.slide+xml"/>
  <Override PartName="/ppt/slides/slide37.xml" ContentType="application/vnd.openxmlformats-officedocument.presentationml.slide+xml"/>
  <Override PartName="/ppt/slides/slide130.xml" ContentType="application/vnd.openxmlformats-officedocument.presentationml.slide+xml"/>
  <Override PartName="/ppt/slides/slide92.xml" ContentType="application/vnd.openxmlformats-officedocument.presentationml.slide+xml"/>
  <Override PartName="/ppt/slides/slide115.xml" ContentType="application/vnd.openxmlformats-officedocument.presentationml.slide+xml"/>
  <Override PartName="/ppt/slides/slide103.xml" ContentType="application/vnd.openxmlformats-officedocument.presentationml.slide+xml"/>
  <Override PartName="/ppt/slides/slide45.xml" ContentType="application/vnd.openxmlformats-officedocument.presentationml.slide+xml"/>
  <Override PartName="/ppt/slides/slide120.xml" ContentType="application/vnd.openxmlformats-officedocument.presentationml.slide+xml"/>
  <Override PartName="/ppt/slides/slide6.xml" ContentType="application/vnd.openxmlformats-officedocument.presentationml.slide+xml"/>
  <Override PartName="/ppt/slides/slide133.xml" ContentType="application/vnd.openxmlformats-officedocument.presentationml.slide+xml"/>
  <Override PartName="/ppt/slides/slide36.xml" ContentType="application/vnd.openxmlformats-officedocument.presentationml.slide+xml"/>
  <Override PartName="/ppt/slides/slide109.xml" ContentType="application/vnd.openxmlformats-officedocument.presentationml.slide+xml"/>
  <Override PartName="/ppt/slides/slide96.xml" ContentType="application/vnd.openxmlformats-officedocument.presentationml.slide+xml"/>
  <Override PartName="/ppt/slides/slide24.xml" ContentType="application/vnd.openxmlformats-officedocument.presentationml.slide+xml"/>
  <Override PartName="/ppt/slides/slide104.xml" ContentType="application/vnd.openxmlformats-officedocument.presentationml.slide+xml"/>
  <Override PartName="/ppt/slides/slide68.xml" ContentType="application/vnd.openxmlformats-officedocument.presentationml.slide+xml"/>
  <Override PartName="/ppt/slides/slide85.xml" ContentType="application/vnd.openxmlformats-officedocument.presentationml.slide+xml"/>
  <Override PartName="/ppt/slides/slide137.xml" ContentType="application/vnd.openxmlformats-officedocument.presentationml.slide+xml"/>
  <Override PartName="/ppt/slides/slide40.xml" ContentType="application/vnd.openxmlformats-officedocument.presentationml.slide+xml"/>
  <Override PartName="/ppt/slides/slide160.xml" ContentType="application/vnd.openxmlformats-officedocument.presentationml.slide+xml"/>
  <Override PartName="/ppt/slides/slide1.xml" ContentType="application/vnd.openxmlformats-officedocument.presentationml.slide+xml"/>
  <Override PartName="/ppt/slides/slide78.xml" ContentType="application/vnd.openxmlformats-officedocument.presentationml.slide+xml"/>
  <Override PartName="/ppt/slides/slide46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155.xml" ContentType="application/vnd.openxmlformats-officedocument.presentationml.slide+xml"/>
  <Override PartName="/ppt/slides/slide163.xml" ContentType="application/vnd.openxmlformats-officedocument.presentationml.slide+xml"/>
  <Override PartName="/ppt/slides/slide98.xml" ContentType="application/vnd.openxmlformats-officedocument.presentationml.slide+xml"/>
  <Override PartName="/ppt/slides/slide18.xml" ContentType="application/vnd.openxmlformats-officedocument.presentationml.slide+xml"/>
  <Override PartName="/ppt/slides/slide79.xml" ContentType="application/vnd.openxmlformats-officedocument.presentationml.slide+xml"/>
  <Override PartName="/ppt/slides/slide58.xml" ContentType="application/vnd.openxmlformats-officedocument.presentationml.slide+xml"/>
  <Override PartName="/ppt/slides/slide89.xml" ContentType="application/vnd.openxmlformats-officedocument.presentationml.slide+xml"/>
  <Override PartName="/ppt/slides/slide30.xml" ContentType="application/vnd.openxmlformats-officedocument.presentationml.slide+xml"/>
  <Override PartName="/ppt/slides/slide125.xml" ContentType="application/vnd.openxmlformats-officedocument.presentationml.slide+xml"/>
  <Override PartName="/ppt/slides/slide123.xml" ContentType="application/vnd.openxmlformats-officedocument.presentationml.slide+xml"/>
  <Override PartName="/ppt/slides/slide4.xml" ContentType="application/vnd.openxmlformats-officedocument.presentationml.slide+xml"/>
  <Override PartName="/ppt/slides/slide49.xml" ContentType="application/vnd.openxmlformats-officedocument.presentationml.slide+xml"/>
  <Override PartName="/ppt/slides/slide161.xml" ContentType="application/vnd.openxmlformats-officedocument.presentationml.slide+xml"/>
  <Override PartName="/ppt/slides/slide129.xml" ContentType="application/vnd.openxmlformats-officedocument.presentationml.slide+xml"/>
  <Override PartName="/ppt/slides/slide108.xml" ContentType="application/vnd.openxmlformats-officedocument.presentationml.slide+xml"/>
  <Override PartName="/ppt/slides/slide128.xml" ContentType="application/vnd.openxmlformats-officedocument.presentationml.slide+xml"/>
  <Override PartName="/ppt/slides/slide7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132.xml" ContentType="application/vnd.openxmlformats-officedocument.presentationml.slide+xml"/>
  <Override PartName="/ppt/slides/slide127.xml" ContentType="application/vnd.openxmlformats-officedocument.presentationml.slide+xml"/>
  <Override PartName="/ppt/slides/slide48.xml" ContentType="application/vnd.openxmlformats-officedocument.presentationml.slide+xml"/>
  <Override PartName="/ppt/slides/slide2.xml" ContentType="application/vnd.openxmlformats-officedocument.presentationml.slide+xml"/>
  <Override PartName="/ppt/slides/slide26.xml" ContentType="application/vnd.openxmlformats-officedocument.presentationml.slide+xml"/>
  <Override PartName="/ppt/slides/slide67.xml" ContentType="application/vnd.openxmlformats-officedocument.presentationml.slide+xml"/>
  <Override PartName="/ppt/slides/slide3.xml" ContentType="application/vnd.openxmlformats-officedocument.presentationml.slide+xml"/>
  <Override PartName="/ppt/slides/slide54.xml" ContentType="application/vnd.openxmlformats-officedocument.presentationml.slide+xml"/>
  <Override PartName="/ppt/slides/slide87.xml" ContentType="application/vnd.openxmlformats-officedocument.presentationml.slide+xml"/>
  <Override PartName="/ppt/slides/slide138.xml" ContentType="application/vnd.openxmlformats-officedocument.presentationml.slide+xml"/>
  <Override PartName="/ppt/slides/slide119.xml" ContentType="application/vnd.openxmlformats-officedocument.presentationml.slide+xml"/>
  <Override PartName="/ppt/slides/slide152.xml" ContentType="application/vnd.openxmlformats-officedocument.presentationml.slide+xml"/>
  <Override PartName="/ppt/slides/slide166.xml" ContentType="application/vnd.openxmlformats-officedocument.presentationml.slide+xml"/>
  <Override PartName="/ppt/slides/slide23.xml" ContentType="application/vnd.openxmlformats-officedocument.presentationml.slide+xml"/>
  <Override PartName="/ppt/slides/slide86.xml" ContentType="application/vnd.openxmlformats-officedocument.presentationml.slide+xml"/>
  <Override PartName="/ppt/slides/slide60.xml" ContentType="application/vnd.openxmlformats-officedocument.presentationml.slide+xml"/>
  <Override PartName="/ppt/slides/slide51.xml" ContentType="application/vnd.openxmlformats-officedocument.presentationml.slide+xml"/>
  <Override PartName="/ppt/slides/slide139.xml" ContentType="application/vnd.openxmlformats-officedocument.presentationml.slide+xml"/>
  <Override PartName="/ppt/slides/slide57.xml" ContentType="application/vnd.openxmlformats-officedocument.presentationml.slide+xml"/>
  <Override PartName="/ppt/slides/slide131.xml" ContentType="application/vnd.openxmlformats-officedocument.presentationml.slide+xml"/>
  <Override PartName="/ppt/slides/slide43.xml" ContentType="application/vnd.openxmlformats-officedocument.presentationml.slide+xml"/>
  <Override PartName="/ppt/slides/slide162.xml" ContentType="application/vnd.openxmlformats-officedocument.presentationml.slide+xml"/>
  <Override PartName="/ppt/slides/slide38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84.xml" ContentType="application/vnd.openxmlformats-officedocument.presentationml.slide+xml"/>
  <Override PartName="/ppt/slides/slide142.xml" ContentType="application/vnd.openxmlformats-officedocument.presentationml.slide+xml"/>
  <Override PartName="/ppt/slides/slide99.xml" ContentType="application/vnd.openxmlformats-officedocument.presentationml.slide+xml"/>
  <Override PartName="/ppt/slides/slide101.xml" ContentType="application/vnd.openxmlformats-officedocument.presentationml.slide+xml"/>
  <Override PartName="/ppt/slides/slide7.xml" ContentType="application/vnd.openxmlformats-officedocument.presentationml.slide+xml"/>
  <Override PartName="/ppt/slides/slide156.xml" ContentType="application/vnd.openxmlformats-officedocument.presentationml.slide+xml"/>
  <Override PartName="/ppt/slides/slide19.xml" ContentType="application/vnd.openxmlformats-officedocument.presentationml.slide+xml"/>
  <Override PartName="/ppt/slides/slide100.xml" ContentType="application/vnd.openxmlformats-officedocument.presentationml.slide+xml"/>
  <Override PartName="/ppt/slides/slide83.xml" ContentType="application/vnd.openxmlformats-officedocument.presentationml.slide+xml"/>
  <Override PartName="/ppt/slides/slide126.xml" ContentType="application/vnd.openxmlformats-officedocument.presentationml.slide+xml"/>
  <Override PartName="/ppt/slides/slide82.xml" ContentType="application/vnd.openxmlformats-officedocument.presentationml.slide+xml"/>
  <Override PartName="/ppt/slides/slide41.xml" ContentType="application/vnd.openxmlformats-officedocument.presentationml.slide+xml"/>
  <Override PartName="/ppt/slides/slide14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1329771D-DE56-46CC-825A-15AB6E336A6D}">
  <a:tblStyle styleName="Table_0" styleId="{1329771D-DE56-46CC-825A-15AB6E336A6D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23955C6A-C3EC-417D-9916-60DE1947F4FE}"/>
</a:tblStyleLst>
</file>

<file path=ppt/_rels/presentation.xml.rels><?xml version="1.0" encoding="UTF-8" standalone="yes"?><Relationships xmlns="http://schemas.openxmlformats.org/package/2006/relationships"><Relationship Target="slides/slide34.xml" Type="http://schemas.openxmlformats.org/officeDocument/2006/relationships/slide" Id="rId39"/><Relationship Target="slides/slide33.xml" Type="http://schemas.openxmlformats.org/officeDocument/2006/relationships/slide" Id="rId38"/><Relationship Target="slides/slide32.xml" Type="http://schemas.openxmlformats.org/officeDocument/2006/relationships/slide" Id="rId37"/><Relationship Target="slides/slide31.xml" Type="http://schemas.openxmlformats.org/officeDocument/2006/relationships/slide" Id="rId36"/><Relationship Target="slides/slide145.xml" Type="http://schemas.openxmlformats.org/officeDocument/2006/relationships/slide" Id="rId150"/><Relationship Target="slides/slide137.xml" Type="http://schemas.openxmlformats.org/officeDocument/2006/relationships/slide" Id="rId142"/><Relationship Target="slides/slide25.xml" Type="http://schemas.openxmlformats.org/officeDocument/2006/relationships/slide" Id="rId30"/><Relationship Target="slides/slide138.xml" Type="http://schemas.openxmlformats.org/officeDocument/2006/relationships/slide" Id="rId143"/><Relationship Target="slides/slide26.xml" Type="http://schemas.openxmlformats.org/officeDocument/2006/relationships/slide" Id="rId31"/><Relationship Target="slides/slide135.xml" Type="http://schemas.openxmlformats.org/officeDocument/2006/relationships/slide" Id="rId140"/><Relationship Target="slides/slide136.xml" Type="http://schemas.openxmlformats.org/officeDocument/2006/relationships/slide" Id="rId141"/><Relationship Target="slides/slide141.xml" Type="http://schemas.openxmlformats.org/officeDocument/2006/relationships/slide" Id="rId146"/><Relationship Target="slides/slide29.xml" Type="http://schemas.openxmlformats.org/officeDocument/2006/relationships/slide" Id="rId34"/><Relationship Target="slides/slide142.xml" Type="http://schemas.openxmlformats.org/officeDocument/2006/relationships/slide" Id="rId147"/><Relationship Target="slides/slide30.xml" Type="http://schemas.openxmlformats.org/officeDocument/2006/relationships/slide" Id="rId35"/><Relationship Target="slides/slide139.xml" Type="http://schemas.openxmlformats.org/officeDocument/2006/relationships/slide" Id="rId144"/><Relationship Target="slides/slide27.xml" Type="http://schemas.openxmlformats.org/officeDocument/2006/relationships/slide" Id="rId32"/><Relationship Target="slides/slide140.xml" Type="http://schemas.openxmlformats.org/officeDocument/2006/relationships/slide" Id="rId145"/><Relationship Target="slides/slide28.xml" Type="http://schemas.openxmlformats.org/officeDocument/2006/relationships/slide" Id="rId33"/><Relationship Target="slides/slide143.xml" Type="http://schemas.openxmlformats.org/officeDocument/2006/relationships/slide" Id="rId148"/><Relationship Target="slides/slide144.xml" Type="http://schemas.openxmlformats.org/officeDocument/2006/relationships/slide" Id="rId149"/><Relationship Target="slides/slide43.xml" Type="http://schemas.openxmlformats.org/officeDocument/2006/relationships/slide" Id="rId48"/><Relationship Target="slides/slide42.xml" Type="http://schemas.openxmlformats.org/officeDocument/2006/relationships/slide" Id="rId47"/><Relationship Target="slides/slide44.xml" Type="http://schemas.openxmlformats.org/officeDocument/2006/relationships/slide" Id="rId49"/><Relationship Target="presProps.xml" Type="http://schemas.openxmlformats.org/officeDocument/2006/relationships/presProps" Id="rId2"/><Relationship Target="slides/slide125.xml" Type="http://schemas.openxmlformats.org/officeDocument/2006/relationships/slide" Id="rId130"/><Relationship Target="slides/slide35.xml" Type="http://schemas.openxmlformats.org/officeDocument/2006/relationships/slide" Id="rId40"/><Relationship Target="theme/theme3.xml" Type="http://schemas.openxmlformats.org/officeDocument/2006/relationships/theme" Id="rId1"/><Relationship Target="slides/slide126.xml" Type="http://schemas.openxmlformats.org/officeDocument/2006/relationships/slide" Id="rId131"/><Relationship Target="slides/slide36.xml" Type="http://schemas.openxmlformats.org/officeDocument/2006/relationships/slide" Id="rId41"/><Relationship Target="slideMasters/slideMaster1.xml" Type="http://schemas.openxmlformats.org/officeDocument/2006/relationships/slideMaster" Id="rId4"/><Relationship Target="slides/slide127.xml" Type="http://schemas.openxmlformats.org/officeDocument/2006/relationships/slide" Id="rId132"/><Relationship Target="slides/slide37.xml" Type="http://schemas.openxmlformats.org/officeDocument/2006/relationships/slide" Id="rId42"/><Relationship Target="tableStyles.xml" Type="http://schemas.openxmlformats.org/officeDocument/2006/relationships/tableStyles" Id="rId3"/><Relationship Target="slides/slide128.xml" Type="http://schemas.openxmlformats.org/officeDocument/2006/relationships/slide" Id="rId133"/><Relationship Target="slides/slide38.xml" Type="http://schemas.openxmlformats.org/officeDocument/2006/relationships/slide" Id="rId43"/><Relationship Target="slides/slide129.xml" Type="http://schemas.openxmlformats.org/officeDocument/2006/relationships/slide" Id="rId134"/><Relationship Target="slides/slide39.xml" Type="http://schemas.openxmlformats.org/officeDocument/2006/relationships/slide" Id="rId44"/><Relationship Target="slides/slide130.xml" Type="http://schemas.openxmlformats.org/officeDocument/2006/relationships/slide" Id="rId135"/><Relationship Target="slides/slide40.xml" Type="http://schemas.openxmlformats.org/officeDocument/2006/relationships/slide" Id="rId45"/><Relationship Target="slides/slide131.xml" Type="http://schemas.openxmlformats.org/officeDocument/2006/relationships/slide" Id="rId136"/><Relationship Target="slides/slide41.xml" Type="http://schemas.openxmlformats.org/officeDocument/2006/relationships/slide" Id="rId46"/><Relationship Target="slides/slide132.xml" Type="http://schemas.openxmlformats.org/officeDocument/2006/relationships/slide" Id="rId137"/><Relationship Target="slides/slide133.xml" Type="http://schemas.openxmlformats.org/officeDocument/2006/relationships/slide" Id="rId138"/><Relationship Target="slides/slide4.xml" Type="http://schemas.openxmlformats.org/officeDocument/2006/relationships/slide" Id="rId9"/><Relationship Target="slides/slide134.xml" Type="http://schemas.openxmlformats.org/officeDocument/2006/relationships/slide" Id="rId13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Relationship Target="slides/slide93.xml" Type="http://schemas.openxmlformats.org/officeDocument/2006/relationships/slide" Id="rId98"/><Relationship Target="slides/slide94.xml" Type="http://schemas.openxmlformats.org/officeDocument/2006/relationships/slide" Id="rId99"/><Relationship Target="slides/slide89.xml" Type="http://schemas.openxmlformats.org/officeDocument/2006/relationships/slide" Id="rId94"/><Relationship Target="slides/slide90.xml" Type="http://schemas.openxmlformats.org/officeDocument/2006/relationships/slide" Id="rId95"/><Relationship Target="slides/slide91.xml" Type="http://schemas.openxmlformats.org/officeDocument/2006/relationships/slide" Id="rId96"/><Relationship Target="slides/slide92.xml" Type="http://schemas.openxmlformats.org/officeDocument/2006/relationships/slide" Id="rId97"/><Relationship Target="slides/slide167.xml" Type="http://schemas.openxmlformats.org/officeDocument/2006/relationships/slide" Id="rId172"/><Relationship Target="slides/slide85.xml" Type="http://schemas.openxmlformats.org/officeDocument/2006/relationships/slide" Id="rId90"/><Relationship Target="slides/slide166.xml" Type="http://schemas.openxmlformats.org/officeDocument/2006/relationships/slide" Id="rId171"/><Relationship Target="slides/slide86.xml" Type="http://schemas.openxmlformats.org/officeDocument/2006/relationships/slide" Id="rId91"/><Relationship Target="slides/slide165.xml" Type="http://schemas.openxmlformats.org/officeDocument/2006/relationships/slide" Id="rId170"/><Relationship Target="slides/slide14.xml" Type="http://schemas.openxmlformats.org/officeDocument/2006/relationships/slide" Id="rId19"/><Relationship Target="slides/slide87.xml" Type="http://schemas.openxmlformats.org/officeDocument/2006/relationships/slide" Id="rId92"/><Relationship Target="slides/slide13.xml" Type="http://schemas.openxmlformats.org/officeDocument/2006/relationships/slide" Id="rId18"/><Relationship Target="slides/slide88.xml" Type="http://schemas.openxmlformats.org/officeDocument/2006/relationships/slide" Id="rId93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3.xml" Type="http://schemas.openxmlformats.org/officeDocument/2006/relationships/slide" Id="rId168"/><Relationship Target="slides/slide7.xml" Type="http://schemas.openxmlformats.org/officeDocument/2006/relationships/slide" Id="rId12"/><Relationship Target="slides/slide164.xml" Type="http://schemas.openxmlformats.org/officeDocument/2006/relationships/slide" Id="rId169"/><Relationship Target="slides/slide8.xml" Type="http://schemas.openxmlformats.org/officeDocument/2006/relationships/slide" Id="rId13"/><Relationship Target="slides/slide161.xml" Type="http://schemas.openxmlformats.org/officeDocument/2006/relationships/slide" Id="rId166"/><Relationship Target="slides/slide5.xml" Type="http://schemas.openxmlformats.org/officeDocument/2006/relationships/slide" Id="rId10"/><Relationship Target="slides/slide162.xml" Type="http://schemas.openxmlformats.org/officeDocument/2006/relationships/slide" Id="rId167"/><Relationship Target="slides/slide6.xml" Type="http://schemas.openxmlformats.org/officeDocument/2006/relationships/slide" Id="rId11"/><Relationship Target="slides/slide159.xml" Type="http://schemas.openxmlformats.org/officeDocument/2006/relationships/slide" Id="rId164"/><Relationship Target="slides/slide160.xml" Type="http://schemas.openxmlformats.org/officeDocument/2006/relationships/slide" Id="rId165"/><Relationship Target="slides/slide157.xml" Type="http://schemas.openxmlformats.org/officeDocument/2006/relationships/slide" Id="rId162"/><Relationship Target="slides/slide158.xml" Type="http://schemas.openxmlformats.org/officeDocument/2006/relationships/slide" Id="rId163"/><Relationship Target="slides/slide24.xml" Type="http://schemas.openxmlformats.org/officeDocument/2006/relationships/slide" Id="rId29"/><Relationship Target="slides/slide156.xml" Type="http://schemas.openxmlformats.org/officeDocument/2006/relationships/slide" Id="rId161"/><Relationship Target="slides/slide155.xml" Type="http://schemas.openxmlformats.org/officeDocument/2006/relationships/slide" Id="rId160"/><Relationship Target="slides/slide21.xml" Type="http://schemas.openxmlformats.org/officeDocument/2006/relationships/slide" Id="rId26"/><Relationship Target="slides/slide20.xml" Type="http://schemas.openxmlformats.org/officeDocument/2006/relationships/slide" Id="rId25"/><Relationship Target="slides/slide23.xml" Type="http://schemas.openxmlformats.org/officeDocument/2006/relationships/slide" Id="rId28"/><Relationship Target="slides/slide22.xml" Type="http://schemas.openxmlformats.org/officeDocument/2006/relationships/slide" Id="rId27"/><Relationship Target="slides/slide150.xml" Type="http://schemas.openxmlformats.org/officeDocument/2006/relationships/slide" Id="rId155"/><Relationship Target="slides/slide16.xml" Type="http://schemas.openxmlformats.org/officeDocument/2006/relationships/slide" Id="rId21"/><Relationship Target="slides/slide151.xml" Type="http://schemas.openxmlformats.org/officeDocument/2006/relationships/slide" Id="rId156"/><Relationship Target="slides/slide17.xml" Type="http://schemas.openxmlformats.org/officeDocument/2006/relationships/slide" Id="rId22"/><Relationship Target="slides/slide152.xml" Type="http://schemas.openxmlformats.org/officeDocument/2006/relationships/slide" Id="rId157"/><Relationship Target="slides/slide18.xml" Type="http://schemas.openxmlformats.org/officeDocument/2006/relationships/slide" Id="rId23"/><Relationship Target="slides/slide153.xml" Type="http://schemas.openxmlformats.org/officeDocument/2006/relationships/slide" Id="rId158"/><Relationship Target="slides/slide19.xml" Type="http://schemas.openxmlformats.org/officeDocument/2006/relationships/slide" Id="rId24"/><Relationship Target="slides/slide146.xml" Type="http://schemas.openxmlformats.org/officeDocument/2006/relationships/slide" Id="rId151"/><Relationship Target="slides/slide147.xml" Type="http://schemas.openxmlformats.org/officeDocument/2006/relationships/slide" Id="rId152"/><Relationship Target="slides/slide148.xml" Type="http://schemas.openxmlformats.org/officeDocument/2006/relationships/slide" Id="rId153"/><Relationship Target="slides/slide149.xml" Type="http://schemas.openxmlformats.org/officeDocument/2006/relationships/slide" Id="rId154"/><Relationship Target="slides/slide15.xml" Type="http://schemas.openxmlformats.org/officeDocument/2006/relationships/slide" Id="rId20"/><Relationship Target="slides/slide154.xml" Type="http://schemas.openxmlformats.org/officeDocument/2006/relationships/slide" Id="rId159"/><Relationship Target="slides/slide66.xml" Type="http://schemas.openxmlformats.org/officeDocument/2006/relationships/slide" Id="rId71"/><Relationship Target="slides/slide65.xml" Type="http://schemas.openxmlformats.org/officeDocument/2006/relationships/slide" Id="rId70"/><Relationship Target="slides/slide70.xml" Type="http://schemas.openxmlformats.org/officeDocument/2006/relationships/slide" Id="rId75"/><Relationship Target="slides/slide69.xml" Type="http://schemas.openxmlformats.org/officeDocument/2006/relationships/slide" Id="rId74"/><Relationship Target="slides/slide68.xml" Type="http://schemas.openxmlformats.org/officeDocument/2006/relationships/slide" Id="rId73"/><Relationship Target="slides/slide67.xml" Type="http://schemas.openxmlformats.org/officeDocument/2006/relationships/slide" Id="rId72"/><Relationship Target="slides/slide74.xml" Type="http://schemas.openxmlformats.org/officeDocument/2006/relationships/slide" Id="rId79"/><Relationship Target="slides/slide73.xml" Type="http://schemas.openxmlformats.org/officeDocument/2006/relationships/slide" Id="rId78"/><Relationship Target="slides/slide72.xml" Type="http://schemas.openxmlformats.org/officeDocument/2006/relationships/slide" Id="rId77"/><Relationship Target="slides/slide71.xml" Type="http://schemas.openxmlformats.org/officeDocument/2006/relationships/slide" Id="rId76"/><Relationship Target="slides/slide104.xml" Type="http://schemas.openxmlformats.org/officeDocument/2006/relationships/slide" Id="rId109"/><Relationship Target="slides/slide103.xml" Type="http://schemas.openxmlformats.org/officeDocument/2006/relationships/slide" Id="rId108"/><Relationship Target="slides/slide100.xml" Type="http://schemas.openxmlformats.org/officeDocument/2006/relationships/slide" Id="rId105"/><Relationship Target="slides/slide99.xml" Type="http://schemas.openxmlformats.org/officeDocument/2006/relationships/slide" Id="rId104"/><Relationship Target="slides/slide102.xml" Type="http://schemas.openxmlformats.org/officeDocument/2006/relationships/slide" Id="rId107"/><Relationship Target="slides/slide101.xml" Type="http://schemas.openxmlformats.org/officeDocument/2006/relationships/slide" Id="rId106"/><Relationship Target="slides/slide96.xml" Type="http://schemas.openxmlformats.org/officeDocument/2006/relationships/slide" Id="rId101"/><Relationship Target="slides/slide95.xml" Type="http://schemas.openxmlformats.org/officeDocument/2006/relationships/slide" Id="rId100"/><Relationship Target="slides/slide98.xml" Type="http://schemas.openxmlformats.org/officeDocument/2006/relationships/slide" Id="rId103"/><Relationship Target="slides/slide97.xml" Type="http://schemas.openxmlformats.org/officeDocument/2006/relationships/slide" Id="rId102"/><Relationship Target="slides/slide75.xml" Type="http://schemas.openxmlformats.org/officeDocument/2006/relationships/slide" Id="rId80"/><Relationship Target="slides/slide77.xml" Type="http://schemas.openxmlformats.org/officeDocument/2006/relationships/slide" Id="rId82"/><Relationship Target="slides/slide76.xml" Type="http://schemas.openxmlformats.org/officeDocument/2006/relationships/slide" Id="rId81"/><Relationship Target="slides/slide79.xml" Type="http://schemas.openxmlformats.org/officeDocument/2006/relationships/slide" Id="rId84"/><Relationship Target="slides/slide78.xml" Type="http://schemas.openxmlformats.org/officeDocument/2006/relationships/slide" Id="rId83"/><Relationship Target="slides/slide81.xml" Type="http://schemas.openxmlformats.org/officeDocument/2006/relationships/slide" Id="rId86"/><Relationship Target="slides/slide80.xml" Type="http://schemas.openxmlformats.org/officeDocument/2006/relationships/slide" Id="rId85"/><Relationship Target="slides/slide83.xml" Type="http://schemas.openxmlformats.org/officeDocument/2006/relationships/slide" Id="rId88"/><Relationship Target="slides/slide82.xml" Type="http://schemas.openxmlformats.org/officeDocument/2006/relationships/slide" Id="rId87"/><Relationship Target="slides/slide84.xml" Type="http://schemas.openxmlformats.org/officeDocument/2006/relationships/slide" Id="rId89"/><Relationship Target="slides/slide113.xml" Type="http://schemas.openxmlformats.org/officeDocument/2006/relationships/slide" Id="rId118"/><Relationship Target="slides/slide112.xml" Type="http://schemas.openxmlformats.org/officeDocument/2006/relationships/slide" Id="rId117"/><Relationship Target="slides/slide111.xml" Type="http://schemas.openxmlformats.org/officeDocument/2006/relationships/slide" Id="rId116"/><Relationship Target="slides/slide110.xml" Type="http://schemas.openxmlformats.org/officeDocument/2006/relationships/slide" Id="rId115"/><Relationship Target="slides/slide53.xml" Type="http://schemas.openxmlformats.org/officeDocument/2006/relationships/slide" Id="rId58"/><Relationship Target="slides/slide114.xml" Type="http://schemas.openxmlformats.org/officeDocument/2006/relationships/slide" Id="rId119"/><Relationship Target="slides/slide54.xml" Type="http://schemas.openxmlformats.org/officeDocument/2006/relationships/slide" Id="rId59"/><Relationship Target="slides/slide105.xml" Type="http://schemas.openxmlformats.org/officeDocument/2006/relationships/slide" Id="rId110"/><Relationship Target="slides/slide109.xml" Type="http://schemas.openxmlformats.org/officeDocument/2006/relationships/slide" Id="rId114"/><Relationship Target="slides/slide108.xml" Type="http://schemas.openxmlformats.org/officeDocument/2006/relationships/slide" Id="rId113"/><Relationship Target="slides/slide107.xml" Type="http://schemas.openxmlformats.org/officeDocument/2006/relationships/slide" Id="rId112"/><Relationship Target="slides/slide106.xml" Type="http://schemas.openxmlformats.org/officeDocument/2006/relationships/slide" Id="rId111"/><Relationship Target="slides/slide52.xml" Type="http://schemas.openxmlformats.org/officeDocument/2006/relationships/slide" Id="rId57"/><Relationship Target="slides/slide51.xml" Type="http://schemas.openxmlformats.org/officeDocument/2006/relationships/slide" Id="rId56"/><Relationship Target="slides/slide50.xml" Type="http://schemas.openxmlformats.org/officeDocument/2006/relationships/slide" Id="rId55"/><Relationship Target="slides/slide49.xml" Type="http://schemas.openxmlformats.org/officeDocument/2006/relationships/slide" Id="rId54"/><Relationship Target="slides/slide48.xml" Type="http://schemas.openxmlformats.org/officeDocument/2006/relationships/slide" Id="rId53"/><Relationship Target="slides/slide47.xml" Type="http://schemas.openxmlformats.org/officeDocument/2006/relationships/slide" Id="rId52"/><Relationship Target="slides/slide46.xml" Type="http://schemas.openxmlformats.org/officeDocument/2006/relationships/slide" Id="rId51"/><Relationship Target="slides/slide45.xml" Type="http://schemas.openxmlformats.org/officeDocument/2006/relationships/slide" Id="rId50"/><Relationship Target="slides/slide122.xml" Type="http://schemas.openxmlformats.org/officeDocument/2006/relationships/slide" Id="rId127"/><Relationship Target="slides/slide121.xml" Type="http://schemas.openxmlformats.org/officeDocument/2006/relationships/slide" Id="rId126"/><Relationship Target="slides/slide124.xml" Type="http://schemas.openxmlformats.org/officeDocument/2006/relationships/slide" Id="rId129"/><Relationship Target="slides/slide123.xml" Type="http://schemas.openxmlformats.org/officeDocument/2006/relationships/slide" Id="rId128"/><Relationship Target="slides/slide64.xml" Type="http://schemas.openxmlformats.org/officeDocument/2006/relationships/slide" Id="rId69"/><Relationship Target="slides/slide116.xml" Type="http://schemas.openxmlformats.org/officeDocument/2006/relationships/slide" Id="rId121"/><Relationship Target="slides/slide115.xml" Type="http://schemas.openxmlformats.org/officeDocument/2006/relationships/slide" Id="rId120"/><Relationship Target="slides/slide118.xml" Type="http://schemas.openxmlformats.org/officeDocument/2006/relationships/slide" Id="rId123"/><Relationship Target="slides/slide117.xml" Type="http://schemas.openxmlformats.org/officeDocument/2006/relationships/slide" Id="rId122"/><Relationship Target="slides/slide120.xml" Type="http://schemas.openxmlformats.org/officeDocument/2006/relationships/slide" Id="rId125"/><Relationship Target="slides/slide119.xml" Type="http://schemas.openxmlformats.org/officeDocument/2006/relationships/slide" Id="rId124"/><Relationship Target="slides/slide55.xml" Type="http://schemas.openxmlformats.org/officeDocument/2006/relationships/slide" Id="rId60"/><Relationship Target="slides/slide61.xml" Type="http://schemas.openxmlformats.org/officeDocument/2006/relationships/slide" Id="rId66"/><Relationship Target="slides/slide60.xml" Type="http://schemas.openxmlformats.org/officeDocument/2006/relationships/slide" Id="rId65"/><Relationship Target="slides/slide63.xml" Type="http://schemas.openxmlformats.org/officeDocument/2006/relationships/slide" Id="rId68"/><Relationship Target="slides/slide62.xml" Type="http://schemas.openxmlformats.org/officeDocument/2006/relationships/slide" Id="rId67"/><Relationship Target="slides/slide57.xml" Type="http://schemas.openxmlformats.org/officeDocument/2006/relationships/slide" Id="rId62"/><Relationship Target="slides/slide56.xml" Type="http://schemas.openxmlformats.org/officeDocument/2006/relationships/slide" Id="rId61"/><Relationship Target="slides/slide59.xml" Type="http://schemas.openxmlformats.org/officeDocument/2006/relationships/slide" Id="rId64"/><Relationship Target="slides/slide58.xml" Type="http://schemas.openxmlformats.org/officeDocument/2006/relationships/slide" Id="rId63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" name="Shape 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" name="Shape 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" name="Shape 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" name="Shape 9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7" name="Shape 7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8" name="Shape 74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49" name="Shape 7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53" name="Shape 7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4" name="Shape 7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55" name="Shape 7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1" name="Shape 7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2" name="Shape 7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63" name="Shape 7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68" name="Shape 7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9" name="Shape 76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5" name="Shape 7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6" name="Shape 77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77" name="Shape 7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2" name="Shape 7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3" name="Shape 78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84" name="Shape 7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89" name="Shape 7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0" name="Shape 79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1" name="Shape 7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96" name="Shape 7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7" name="Shape 79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8" name="Shape 7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03" name="Shape 8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4" name="Shape 80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05" name="Shape 8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14" name="Shape 8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5" name="Shape 81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16" name="Shape 8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4" name="Shape 1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22" name="Shape 8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3" name="Shape 8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24" name="Shape 8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0" name="Shape 8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1" name="Shape 8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32" name="Shape 8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0" name="Shape 8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1" name="Shape 84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42" name="Shape 8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47" name="Shape 8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8" name="Shape 84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49" name="Shape 8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54" name="Shape 8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5" name="Shape 85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56" name="Shape 8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1" name="Shape 8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2" name="Shape 8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63" name="Shape 8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67" name="Shape 8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8" name="Shape 86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69" name="Shape 8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73" name="Shape 8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4" name="Shape 87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75" name="Shape 8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1" name="Shape 8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2" name="Shape 88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83" name="Shape 88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87" name="Shape 8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8" name="Shape 8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89" name="Shape 8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6" name="Shape 1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7" name="Shape 1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96" name="Shape 8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7" name="Shape 89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98" name="Shape 8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92" name="Shape 9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3" name="Shape 9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994" name="Shape 9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44" name="Shape 11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5" name="Shape 114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46" name="Shape 11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50" name="Shape 11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51" name="Shape 115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52" name="Shape 11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59" name="Shape 11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60" name="Shape 116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61" name="Shape 11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84" name="Shape 1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85" name="Shape 11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86" name="Shape 11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90" name="Shape 1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91" name="Shape 11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192" name="Shape 11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00" name="Shape 12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1" name="Shape 120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02" name="Shape 12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07" name="Shape 12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8" name="Shape 120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09" name="Shape 120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13" name="Shape 12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14" name="Shape 121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15" name="Shape 121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3" name="Shape 1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" name="Shape 12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20" name="Shape 1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21" name="Shape 12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22" name="Shape 12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32" name="Shape 12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3" name="Shape 123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34" name="Shape 12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38" name="Shape 1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9" name="Shape 123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40" name="Shape 12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44" name="Shape 12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5" name="Shape 124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46" name="Shape 124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50" name="Shape 12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1" name="Shape 125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52" name="Shape 12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57" name="Shape 12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8" name="Shape 125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59" name="Shape 12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→ Each board is assigned an unique address upon configuration.</a:t>
            </a: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63" name="Shape 1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4" name="Shape 126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65" name="Shape 12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69" name="Shape 12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0" name="Shape 127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71" name="Shape 127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→ Bug patched by LFEV-2014: they discard the first read and any reads that are all zeros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slave can hold the clock line</a:t>
            </a:r>
          </a:p>
          <a:p>
            <a:pPr lvl="0" indent="-317500" marL="4572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AutoNum type="arabicPeriod"/>
            </a:pPr>
            <a:r>
              <a:rPr lang="en"/>
              <a:t> </a:t>
            </a: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76" name="Shape 1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7" name="Shape 12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78" name="Shape 12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83" name="Shape 1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4" name="Shape 128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85" name="Shape 12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Last Year’s Design: Asserting 3.3 V on RST_POS of J3/J2 of the AMS board will reset it.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This Year: including manual reset button to assert this through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9" name="Shape 1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" name="Shape 1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1" name="Shape 1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89" name="Shape 12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0" name="Shape 129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91" name="Shape 12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95" name="Shape 12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6" name="Shape 129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97" name="Shape 12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03" name="Shape 13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4" name="Shape 130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05" name="Shape 13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1" lang="en"/>
              <a:t>PUSHBUTTON</a:t>
            </a:r>
          </a:p>
          <a:p>
            <a:pPr rtl="0" lvl="0" indent="-317500" marL="4572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-"/>
            </a:pPr>
            <a:r>
              <a:rPr lang="en"/>
              <a:t>meets requirements: splashproof &amp; waterproof</a:t>
            </a:r>
          </a:p>
          <a:p>
            <a:pPr lvl="0" indent="-317500" marL="45720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-"/>
            </a:pPr>
            <a:r>
              <a:rPr lang="en"/>
              <a:t>UL standards</a:t>
            </a: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09" name="Shape 1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0" name="Shape 13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11" name="Shape 1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15" name="Shape 13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6" name="Shape 131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17" name="Shape 13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22" name="Shape 13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23" name="Shape 13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24" name="Shape 13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30" name="Shape 13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1" name="Shape 133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32" name="Shape 13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38" name="Shape 13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9" name="Shape 133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40" name="Shape 13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45" name="Shape 13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46" name="Shape 134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47" name="Shape 134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52" name="Shape 13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53" name="Shape 13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54" name="Shape 13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5" name="Shape 1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59" name="Shape 13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0" name="Shape 136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61" name="Shape 13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66" name="Shape 13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7" name="Shape 136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68" name="Shape 136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72" name="Shape 13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3" name="Shape 137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74" name="Shape 13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79" name="Shape 13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80" name="Shape 138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81" name="Shape 13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86" name="Shape 13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87" name="Shape 138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88" name="Shape 13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93" name="Shape 13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94" name="Shape 139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95" name="Shape 13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00" name="Shape 14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01" name="Shape 140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02" name="Shape 14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09" name="Shape 14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0" name="Shape 141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11" name="Shape 14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15" name="Shape 141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6" name="Shape 141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17" name="Shape 141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22" name="Shape 14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3" name="Shape 14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24" name="Shape 14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29" name="Shape 1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0" name="Shape 14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31" name="Shape 14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36" name="Shape 143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7" name="Shape 143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38" name="Shape 143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43" name="Shape 14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44" name="Shape 144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45" name="Shape 144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49" name="Shape 14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0" name="Shape 145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51" name="Shape 14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55" name="Shape 14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6" name="Shape 145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57" name="Shape 14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61" name="Shape 14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2" name="Shape 14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63" name="Shape 14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67" name="Shape 14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8" name="Shape 146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69" name="Shape 14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74" name="Shape 14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5" name="Shape 147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76" name="Shape 147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6" name="Shape 1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2" name="Shape 1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8" name="Shape 1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1" name="Shape 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" name="Shape 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4" name="Shape 1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2" name="Shape 1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8" name="Shape 1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9" name="Shape 17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7" name="Shape 1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6" name="Shape 1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5" name="Shape 2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6" name="Shape 20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0" name="Shape 2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1" name="Shape 2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26" name="Shape 2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5" name="Shape 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6" name="Shape 2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7" name="Shape 2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" name="Shape 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" name="Shape 4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1" name="Shape 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2" name="Shape 2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43" name="Shape 2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48" name="Shape 2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4" name="Shape 2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5" name="Shape 25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6" name="Shape 25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2" name="Shape 2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3" name="Shape 26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0" name="Shape 2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6" name="Shape 2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2" name="Shape 2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3" name="Shape 28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4" name="Shape 2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6" name="Shape 2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7" name="Shape 29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8" name="Shape 2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3" name="Shape 3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Works for the car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Mention why we are using the dangly stubs  VS longer wires with connectors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0" name="Shape 3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6" name="Shape 3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3" name="Shape 3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4" name="Shape 32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5" name="Shape 3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9" name="Shape 3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5" name="Shape 3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1" name="Shape 3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2" name="Shape 3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3" name="Shape 3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7" name="Shape 3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7" name="Shape 3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64" name="Shape 3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1" name="Shape 3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2" name="Shape 37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73" name="Shape 3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" name="Shape 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78" name="Shape 3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79" name="Shape 37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0" name="Shape 38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84" name="Shape 3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5" name="Shape 3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86" name="Shape 38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2" name="Shape 3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98" name="Shape 3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9" name="Shape 3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0" name="Shape 4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04" name="Shape 4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14" name="Shape 4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15" name="Shape 41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16" name="Shape 41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0" name="Shape 4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1" name="Shape 42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2" name="Shape 4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26" name="Shape 4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27" name="Shape 42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2" name="Shape 4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3" name="Shape 43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39" name="Shape 4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" name="Shape 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46" name="Shape 4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7" name="Shape 44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48" name="Shape 44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3" name="Shape 4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4" name="Shape 45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59" name="Shape 4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0" name="Shape 46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1" name="Shape 46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67" name="Shape 4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75" name="Shape 4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6" name="Shape 47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77" name="Shape 47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2" name="Shape 4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488" name="Shape 48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9" name="Shape 48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490" name="Shape 49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08" name="Shape 5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09" name="Shape 50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22" name="Shape 5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3" name="Shape 5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24" name="Shape 5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1" name="Shape 5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" name="Shape 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38" name="Shape 5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48" name="Shape 5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56" name="Shape 5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7" name="Shape 55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62" name="Shape 5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3" name="Shape 56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64" name="Shape 56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2" name="Shape 5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3" name="Shape 57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74" name="Shape 5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79" name="Shape 5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86" name="Shape 5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7" name="Shape 58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88" name="Shape 5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593" name="Shape 5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4" name="Shape 59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595" name="Shape 59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0" name="Shape 6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1" name="Shape 601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2" name="Shape 60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06" name="Shape 6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7" name="Shape 60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08" name="Shape 60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7" name="Shape 7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8" name="Shape 7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16" name="Shape 6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2" name="Shape 6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3" name="Shape 6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24" name="Shape 62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28" name="Shape 6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9" name="Shape 62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30" name="Shape 63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35" name="Shape 6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6" name="Shape 63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37" name="Shape 63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2" name="Shape 6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3" name="Shape 64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44" name="Shape 64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49" name="Shape 6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0" name="Shape 65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51" name="Shape 65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55" name="Shape 6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6" name="Shape 656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57" name="Shape 6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1" name="Shape 6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2" name="Shape 66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63" name="Shape 6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67" name="Shape 6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8" name="Shape 66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69" name="Shape 6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3" name="Shape 6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4" name="Shape 67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75" name="Shape 67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" name="Shape 8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85" name="Shape 8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9" name="Shape 6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0" name="Shape 680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1" name="Shape 68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86" name="Shape 6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7" name="Shape 68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88" name="Shape 68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2" name="Shape 6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3" name="Shape 69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694" name="Shape 69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98" name="Shape 6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9" name="Shape 6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00" name="Shape 700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04" name="Shape 70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5" name="Shape 70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06" name="Shape 7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1" name="Shape 7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2" name="Shape 71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13" name="Shape 7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17" name="Shape 7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8" name="Shape 71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19" name="Shape 71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3" name="Shape 7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4" name="Shape 72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25" name="Shape 72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31" name="Shape 7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2" name="Shape 73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33" name="Shape 73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41" name="Shape 7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2" name="Shape 74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743" name="Shape 74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media/image119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media/image00.png" Type="http://schemas.openxmlformats.org/officeDocument/2006/relationships/image" Id="rId2"/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9" name="Shape 9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y="492799" x="685799"/>
            <a:ext cy="4404287" cx="77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10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 rtl="0">
              <a:spcBef>
                <a:spcPts val="0"/>
              </a:spcBef>
              <a:buSzPct val="100000"/>
              <a:defRPr sz="4800"/>
            </a:lvl1pPr>
            <a:lvl2pPr algn="ctr" rtl="0">
              <a:spcBef>
                <a:spcPts val="0"/>
              </a:spcBef>
              <a:buSzPct val="100000"/>
              <a:defRPr sz="4800"/>
            </a:lvl2pPr>
            <a:lvl3pPr algn="ctr" rtl="0">
              <a:spcBef>
                <a:spcPts val="0"/>
              </a:spcBef>
              <a:buSzPct val="100000"/>
              <a:defRPr sz="4800"/>
            </a:lvl3pPr>
            <a:lvl4pPr algn="ctr" rtl="0">
              <a:spcBef>
                <a:spcPts val="0"/>
              </a:spcBef>
              <a:buSzPct val="100000"/>
              <a:defRPr sz="4800"/>
            </a:lvl4pPr>
            <a:lvl5pPr algn="ctr" rtl="0">
              <a:spcBef>
                <a:spcPts val="0"/>
              </a:spcBef>
              <a:buSzPct val="100000"/>
              <a:defRPr sz="4800"/>
            </a:lvl5pPr>
            <a:lvl6pPr algn="ctr" rtl="0">
              <a:spcBef>
                <a:spcPts val="0"/>
              </a:spcBef>
              <a:buSzPct val="100000"/>
              <a:defRPr sz="4800"/>
            </a:lvl6pPr>
            <a:lvl7pPr algn="ctr" rtl="0">
              <a:spcBef>
                <a:spcPts val="0"/>
              </a:spcBef>
              <a:buSzPct val="100000"/>
              <a:defRPr sz="4800"/>
            </a:lvl7pPr>
            <a:lvl8pPr algn="ctr" rtl="0">
              <a:spcBef>
                <a:spcPts val="0"/>
              </a:spcBef>
              <a:buSzPct val="100000"/>
              <a:defRPr sz="4800"/>
            </a:lvl8pPr>
            <a:lvl9pPr algn="ctr" rtl="0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Lafayette College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 t="0" b="10666" r="10841" l="0"/>
          <a:stretch/>
        </p:blipFill>
        <p:spPr>
          <a:xfrm>
            <a:off y="5647300" x="7691750"/>
            <a:ext cy="612650" cx="14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>
            <a:off y="6534800" x="0"/>
            <a:ext cy="323099" cx="9144000"/>
          </a:xfrm>
          <a:prstGeom prst="round1Rect">
            <a:avLst>
              <a:gd fmla="val 0" name="adj"/>
            </a:avLst>
          </a:prstGeom>
          <a:solidFill>
            <a:srgbClr val="98002E"/>
          </a:solidFill>
          <a:ln w="19050" cap="flat">
            <a:solidFill>
              <a:srgbClr val="98002E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7" name="Shape 2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" name="Shape 28"/>
          <p:cNvSpPr txBox="1"/>
          <p:nvPr>
            <p:ph idx="1" type="body"/>
          </p:nvPr>
        </p:nvSpPr>
        <p:spPr>
          <a:xfrm>
            <a:off y="5875079" x="457200"/>
            <a:ext cy="692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rtl="0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30" name="Shape 3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" name="Shape 31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1.xml" Type="http://schemas.openxmlformats.org/officeDocument/2006/relationships/theme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299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y="6333134" x="8556791"/>
            <a:ext cy="524699" cx="548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>
            <a:lvl1pPr algn="r" rtl="0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0.xml.rels><?xml version="1.0" encoding="UTF-8" standalone="yes"?><Relationships xmlns="http://schemas.openxmlformats.org/package/2006/relationships"><Relationship Target="../notesSlides/notesSlide10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1.xml.rels><?xml version="1.0" encoding="UTF-8" standalone="yes"?><Relationships xmlns="http://schemas.openxmlformats.org/package/2006/relationships"><Relationship Target="../notesSlides/notesSlide10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02.xml.rels><?xml version="1.0" encoding="UTF-8" standalone="yes"?><Relationships xmlns="http://schemas.openxmlformats.org/package/2006/relationships"><Relationship Target="../notesSlides/notesSlide10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9.jpg" Type="http://schemas.openxmlformats.org/officeDocument/2006/relationships/image" Id="rId4"/><Relationship Target="../media/image57.jpg" Type="http://schemas.openxmlformats.org/officeDocument/2006/relationships/image" Id="rId3"/></Relationships>
</file>

<file path=ppt/slides/_rels/slide103.xml.rels><?xml version="1.0" encoding="UTF-8" standalone="yes"?><Relationships xmlns="http://schemas.openxmlformats.org/package/2006/relationships"><Relationship Target="../notesSlides/notesSlide10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8.jpg" Type="http://schemas.openxmlformats.org/officeDocument/2006/relationships/image" Id="rId3"/></Relationships>
</file>

<file path=ppt/slides/_rels/slide104.xml.rels><?xml version="1.0" encoding="UTF-8" standalone="yes"?><Relationships xmlns="http://schemas.openxmlformats.org/package/2006/relationships"><Relationship Target="../notesSlides/notesSlide10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6.jpg" Type="http://schemas.openxmlformats.org/officeDocument/2006/relationships/image" Id="rId3"/></Relationships>
</file>

<file path=ppt/slides/_rels/slide105.xml.rels><?xml version="1.0" encoding="UTF-8" standalone="yes"?><Relationships xmlns="http://schemas.openxmlformats.org/package/2006/relationships"><Relationship Target="../notesSlides/notesSlide10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3.jpg" Type="http://schemas.openxmlformats.org/officeDocument/2006/relationships/image" Id="rId4"/><Relationship Target="../media/image64.jpg" Type="http://schemas.openxmlformats.org/officeDocument/2006/relationships/image" Id="rId3"/></Relationships>
</file>

<file path=ppt/slides/_rels/slide106.xml.rels><?xml version="1.0" encoding="UTF-8" standalone="yes"?><Relationships xmlns="http://schemas.openxmlformats.org/package/2006/relationships"><Relationship Target="../notesSlides/notesSlide10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5.jpg" Type="http://schemas.openxmlformats.org/officeDocument/2006/relationships/image" Id="rId4"/><Relationship Target="../media/image62.jpg" Type="http://schemas.openxmlformats.org/officeDocument/2006/relationships/image" Id="rId3"/></Relationships>
</file>

<file path=ppt/slides/_rels/slide107.xml.rels><?xml version="1.0" encoding="UTF-8" standalone="yes"?><Relationships xmlns="http://schemas.openxmlformats.org/package/2006/relationships"><Relationship Target="../notesSlides/notesSlide10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7.jpg" Type="http://schemas.openxmlformats.org/officeDocument/2006/relationships/image" Id="rId4"/><Relationship Target="../media/image68.jpg" Type="http://schemas.openxmlformats.org/officeDocument/2006/relationships/image" Id="rId3"/></Relationships>
</file>

<file path=ppt/slides/_rels/slide108.xml.rels><?xml version="1.0" encoding="UTF-8" standalone="yes"?><Relationships xmlns="http://schemas.openxmlformats.org/package/2006/relationships"><Relationship Target="../notesSlides/notesSlide10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9.jpg" Type="http://schemas.openxmlformats.org/officeDocument/2006/relationships/image" Id="rId4"/><Relationship Target="../media/image71.jpg" Type="http://schemas.openxmlformats.org/officeDocument/2006/relationships/image" Id="rId3"/></Relationships>
</file>

<file path=ppt/slides/_rels/slide109.xml.rels><?xml version="1.0" encoding="UTF-8" standalone="yes"?><Relationships xmlns="http://schemas.openxmlformats.org/package/2006/relationships"><Relationship Target="../notesSlides/notesSlide10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2.jpg" Type="http://schemas.openxmlformats.org/officeDocument/2006/relationships/image" Id="rId4"/><Relationship Target="../media/image70.jp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110.xml.rels><?xml version="1.0" encoding="UTF-8" standalone="yes"?><Relationships xmlns="http://schemas.openxmlformats.org/package/2006/relationships"><Relationship Target="../notesSlides/notesSlide1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4.jpg" Type="http://schemas.openxmlformats.org/officeDocument/2006/relationships/image" Id="rId3"/></Relationships>
</file>

<file path=ppt/slides/_rels/slide111.xml.rels><?xml version="1.0" encoding="UTF-8" standalone="yes"?><Relationships xmlns="http://schemas.openxmlformats.org/package/2006/relationships"><Relationship Target="../notesSlides/notesSlide1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9.jpg" Type="http://schemas.openxmlformats.org/officeDocument/2006/relationships/image" Id="rId4"/><Relationship Target="../media/image73.jpg" Type="http://schemas.openxmlformats.org/officeDocument/2006/relationships/image" Id="rId3"/><Relationship Target="../media/image75.jpg" Type="http://schemas.openxmlformats.org/officeDocument/2006/relationships/image" Id="rId5"/></Relationships>
</file>

<file path=ppt/slides/_rels/slide112.xml.rels><?xml version="1.0" encoding="UTF-8" standalone="yes"?><Relationships xmlns="http://schemas.openxmlformats.org/package/2006/relationships"><Relationship Target="../notesSlides/notesSlide1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6.jpg" Type="http://schemas.openxmlformats.org/officeDocument/2006/relationships/image" Id="rId3"/></Relationships>
</file>

<file path=ppt/slides/_rels/slide113.xml.rels><?xml version="1.0" encoding="UTF-8" standalone="yes"?><Relationships xmlns="http://schemas.openxmlformats.org/package/2006/relationships"><Relationship Target="../notesSlides/notesSlide1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8.jpg" Type="http://schemas.openxmlformats.org/officeDocument/2006/relationships/image" Id="rId3"/></Relationships>
</file>

<file path=ppt/slides/_rels/slide114.xml.rels><?xml version="1.0" encoding="UTF-8" standalone="yes"?><Relationships xmlns="http://schemas.openxmlformats.org/package/2006/relationships"><Relationship Target="../notesSlides/notesSlide1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77.jpg" Type="http://schemas.openxmlformats.org/officeDocument/2006/relationships/image" Id="rId3"/></Relationships>
</file>

<file path=ppt/slides/_rels/slide115.xml.rels><?xml version="1.0" encoding="UTF-8" standalone="yes"?><Relationships xmlns="http://schemas.openxmlformats.org/package/2006/relationships"><Relationship Target="../notesSlides/notesSlide1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0.jpg" Type="http://schemas.openxmlformats.org/officeDocument/2006/relationships/image" Id="rId3"/></Relationships>
</file>

<file path=ppt/slides/_rels/slide116.xml.rels><?xml version="1.0" encoding="UTF-8" standalone="yes"?><Relationships xmlns="http://schemas.openxmlformats.org/package/2006/relationships"><Relationship Target="../notesSlides/notesSlide1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7.xml.rels><?xml version="1.0" encoding="UTF-8" standalone="yes"?><Relationships xmlns="http://schemas.openxmlformats.org/package/2006/relationships"><Relationship Target="../notesSlides/notesSlide11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18.xml.rels><?xml version="1.0" encoding="UTF-8" standalone="yes"?><Relationships xmlns="http://schemas.openxmlformats.org/package/2006/relationships"><Relationship Target="../notesSlides/notesSlide1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5.png" Type="http://schemas.openxmlformats.org/officeDocument/2006/relationships/image" Id="rId3"/></Relationships>
</file>

<file path=ppt/slides/_rels/slide119.xml.rels><?xml version="1.0" encoding="UTF-8" standalone="yes"?><Relationships xmlns="http://schemas.openxmlformats.org/package/2006/relationships"><Relationship Target="../notesSlides/notesSlide11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120.xml.rels><?xml version="1.0" encoding="UTF-8" standalone="yes"?><Relationships xmlns="http://schemas.openxmlformats.org/package/2006/relationships"><Relationship Target="../notesSlides/notesSlide12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5.png" Type="http://schemas.openxmlformats.org/officeDocument/2006/relationships/image" Id="rId3"/></Relationships>
</file>

<file path=ppt/slides/_rels/slide121.xml.rels><?xml version="1.0" encoding="UTF-8" standalone="yes"?><Relationships xmlns="http://schemas.openxmlformats.org/package/2006/relationships"><Relationship Target="../notesSlides/notesSlide1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5.png" Type="http://schemas.openxmlformats.org/officeDocument/2006/relationships/image" Id="rId3"/></Relationships>
</file>

<file path=ppt/slides/_rels/slide122.xml.rels><?xml version="1.0" encoding="UTF-8" standalone="yes"?><Relationships xmlns="http://schemas.openxmlformats.org/package/2006/relationships"><Relationship Target="../notesSlides/notesSlide1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5.png" Type="http://schemas.openxmlformats.org/officeDocument/2006/relationships/image" Id="rId3"/></Relationships>
</file>

<file path=ppt/slides/_rels/slide123.xml.rels><?xml version="1.0" encoding="UTF-8" standalone="yes"?><Relationships xmlns="http://schemas.openxmlformats.org/package/2006/relationships"><Relationship Target="../notesSlides/notesSlide12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4.xml.rels><?xml version="1.0" encoding="UTF-8" standalone="yes"?><Relationships xmlns="http://schemas.openxmlformats.org/package/2006/relationships"><Relationship Target="../notesSlides/notesSlide1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0.png" Type="http://schemas.openxmlformats.org/officeDocument/2006/relationships/image" Id="rId4"/><Relationship Target="../media/image83.png" Type="http://schemas.openxmlformats.org/officeDocument/2006/relationships/image" Id="rId3"/></Relationships>
</file>

<file path=ppt/slides/_rels/slide125.xml.rels><?xml version="1.0" encoding="UTF-8" standalone="yes"?><Relationships xmlns="http://schemas.openxmlformats.org/package/2006/relationships"><Relationship Target="../notesSlides/notesSlide1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2.png" Type="http://schemas.openxmlformats.org/officeDocument/2006/relationships/image" Id="rId4"/><Relationship Target="../media/image81.png" Type="http://schemas.openxmlformats.org/officeDocument/2006/relationships/image" Id="rId3"/></Relationships>
</file>

<file path=ppt/slides/_rels/slide126.xml.rels><?xml version="1.0" encoding="UTF-8" standalone="yes"?><Relationships xmlns="http://schemas.openxmlformats.org/package/2006/relationships"><Relationship Target="../notesSlides/notesSlide12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27.xml.rels><?xml version="1.0" encoding="UTF-8" standalone="yes"?><Relationships xmlns="http://schemas.openxmlformats.org/package/2006/relationships"><Relationship Target="../notesSlides/notesSlide12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4.png" Type="http://schemas.openxmlformats.org/officeDocument/2006/relationships/image" Id="rId4"/><Relationship Target="../media/image96.png" Type="http://schemas.openxmlformats.org/officeDocument/2006/relationships/image" Id="rId3"/><Relationship Target="../media/image86.png" Type="http://schemas.openxmlformats.org/officeDocument/2006/relationships/image" Id="rId5"/></Relationships>
</file>

<file path=ppt/slides/_rels/slide128.xml.rels><?xml version="1.0" encoding="UTF-8" standalone="yes"?><Relationships xmlns="http://schemas.openxmlformats.org/package/2006/relationships"><Relationship Target="../notesSlides/notesSlide1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8.png" Type="http://schemas.openxmlformats.org/officeDocument/2006/relationships/image" Id="rId3"/></Relationships>
</file>

<file path=ppt/slides/_rels/slide129.xml.rels><?xml version="1.0" encoding="UTF-8" standalone="yes"?><Relationships xmlns="http://schemas.openxmlformats.org/package/2006/relationships"><Relationship Target="../notesSlides/notesSlide1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3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130.xml.rels><?xml version="1.0" encoding="UTF-8" standalone="yes"?><Relationships xmlns="http://schemas.openxmlformats.org/package/2006/relationships"><Relationship Target="../notesSlides/notesSlide1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9.png" Type="http://schemas.openxmlformats.org/officeDocument/2006/relationships/image" Id="rId3"/></Relationships>
</file>

<file path=ppt/slides/_rels/slide131.xml.rels><?xml version="1.0" encoding="UTF-8" standalone="yes"?><Relationships xmlns="http://schemas.openxmlformats.org/package/2006/relationships"><Relationship Target="../notesSlides/notesSlide1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87.png" Type="http://schemas.openxmlformats.org/officeDocument/2006/relationships/image" Id="rId4"/><Relationship Target="../media/image91.png" Type="http://schemas.openxmlformats.org/officeDocument/2006/relationships/image" Id="rId3"/><Relationship Target="../media/image90.png" Type="http://schemas.openxmlformats.org/officeDocument/2006/relationships/image" Id="rId5"/></Relationships>
</file>

<file path=ppt/slides/_rels/slide132.xml.rels><?xml version="1.0" encoding="UTF-8" standalone="yes"?><Relationships xmlns="http://schemas.openxmlformats.org/package/2006/relationships"><Relationship Target="../notesSlides/notesSlide13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3.xml.rels><?xml version="1.0" encoding="UTF-8" standalone="yes"?><Relationships xmlns="http://schemas.openxmlformats.org/package/2006/relationships"><Relationship Target="../notesSlides/notesSlide13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4.xml.rels><?xml version="1.0" encoding="UTF-8" standalone="yes"?><Relationships xmlns="http://schemas.openxmlformats.org/package/2006/relationships"><Relationship Target="../notesSlides/notesSlide13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2.png" Type="http://schemas.openxmlformats.org/officeDocument/2006/relationships/image" Id="rId3"/></Relationships>
</file>

<file path=ppt/slides/_rels/slide135.xml.rels><?xml version="1.0" encoding="UTF-8" standalone="yes"?><Relationships xmlns="http://schemas.openxmlformats.org/package/2006/relationships"><Relationship Target="../notesSlides/notesSlide13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7.png" Type="http://schemas.openxmlformats.org/officeDocument/2006/relationships/image" Id="rId3"/></Relationships>
</file>

<file path=ppt/slides/_rels/slide136.xml.rels><?xml version="1.0" encoding="UTF-8" standalone="yes"?><Relationships xmlns="http://schemas.openxmlformats.org/package/2006/relationships"><Relationship Target="../notesSlides/notesSlide13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5.png" Type="http://schemas.openxmlformats.org/officeDocument/2006/relationships/image" Id="rId3"/></Relationships>
</file>

<file path=ppt/slides/_rels/slide137.xml.rels><?xml version="1.0" encoding="UTF-8" standalone="yes"?><Relationships xmlns="http://schemas.openxmlformats.org/package/2006/relationships"><Relationship Target="../notesSlides/notesSlide13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8.xml.rels><?xml version="1.0" encoding="UTF-8" standalone="yes"?><Relationships xmlns="http://schemas.openxmlformats.org/package/2006/relationships"><Relationship Target="../notesSlides/notesSlide13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4.png" Type="http://schemas.openxmlformats.org/officeDocument/2006/relationships/image" Id="rId3"/></Relationships>
</file>

<file path=ppt/slides/_rels/slide139.xml.rels><?xml version="1.0" encoding="UTF-8" standalone="yes"?><Relationships xmlns="http://schemas.openxmlformats.org/package/2006/relationships"><Relationship Target="../notesSlides/notesSlide13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2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3.png" Type="http://schemas.openxmlformats.org/officeDocument/2006/relationships/image" Id="rId3"/></Relationships>
</file>

<file path=ppt/slides/_rels/slide140.xml.rels><?xml version="1.0" encoding="UTF-8" standalone="yes"?><Relationships xmlns="http://schemas.openxmlformats.org/package/2006/relationships"><Relationship Target="../notesSlides/notesSlide14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1.xml.rels><?xml version="1.0" encoding="UTF-8" standalone="yes"?><Relationships xmlns="http://schemas.openxmlformats.org/package/2006/relationships"><Relationship Target="../notesSlides/notesSlide14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2.xml.rels><?xml version="1.0" encoding="UTF-8" standalone="yes"?><Relationships xmlns="http://schemas.openxmlformats.org/package/2006/relationships"><Relationship Target="../notesSlides/notesSlide14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5.png" Type="http://schemas.openxmlformats.org/officeDocument/2006/relationships/image" Id="rId4"/><Relationship Target="../media/image98.png" Type="http://schemas.openxmlformats.org/officeDocument/2006/relationships/image" Id="rId3"/></Relationships>
</file>

<file path=ppt/slides/_rels/slide143.xml.rels><?xml version="1.0" encoding="UTF-8" standalone="yes"?><Relationships xmlns="http://schemas.openxmlformats.org/package/2006/relationships"><Relationship Target="../notesSlides/notesSlide14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7.png" Type="http://schemas.openxmlformats.org/officeDocument/2006/relationships/image" Id="rId3"/></Relationships>
</file>

<file path=ppt/slides/_rels/slide144.xml.rels><?xml version="1.0" encoding="UTF-8" standalone="yes"?><Relationships xmlns="http://schemas.openxmlformats.org/package/2006/relationships"><Relationship Target="../notesSlides/notesSlide14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45.xml.rels><?xml version="1.0" encoding="UTF-8" standalone="yes"?><Relationships xmlns="http://schemas.openxmlformats.org/package/2006/relationships"><Relationship Target="../notesSlides/notesSlide14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9.png" Type="http://schemas.openxmlformats.org/officeDocument/2006/relationships/image" Id="rId3"/></Relationships>
</file>

<file path=ppt/slides/_rels/slide146.xml.rels><?xml version="1.0" encoding="UTF-8" standalone="yes"?><Relationships xmlns="http://schemas.openxmlformats.org/package/2006/relationships"><Relationship Target="../notesSlides/notesSlide14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3.png" Type="http://schemas.openxmlformats.org/officeDocument/2006/relationships/image" Id="rId4"/><Relationship Target="../media/image99.png" Type="http://schemas.openxmlformats.org/officeDocument/2006/relationships/image" Id="rId3"/></Relationships>
</file>

<file path=ppt/slides/_rels/slide147.xml.rels><?xml version="1.0" encoding="UTF-8" standalone="yes"?><Relationships xmlns="http://schemas.openxmlformats.org/package/2006/relationships"><Relationship Target="../notesSlides/notesSlide14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1.png" Type="http://schemas.openxmlformats.org/officeDocument/2006/relationships/image" Id="rId4"/><Relationship Target="../media/image99.png" Type="http://schemas.openxmlformats.org/officeDocument/2006/relationships/image" Id="rId3"/></Relationships>
</file>

<file path=ppt/slides/_rels/slide148.xml.rels><?xml version="1.0" encoding="UTF-8" standalone="yes"?><Relationships xmlns="http://schemas.openxmlformats.org/package/2006/relationships"><Relationship Target="../notesSlides/notesSlide14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9.png" Type="http://schemas.openxmlformats.org/officeDocument/2006/relationships/image" Id="rId3"/></Relationships>
</file>

<file path=ppt/slides/_rels/slide149.xml.rels><?xml version="1.0" encoding="UTF-8" standalone="yes"?><Relationships xmlns="http://schemas.openxmlformats.org/package/2006/relationships"><Relationship Target="../notesSlides/notesSlide14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9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9.png" Type="http://schemas.openxmlformats.org/officeDocument/2006/relationships/image" Id="rId3"/></Relationships>
</file>

<file path=ppt/slides/_rels/slide150.xml.rels><?xml version="1.0" encoding="UTF-8" standalone="yes"?><Relationships xmlns="http://schemas.openxmlformats.org/package/2006/relationships"><Relationship Target="../notesSlides/notesSlide15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9.png" Type="http://schemas.openxmlformats.org/officeDocument/2006/relationships/image" Id="rId3"/></Relationships>
</file>

<file path=ppt/slides/_rels/slide151.xml.rels><?xml version="1.0" encoding="UTF-8" standalone="yes"?><Relationships xmlns="http://schemas.openxmlformats.org/package/2006/relationships"><Relationship Target="../notesSlides/notesSlide15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99.png" Type="http://schemas.openxmlformats.org/officeDocument/2006/relationships/image" Id="rId3"/></Relationships>
</file>

<file path=ppt/slides/_rels/slide152.xml.rels><?xml version="1.0" encoding="UTF-8" standalone="yes"?><Relationships xmlns="http://schemas.openxmlformats.org/package/2006/relationships"><Relationship Target="../notesSlides/notesSlide15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3.xml.rels><?xml version="1.0" encoding="UTF-8" standalone="yes"?><Relationships xmlns="http://schemas.openxmlformats.org/package/2006/relationships"><Relationship Target="../notesSlides/notesSlide15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2.png" Type="http://schemas.openxmlformats.org/officeDocument/2006/relationships/image" Id="rId3"/></Relationships>
</file>

<file path=ppt/slides/_rels/slide154.xml.rels><?xml version="1.0" encoding="UTF-8" standalone="yes"?><Relationships xmlns="http://schemas.openxmlformats.org/package/2006/relationships"><Relationship Target="../notesSlides/notesSlide15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2.png" Type="http://schemas.openxmlformats.org/officeDocument/2006/relationships/image" Id="rId3"/></Relationships>
</file>

<file path=ppt/slides/_rels/slide155.xml.rels><?xml version="1.0" encoding="UTF-8" standalone="yes"?><Relationships xmlns="http://schemas.openxmlformats.org/package/2006/relationships"><Relationship Target="../notesSlides/notesSlide15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3.png" Type="http://schemas.openxmlformats.org/officeDocument/2006/relationships/image" Id="rId4"/><Relationship Target="../media/image101.png" Type="http://schemas.openxmlformats.org/officeDocument/2006/relationships/image" Id="rId3"/></Relationships>
</file>

<file path=ppt/slides/_rels/slide156.xml.rels><?xml version="1.0" encoding="UTF-8" standalone="yes"?><Relationships xmlns="http://schemas.openxmlformats.org/package/2006/relationships"><Relationship Target="../notesSlides/notesSlide15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7.png" Type="http://schemas.openxmlformats.org/officeDocument/2006/relationships/image" Id="rId4"/><Relationship Target="../media/image108.png" Type="http://schemas.openxmlformats.org/officeDocument/2006/relationships/image" Id="rId3"/></Relationships>
</file>

<file path=ppt/slides/_rels/slide157.xml.rels><?xml version="1.0" encoding="UTF-8" standalone="yes"?><Relationships xmlns="http://schemas.openxmlformats.org/package/2006/relationships"><Relationship Target="../notesSlides/notesSlide15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9.png" Type="http://schemas.openxmlformats.org/officeDocument/2006/relationships/image" Id="rId4"/><Relationship Target="../media/image104.png" Type="http://schemas.openxmlformats.org/officeDocument/2006/relationships/image" Id="rId3"/><Relationship Target="../media/image111.png" Type="http://schemas.openxmlformats.org/officeDocument/2006/relationships/image" Id="rId6"/><Relationship Target="../media/image106.png" Type="http://schemas.openxmlformats.org/officeDocument/2006/relationships/image" Id="rId5"/></Relationships>
</file>

<file path=ppt/slides/_rels/slide158.xml.rels><?xml version="1.0" encoding="UTF-8" standalone="yes"?><Relationships xmlns="http://schemas.openxmlformats.org/package/2006/relationships"><Relationship Target="../notesSlides/notesSlide15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2.png" Type="http://schemas.openxmlformats.org/officeDocument/2006/relationships/image" Id="rId3"/></Relationships>
</file>

<file path=ppt/slides/_rels/slide159.xml.rels><?xml version="1.0" encoding="UTF-8" standalone="yes"?><Relationships xmlns="http://schemas.openxmlformats.org/package/2006/relationships"><Relationship Target="../notesSlides/notesSlide15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0.png" Type="http://schemas.openxmlformats.org/officeDocument/2006/relationships/image" Id="rId4"/><Relationship Target="../media/image115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160.xml.rels><?xml version="1.0" encoding="UTF-8" standalone="yes"?><Relationships xmlns="http://schemas.openxmlformats.org/package/2006/relationships"><Relationship Target="../notesSlides/notesSlide16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3.png" Type="http://schemas.openxmlformats.org/officeDocument/2006/relationships/image" Id="rId3"/></Relationships>
</file>

<file path=ppt/slides/_rels/slide161.xml.rels><?xml version="1.0" encoding="UTF-8" standalone="yes"?><Relationships xmlns="http://schemas.openxmlformats.org/package/2006/relationships"><Relationship Target="../notesSlides/notesSlide16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8.png" Type="http://schemas.openxmlformats.org/officeDocument/2006/relationships/image" Id="rId3"/></Relationships>
</file>

<file path=ppt/slides/_rels/slide162.xml.rels><?xml version="1.0" encoding="UTF-8" standalone="yes"?><Relationships xmlns="http://schemas.openxmlformats.org/package/2006/relationships"><Relationship Target="../notesSlides/notesSlide16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4.png" Type="http://schemas.openxmlformats.org/officeDocument/2006/relationships/image" Id="rId3"/></Relationships>
</file>

<file path=ppt/slides/_rels/slide163.xml.rels><?xml version="1.0" encoding="UTF-8" standalone="yes"?><Relationships xmlns="http://schemas.openxmlformats.org/package/2006/relationships"><Relationship Target="../notesSlides/notesSlide16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4.xml.rels><?xml version="1.0" encoding="UTF-8" standalone="yes"?><Relationships xmlns="http://schemas.openxmlformats.org/package/2006/relationships"><Relationship Target="../notesSlides/notesSlide16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5.xml.rels><?xml version="1.0" encoding="UTF-8" standalone="yes"?><Relationships xmlns="http://schemas.openxmlformats.org/package/2006/relationships"><Relationship Target="../notesSlides/notesSlide16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6.xml.rels><?xml version="1.0" encoding="UTF-8" standalone="yes"?><Relationships xmlns="http://schemas.openxmlformats.org/package/2006/relationships"><Relationship Target="../notesSlides/notesSlide16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67.xml.rels><?xml version="1.0" encoding="UTF-8" standalone="yes"?><Relationships xmlns="http://schemas.openxmlformats.org/package/2006/relationships"><Relationship Target="../notesSlides/notesSlide16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0.png" Type="http://schemas.openxmlformats.org/officeDocument/2006/relationships/image" Id="rId3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3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1.png" Type="http://schemas.openxmlformats.org/officeDocument/2006/relationships/image" Id="rId3"/></Relationships>
</file>

<file path=ppt/slides/_rels/slide19.xml.rels><?xml version="1.0" encoding="UTF-8" standalone="yes"?><Relationships xmlns="http://schemas.openxmlformats.org/package/2006/relationships"><Relationship Target="../notesSlides/notesSlide1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0.xml.rels><?xml version="1.0" encoding="UTF-8" standalone="yes"?><Relationships xmlns="http://schemas.openxmlformats.org/package/2006/relationships"><Relationship Target="../notesSlides/notesSlide2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21.xml.rels><?xml version="1.0" encoding="UTF-8" standalone="yes"?><Relationships xmlns="http://schemas.openxmlformats.org/package/2006/relationships"><Relationship Target="../notesSlides/notesSlide2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22.xml.rels><?xml version="1.0" encoding="UTF-8" standalone="yes"?><Relationships xmlns="http://schemas.openxmlformats.org/package/2006/relationships"><Relationship Target="../notesSlides/notesSlide2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23.xml.rels><?xml version="1.0" encoding="UTF-8" standalone="yes"?><Relationships xmlns="http://schemas.openxmlformats.org/package/2006/relationships"><Relationship Target="../notesSlides/notesSlide2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9.png" Type="http://schemas.openxmlformats.org/officeDocument/2006/relationships/image" Id="rId4"/><Relationship Target="../media/image05.png" Type="http://schemas.openxmlformats.org/officeDocument/2006/relationships/image" Id="rId3"/></Relationships>
</file>

<file path=ppt/slides/_rels/slide24.xml.rels><?xml version="1.0" encoding="UTF-8" standalone="yes"?><Relationships xmlns="http://schemas.openxmlformats.org/package/2006/relationships"><Relationship Target="../notesSlides/notesSlide2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4"/><Relationship Target="../media/image05.png" Type="http://schemas.openxmlformats.org/officeDocument/2006/relationships/image" Id="rId3"/></Relationships>
</file>

<file path=ppt/slides/_rels/slide25.xml.rels><?xml version="1.0" encoding="UTF-8" standalone="yes"?><Relationships xmlns="http://schemas.openxmlformats.org/package/2006/relationships"><Relationship Target="../notesSlides/notesSlide2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4"/><Relationship Target="../media/image06.png" Type="http://schemas.openxmlformats.org/officeDocument/2006/relationships/image" Id="rId3"/></Relationships>
</file>

<file path=ppt/slides/_rels/slide26.xml.rels><?xml version="1.0" encoding="UTF-8" standalone="yes"?><Relationships xmlns="http://schemas.openxmlformats.org/package/2006/relationships"><Relationship Target="../notesSlides/notesSlide2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4"/><Relationship Target="../media/image05.png" Type="http://schemas.openxmlformats.org/officeDocument/2006/relationships/image" Id="rId3"/></Relationships>
</file>

<file path=ppt/slides/_rels/slide27.xml.rels><?xml version="1.0" encoding="UTF-8" standalone="yes"?><Relationships xmlns="http://schemas.openxmlformats.org/package/2006/relationships"><Relationship Target="../notesSlides/notesSlide2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28.xml.rels><?xml version="1.0" encoding="UTF-8" standalone="yes"?><Relationships xmlns="http://schemas.openxmlformats.org/package/2006/relationships"><Relationship Target="../notesSlides/notesSlide2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29.xml.rels><?xml version="1.0" encoding="UTF-8" standalone="yes"?><Relationships xmlns="http://schemas.openxmlformats.org/package/2006/relationships"><Relationship Target="../notesSlides/notesSlide2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.png" Type="http://schemas.openxmlformats.org/officeDocument/2006/relationships/image" Id="rId3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0.xml.rels><?xml version="1.0" encoding="UTF-8" standalone="yes"?><Relationships xmlns="http://schemas.openxmlformats.org/package/2006/relationships"><Relationship Target="../notesSlides/notesSlide3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31.xml.rels><?xml version="1.0" encoding="UTF-8" standalone="yes"?><Relationships xmlns="http://schemas.openxmlformats.org/package/2006/relationships"><Relationship Target="../notesSlides/notesSlide3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32.xml.rels><?xml version="1.0" encoding="UTF-8" standalone="yes"?><Relationships xmlns="http://schemas.openxmlformats.org/package/2006/relationships"><Relationship Target="../notesSlides/notesSlide3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33.xml.rels><?xml version="1.0" encoding="UTF-8" standalone="yes"?><Relationships xmlns="http://schemas.openxmlformats.org/package/2006/relationships"><Relationship Target="../notesSlides/notesSlide3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34.xml.rels><?xml version="1.0" encoding="UTF-8" standalone="yes"?><Relationships xmlns="http://schemas.openxmlformats.org/package/2006/relationships"><Relationship Target="../notesSlides/notesSlide3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3"/></Relationships>
</file>

<file path=ppt/slides/_rels/slide35.xml.rels><?xml version="1.0" encoding="UTF-8" standalone="yes"?><Relationships xmlns="http://schemas.openxmlformats.org/package/2006/relationships"><Relationship Target="../notesSlides/notesSlide3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2.png" Type="http://schemas.openxmlformats.org/officeDocument/2006/relationships/image" Id="rId3"/></Relationships>
</file>

<file path=ppt/slides/_rels/slide36.xml.rels><?xml version="1.0" encoding="UTF-8" standalone="yes"?><Relationships xmlns="http://schemas.openxmlformats.org/package/2006/relationships"><Relationship Target="../notesSlides/notesSlide3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7.xml.rels><?xml version="1.0" encoding="UTF-8" standalone="yes"?><Relationships xmlns="http://schemas.openxmlformats.org/package/2006/relationships"><Relationship Target="../notesSlides/notesSlide3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12.png" Type="http://schemas.openxmlformats.org/officeDocument/2006/relationships/image" Id="rId3"/></Relationships>
</file>

<file path=ppt/slides/_rels/slide38.xml.rels><?xml version="1.0" encoding="UTF-8" standalone="yes"?><Relationships xmlns="http://schemas.openxmlformats.org/package/2006/relationships"><Relationship Target="../notesSlides/notesSlide3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39.xml.rels><?xml version="1.0" encoding="UTF-8" standalone="yes"?><Relationships xmlns="http://schemas.openxmlformats.org/package/2006/relationships"><Relationship Target="../notesSlides/notesSlide3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6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0.xml.rels><?xml version="1.0" encoding="UTF-8" standalone="yes"?><Relationships xmlns="http://schemas.openxmlformats.org/package/2006/relationships"><Relationship Target="../notesSlides/notesSlide4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41.xml.rels><?xml version="1.0" encoding="UTF-8" standalone="yes"?><Relationships xmlns="http://schemas.openxmlformats.org/package/2006/relationships"><Relationship Target="../notesSlides/notesSlide4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5.png" Type="http://schemas.openxmlformats.org/officeDocument/2006/relationships/image" Id="rId3"/></Relationships>
</file>

<file path=ppt/slides/_rels/slide42.xml.rels><?xml version="1.0" encoding="UTF-8" standalone="yes"?><Relationships xmlns="http://schemas.openxmlformats.org/package/2006/relationships"><Relationship Target="../notesSlides/notesSlide4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5.png" Type="http://schemas.openxmlformats.org/officeDocument/2006/relationships/image" Id="rId3"/></Relationships>
</file>

<file path=ppt/slides/_rels/slide43.xml.rels><?xml version="1.0" encoding="UTF-8" standalone="yes"?><Relationships xmlns="http://schemas.openxmlformats.org/package/2006/relationships"><Relationship Target="../notesSlides/notesSlide4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44.xml.rels><?xml version="1.0" encoding="UTF-8" standalone="yes"?><Relationships xmlns="http://schemas.openxmlformats.org/package/2006/relationships"><Relationship Target="../notesSlides/notesSlide4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5.xml.rels><?xml version="1.0" encoding="UTF-8" standalone="yes"?><Relationships xmlns="http://schemas.openxmlformats.org/package/2006/relationships"><Relationship Target="../notesSlides/notesSlide4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6.xml.rels><?xml version="1.0" encoding="UTF-8" standalone="yes"?><Relationships xmlns="http://schemas.openxmlformats.org/package/2006/relationships"><Relationship Target="../notesSlides/notesSlide4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47.xml.rels><?xml version="1.0" encoding="UTF-8" standalone="yes"?><Relationships xmlns="http://schemas.openxmlformats.org/package/2006/relationships"><Relationship Target="../notesSlides/notesSlide4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48.xml.rels><?xml version="1.0" encoding="UTF-8" standalone="yes"?><Relationships xmlns="http://schemas.openxmlformats.org/package/2006/relationships"><Relationship Target="../notesSlides/notesSlide4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1.png" Type="http://schemas.openxmlformats.org/officeDocument/2006/relationships/image" Id="rId4"/><Relationship Target="../media/image26.png" Type="http://schemas.openxmlformats.org/officeDocument/2006/relationships/image" Id="rId3"/></Relationships>
</file>

<file path=ppt/slides/_rels/slide49.xml.rels><?xml version="1.0" encoding="UTF-8" standalone="yes"?><Relationships xmlns="http://schemas.openxmlformats.org/package/2006/relationships"><Relationship Target="../notesSlides/notesSlide4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2.png" Type="http://schemas.openxmlformats.org/officeDocument/2006/relationships/image" Id="rId4"/><Relationship Target="../media/image28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0.xml.rels><?xml version="1.0" encoding="UTF-8" standalone="yes"?><Relationships xmlns="http://schemas.openxmlformats.org/package/2006/relationships"><Relationship Target="../notesSlides/notesSlide5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4.png" Type="http://schemas.openxmlformats.org/officeDocument/2006/relationships/image" Id="rId3"/></Relationships>
</file>

<file path=ppt/slides/_rels/slide51.xml.rels><?xml version="1.0" encoding="UTF-8" standalone="yes"?><Relationships xmlns="http://schemas.openxmlformats.org/package/2006/relationships"><Relationship Target="../notesSlides/notesSlide5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3.png" Type="http://schemas.openxmlformats.org/officeDocument/2006/relationships/image" Id="rId4"/><Relationship Target="../media/image27.png" Type="http://schemas.openxmlformats.org/officeDocument/2006/relationships/image" Id="rId3"/></Relationships>
</file>

<file path=ppt/slides/_rels/slide52.xml.rels><?xml version="1.0" encoding="UTF-8" standalone="yes"?><Relationships xmlns="http://schemas.openxmlformats.org/package/2006/relationships"><Relationship Target="../notesSlides/notesSlide5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3.xml.rels><?xml version="1.0" encoding="UTF-8" standalone="yes"?><Relationships xmlns="http://schemas.openxmlformats.org/package/2006/relationships"><Relationship Target="../notesSlides/notesSlide5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4.xml.rels><?xml version="1.0" encoding="UTF-8" standalone="yes"?><Relationships xmlns="http://schemas.openxmlformats.org/package/2006/relationships"><Relationship Target="../notesSlides/notesSlide5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55.xml.rels><?xml version="1.0" encoding="UTF-8" standalone="yes"?><Relationships xmlns="http://schemas.openxmlformats.org/package/2006/relationships"><Relationship Target="../notesSlides/notesSlide5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56.xml.rels><?xml version="1.0" encoding="UTF-8" standalone="yes"?><Relationships xmlns="http://schemas.openxmlformats.org/package/2006/relationships"><Relationship Target="../notesSlides/notesSlide5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0.png" Type="http://schemas.openxmlformats.org/officeDocument/2006/relationships/image" Id="rId3"/></Relationships>
</file>

<file path=ppt/slides/_rels/slide57.xml.rels><?xml version="1.0" encoding="UTF-8" standalone="yes"?><Relationships xmlns="http://schemas.openxmlformats.org/package/2006/relationships"><Relationship Target="../notesSlides/notesSlide5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0.png" Type="http://schemas.openxmlformats.org/officeDocument/2006/relationships/image" Id="rId3"/></Relationships>
</file>

<file path=ppt/slides/_rels/slide58.xml.rels><?xml version="1.0" encoding="UTF-8" standalone="yes"?><Relationships xmlns="http://schemas.openxmlformats.org/package/2006/relationships"><Relationship Target="../notesSlides/notesSlide5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8.png" Type="http://schemas.openxmlformats.org/officeDocument/2006/relationships/image" Id="rId3"/></Relationships>
</file>

<file path=ppt/slides/_rels/slide59.xml.rels><?xml version="1.0" encoding="UTF-8" standalone="yes"?><Relationships xmlns="http://schemas.openxmlformats.org/package/2006/relationships"><Relationship Target="../notesSlides/notesSlide5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6.jp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0.xml.rels><?xml version="1.0" encoding="UTF-8" standalone="yes"?><Relationships xmlns="http://schemas.openxmlformats.org/package/2006/relationships"><Relationship Target="../notesSlides/notesSlide6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5.jpg" Type="http://schemas.openxmlformats.org/officeDocument/2006/relationships/image" Id="rId3"/></Relationships>
</file>

<file path=ppt/slides/_rels/slide61.xml.rels><?xml version="1.0" encoding="UTF-8" standalone="yes"?><Relationships xmlns="http://schemas.openxmlformats.org/package/2006/relationships"><Relationship Target="../notesSlides/notesSlide6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9.jpg" Type="http://schemas.openxmlformats.org/officeDocument/2006/relationships/image" Id="rId3"/></Relationships>
</file>

<file path=ppt/slides/_rels/slide62.xml.rels><?xml version="1.0" encoding="UTF-8" standalone="yes"?><Relationships xmlns="http://schemas.openxmlformats.org/package/2006/relationships"><Relationship Target="../notesSlides/notesSlide6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5.png" Type="http://schemas.openxmlformats.org/officeDocument/2006/relationships/image" Id="rId3"/></Relationships>
</file>

<file path=ppt/slides/_rels/slide63.xml.rels><?xml version="1.0" encoding="UTF-8" standalone="yes"?><Relationships xmlns="http://schemas.openxmlformats.org/package/2006/relationships"><Relationship Target="../notesSlides/notesSlide6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4.xml.rels><?xml version="1.0" encoding="UTF-8" standalone="yes"?><Relationships xmlns="http://schemas.openxmlformats.org/package/2006/relationships"><Relationship Target="../notesSlides/notesSlide6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65.xml.rels><?xml version="1.0" encoding="UTF-8" standalone="yes"?><Relationships xmlns="http://schemas.openxmlformats.org/package/2006/relationships"><Relationship Target="../notesSlides/notesSlide6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1.jpg" Type="http://schemas.openxmlformats.org/officeDocument/2006/relationships/image" Id="rId3"/></Relationships>
</file>

<file path=ppt/slides/_rels/slide66.xml.rels><?xml version="1.0" encoding="UTF-8" standalone="yes"?><Relationships xmlns="http://schemas.openxmlformats.org/package/2006/relationships"><Relationship Target="../notesSlides/notesSlide6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3.png" Type="http://schemas.openxmlformats.org/officeDocument/2006/relationships/image" Id="rId3"/></Relationships>
</file>

<file path=ppt/slides/_rels/slide67.xml.rels><?xml version="1.0" encoding="UTF-8" standalone="yes"?><Relationships xmlns="http://schemas.openxmlformats.org/package/2006/relationships"><Relationship Target="../notesSlides/notesSlide6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4.png" Type="http://schemas.openxmlformats.org/officeDocument/2006/relationships/image" Id="rId3"/></Relationships>
</file>

<file path=ppt/slides/_rels/slide68.xml.rels><?xml version="1.0" encoding="UTF-8" standalone="yes"?><Relationships xmlns="http://schemas.openxmlformats.org/package/2006/relationships"><Relationship Target="../notesSlides/notesSlide6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6.png" Type="http://schemas.openxmlformats.org/officeDocument/2006/relationships/image" Id="rId3"/></Relationships>
</file>

<file path=ppt/slides/_rels/slide69.xml.rels><?xml version="1.0" encoding="UTF-8" standalone="yes"?><Relationships xmlns="http://schemas.openxmlformats.org/package/2006/relationships"><Relationship Target="../notesSlides/notesSlide6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39.png" Type="http://schemas.openxmlformats.org/officeDocument/2006/relationships/image" Id="rId4"/><Relationship Target="../media/image37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0.xml.rels><?xml version="1.0" encoding="UTF-8" standalone="yes"?><Relationships xmlns="http://schemas.openxmlformats.org/package/2006/relationships"><Relationship Target="../notesSlides/notesSlide7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0.png" Type="http://schemas.openxmlformats.org/officeDocument/2006/relationships/image" Id="rId3"/></Relationships>
</file>

<file path=ppt/slides/_rels/slide71.xml.rels><?xml version="1.0" encoding="UTF-8" standalone="yes"?><Relationships xmlns="http://schemas.openxmlformats.org/package/2006/relationships"><Relationship Target="../notesSlides/notesSlide7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1.png" Type="http://schemas.openxmlformats.org/officeDocument/2006/relationships/image" Id="rId3"/></Relationships>
</file>

<file path=ppt/slides/_rels/slide72.xml.rels><?xml version="1.0" encoding="UTF-8" standalone="yes"?><Relationships xmlns="http://schemas.openxmlformats.org/package/2006/relationships"><Relationship Target="../notesSlides/notesSlide7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6.png" Type="http://schemas.openxmlformats.org/officeDocument/2006/relationships/image" Id="rId3"/></Relationships>
</file>

<file path=ppt/slides/_rels/slide73.xml.rels><?xml version="1.0" encoding="UTF-8" standalone="yes"?><Relationships xmlns="http://schemas.openxmlformats.org/package/2006/relationships"><Relationship Target="../notesSlides/notesSlide73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74.xml.rels><?xml version="1.0" encoding="UTF-8" standalone="yes"?><Relationships xmlns="http://schemas.openxmlformats.org/package/2006/relationships"><Relationship Target="../notesSlides/notesSlide7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75.xml.rels><?xml version="1.0" encoding="UTF-8" standalone="yes"?><Relationships xmlns="http://schemas.openxmlformats.org/package/2006/relationships"><Relationship Target="../notesSlides/notesSlide7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1.png" Type="http://schemas.openxmlformats.org/officeDocument/2006/relationships/image" Id="rId3"/></Relationships>
</file>

<file path=ppt/slides/_rels/slide76.xml.rels><?xml version="1.0" encoding="UTF-8" standalone="yes"?><Relationships xmlns="http://schemas.openxmlformats.org/package/2006/relationships"><Relationship Target="../notesSlides/notesSlide7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4.png" Type="http://schemas.openxmlformats.org/officeDocument/2006/relationships/image" Id="rId3"/></Relationships>
</file>

<file path=ppt/slides/_rels/slide77.xml.rels><?xml version="1.0" encoding="UTF-8" standalone="yes"?><Relationships xmlns="http://schemas.openxmlformats.org/package/2006/relationships"><Relationship Target="../notesSlides/notesSlide7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2.png" Type="http://schemas.openxmlformats.org/officeDocument/2006/relationships/image" Id="rId3"/></Relationships>
</file>

<file path=ppt/slides/_rels/slide78.xml.rels><?xml version="1.0" encoding="UTF-8" standalone="yes"?><Relationships xmlns="http://schemas.openxmlformats.org/package/2006/relationships"><Relationship Target="../notesSlides/notesSlide7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5.png" Type="http://schemas.openxmlformats.org/officeDocument/2006/relationships/image" Id="rId3"/></Relationships>
</file>

<file path=ppt/slides/_rels/slide79.xml.rels><?xml version="1.0" encoding="UTF-8" standalone="yes"?><Relationships xmlns="http://schemas.openxmlformats.org/package/2006/relationships"><Relationship Target="../notesSlides/notesSlide7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0.xml.rels><?xml version="1.0" encoding="UTF-8" standalone="yes"?><Relationships xmlns="http://schemas.openxmlformats.org/package/2006/relationships"><Relationship Target="../notesSlides/notesSlide8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02.png" Type="http://schemas.openxmlformats.org/officeDocument/2006/relationships/image" Id="rId3"/></Relationships>
</file>

<file path=ppt/slides/_rels/slide81.xml.rels><?xml version="1.0" encoding="UTF-8" standalone="yes"?><Relationships xmlns="http://schemas.openxmlformats.org/package/2006/relationships"><Relationship Target="../notesSlides/notesSlide81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2.xml.rels><?xml version="1.0" encoding="UTF-8" standalone="yes"?><Relationships xmlns="http://schemas.openxmlformats.org/package/2006/relationships"><Relationship Target="../notesSlides/notesSlide82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2.png" Type="http://schemas.openxmlformats.org/officeDocument/2006/relationships/image" Id="rId3"/></Relationships>
</file>

<file path=ppt/slides/_rels/slide83.xml.rels><?xml version="1.0" encoding="UTF-8" standalone="yes"?><Relationships xmlns="http://schemas.openxmlformats.org/package/2006/relationships"><Relationship Target="../notesSlides/notesSlide8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7.png" Type="http://schemas.openxmlformats.org/officeDocument/2006/relationships/image" Id="rId3"/></Relationships>
</file>

<file path=ppt/slides/_rels/slide84.xml.rels><?xml version="1.0" encoding="UTF-8" standalone="yes"?><Relationships xmlns="http://schemas.openxmlformats.org/package/2006/relationships"><Relationship Target="../notesSlides/notesSlide8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4.png" Type="http://schemas.openxmlformats.org/officeDocument/2006/relationships/image" Id="rId3"/></Relationships>
</file>

<file path=ppt/slides/_rels/slide85.xml.rels><?xml version="1.0" encoding="UTF-8" standalone="yes"?><Relationships xmlns="http://schemas.openxmlformats.org/package/2006/relationships"><Relationship Target="../notesSlides/notesSlide8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0.jpg" Type="http://schemas.openxmlformats.org/officeDocument/2006/relationships/image" Id="rId3"/></Relationships>
</file>

<file path=ppt/slides/_rels/slide86.xml.rels><?xml version="1.0" encoding="UTF-8" standalone="yes"?><Relationships xmlns="http://schemas.openxmlformats.org/package/2006/relationships"><Relationship Target="../notesSlides/notesSlide8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7.xml.rels><?xml version="1.0" encoding="UTF-8" standalone="yes"?><Relationships xmlns="http://schemas.openxmlformats.org/package/2006/relationships"><Relationship Target="../notesSlides/notesSlide8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8.xml.rels><?xml version="1.0" encoding="UTF-8" standalone="yes"?><Relationships xmlns="http://schemas.openxmlformats.org/package/2006/relationships"><Relationship Target="../notesSlides/notesSlide8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89.xml.rels><?xml version="1.0" encoding="UTF-8" standalone="yes"?><Relationships xmlns="http://schemas.openxmlformats.org/package/2006/relationships"><Relationship Target="../notesSlides/notesSlide8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0.xml.rels><?xml version="1.0" encoding="UTF-8" standalone="yes"?><Relationships xmlns="http://schemas.openxmlformats.org/package/2006/relationships"><Relationship Target="../notesSlides/notesSlide90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1.xml.rels><?xml version="1.0" encoding="UTF-8" standalone="yes"?><Relationships xmlns="http://schemas.openxmlformats.org/package/2006/relationships"><Relationship Target="../notesSlides/notesSlide9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48.png" Type="http://schemas.openxmlformats.org/officeDocument/2006/relationships/image" Id="rId3"/></Relationships>
</file>

<file path=ppt/slides/_rels/slide92.xml.rels><?xml version="1.0" encoding="UTF-8" standalone="yes"?><Relationships xmlns="http://schemas.openxmlformats.org/package/2006/relationships"><Relationship Target="../notesSlides/notesSlide9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3.xml.rels><?xml version="1.0" encoding="UTF-8" standalone="yes"?><Relationships xmlns="http://schemas.openxmlformats.org/package/2006/relationships"><Relationship Target="../notesSlides/notesSlide9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22.png" Type="http://schemas.openxmlformats.org/officeDocument/2006/relationships/image" Id="rId3"/></Relationships>
</file>

<file path=ppt/slides/_rels/slide94.xml.rels><?xml version="1.0" encoding="UTF-8" standalone="yes"?><Relationships xmlns="http://schemas.openxmlformats.org/package/2006/relationships"><Relationship Target="../notesSlides/notesSlide9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5.xml.rels><?xml version="1.0" encoding="UTF-8" standalone="yes"?><Relationships xmlns="http://schemas.openxmlformats.org/package/2006/relationships"><Relationship Target="../notesSlides/notesSlide9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50.png" Type="http://schemas.openxmlformats.org/officeDocument/2006/relationships/image" Id="rId3"/></Relationships>
</file>

<file path=ppt/slides/_rels/slide96.xml.rels><?xml version="1.0" encoding="UTF-8" standalone="yes"?><Relationships xmlns="http://schemas.openxmlformats.org/package/2006/relationships"><Relationship Target="../notesSlides/notesSlide9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7.xml.rels><?xml version="1.0" encoding="UTF-8" standalone="yes"?><Relationships xmlns="http://schemas.openxmlformats.org/package/2006/relationships"><Relationship Target="../notesSlides/notesSlide97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8.xml.rels><?xml version="1.0" encoding="UTF-8" standalone="yes"?><Relationships xmlns="http://schemas.openxmlformats.org/package/2006/relationships"><Relationship Target="../notesSlides/notesSlide98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16.png" Type="http://schemas.openxmlformats.org/officeDocument/2006/relationships/image" Id="rId3"/></Relationships>
</file>

<file path=ppt/slides/_rels/slide99.xml.rels><?xml version="1.0" encoding="UTF-8" standalone="yes"?><Relationships xmlns="http://schemas.openxmlformats.org/package/2006/relationships"><Relationship Target="../notesSlides/notesSlide99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61.png" Type="http://schemas.openxmlformats.org/officeDocument/2006/relationships/image" Id="rId4"/><Relationship Target="../media/image53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Lafayette Electric Vehicle 2015</a:t>
            </a:r>
          </a:p>
        </p:txBody>
      </p:sp>
      <p:sp>
        <p:nvSpPr>
          <p:cNvPr id="34" name="Shape 34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ECE 492: Senior Design II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Morning Critical Design Review 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March 11, 2015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Hugel 100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4" name="Shape 7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5" name="Shape 74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746" name="Shape 746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0" name="Shape 7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1" name="Shape 75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sz="3000" lang="en"/>
              <a:t>Mechanical Objectives</a:t>
            </a:r>
          </a:p>
        </p:txBody>
      </p:sp>
      <p:sp>
        <p:nvSpPr>
          <p:cNvPr id="752" name="Shape 75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acceleration requirements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splash proof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internal wall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vibration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galvanic isolation</a:t>
            </a:r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6" name="Shape 7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7" name="Shape 75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Mechanical- Frame/External Casing</a:t>
            </a:r>
          </a:p>
        </p:txBody>
      </p:sp>
      <p:sp>
        <p:nvSpPr>
          <p:cNvPr id="758" name="Shape 75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Rigid 8020 Aluminum External Frame</a:t>
            </a:r>
          </a:p>
        </p:txBody>
      </p:sp>
      <p:pic>
        <p:nvPicPr>
          <p:cNvPr id="759" name="Shape 7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423600" x="458686"/>
            <a:ext cy="3159350" cx="3851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Shape 7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423600" x="4699525"/>
            <a:ext cy="3159350" cx="41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4" name="Shape 7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5" name="Shape 76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Mechanical- Frame/External Casing</a:t>
            </a:r>
          </a:p>
        </p:txBody>
      </p:sp>
      <p:sp>
        <p:nvSpPr>
          <p:cNvPr id="766" name="Shape 766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-Removable Top For Quick Battery/BMS Access</a:t>
            </a:r>
          </a:p>
        </p:txBody>
      </p:sp>
      <p:pic>
        <p:nvPicPr>
          <p:cNvPr id="767" name="Shape 7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82424" x="2224174"/>
            <a:ext cy="3623200" cx="501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1" name="Shape 7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2" name="Shape 77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Mechanical- Frame/External Casing</a:t>
            </a:r>
          </a:p>
        </p:txBody>
      </p:sp>
      <p:sp>
        <p:nvSpPr>
          <p:cNvPr id="773" name="Shape 773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-Splash Resistant Ventilation</a:t>
            </a:r>
          </a:p>
        </p:txBody>
      </p:sp>
      <p:pic>
        <p:nvPicPr>
          <p:cNvPr id="774" name="Shape 7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46823" x="2035413"/>
            <a:ext cy="4051924" cx="507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78" name="Shape 7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79" name="Shape 77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Cell Restraint  </a:t>
            </a:r>
          </a:p>
        </p:txBody>
      </p:sp>
      <p:pic>
        <p:nvPicPr>
          <p:cNvPr id="780" name="Shape 7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833" x="457200"/>
            <a:ext cy="3241250" cx="408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17833" x="4598725"/>
            <a:ext cy="3241250" cx="408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85" name="Shape 7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786" name="Shape 7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46433" x="457200"/>
            <a:ext cy="3232349" cx="406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Shape 7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646558" x="4618800"/>
            <a:ext cy="3232343" cx="406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Shape 78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Top Bars</a:t>
            </a:r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2" name="Shape 7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93" name="Shape 79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Side Bars</a:t>
            </a:r>
          </a:p>
        </p:txBody>
      </p:sp>
      <p:pic>
        <p:nvPicPr>
          <p:cNvPr id="794" name="Shape 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833" x="457199"/>
            <a:ext cy="3250174" cx="409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Shape 7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17833" x="4596325"/>
            <a:ext cy="3250156" cx="409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9" name="Shape 7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0" name="Shape 80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End Plates</a:t>
            </a:r>
          </a:p>
        </p:txBody>
      </p:sp>
      <p:pic>
        <p:nvPicPr>
          <p:cNvPr id="801" name="Shape 8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833" x="457200"/>
            <a:ext cy="3250189" cx="409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Shape 8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17833" x="4596325"/>
            <a:ext cy="3250174" cx="409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6" name="Shape 8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7" name="Shape 80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Integration with Container</a:t>
            </a:r>
          </a:p>
        </p:txBody>
      </p:sp>
      <p:pic>
        <p:nvPicPr>
          <p:cNvPr id="808" name="Shape 8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7833" x="363900"/>
            <a:ext cy="3294725" cx="41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Shape 809"/>
          <p:cNvSpPr/>
          <p:nvPr/>
        </p:nvSpPr>
        <p:spPr>
          <a:xfrm>
            <a:off y="2801266" x="990500"/>
            <a:ext cy="237599" cx="160500"/>
          </a:xfrm>
          <a:prstGeom prst="rightArrow">
            <a:avLst>
              <a:gd fmla="val 50000" name="adj1"/>
              <a:gd fmla="val 19174" name="adj2"/>
            </a:avLst>
          </a:prstGeom>
          <a:solidFill>
            <a:srgbClr val="FF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0" name="Shape 810"/>
          <p:cNvSpPr/>
          <p:nvPr/>
        </p:nvSpPr>
        <p:spPr>
          <a:xfrm flipH="1">
            <a:off y="3264491" x="2978124"/>
            <a:ext cy="237599" cx="16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1" name="Shape 811"/>
          <p:cNvSpPr/>
          <p:nvPr/>
        </p:nvSpPr>
        <p:spPr>
          <a:xfrm>
            <a:off y="3580216" x="2356925"/>
            <a:ext cy="237599" cx="16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12" name="Shape 8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417833" x="4540250"/>
            <a:ext cy="3294731" cx="414655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Shape 813"/>
          <p:cNvSpPr/>
          <p:nvPr/>
        </p:nvSpPr>
        <p:spPr>
          <a:xfrm>
            <a:off y="2563666" x="1288625"/>
            <a:ext cy="237599" cx="160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2" name="Shape 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3" name="Shape 93"/>
          <p:cNvSpPr txBox="1"/>
          <p:nvPr>
            <p:ph type="title"/>
          </p:nvPr>
        </p:nvSpPr>
        <p:spPr>
          <a:xfrm>
            <a:off y="18753" x="382150"/>
            <a:ext cy="606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System Assemblies Layout - Top View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4575" x="-468649"/>
            <a:ext cy="4114300" cx="993122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/>
          <p:nvPr/>
        </p:nvSpPr>
        <p:spPr>
          <a:xfrm>
            <a:off y="5520500" x="1023300"/>
            <a:ext cy="269400" cx="4829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Driver Interface Panel</a:t>
            </a:r>
          </a:p>
        </p:txBody>
      </p:sp>
      <p:cxnSp>
        <p:nvCxnSpPr>
          <p:cNvPr id="96" name="Shape 96"/>
          <p:cNvCxnSpPr/>
          <p:nvPr/>
        </p:nvCxnSpPr>
        <p:spPr>
          <a:xfrm rot="10800000" flipH="1">
            <a:off y="3392999" x="1624725"/>
            <a:ext cy="2208300" cx="9335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97" name="Shape 97"/>
          <p:cNvSpPr txBox="1"/>
          <p:nvPr/>
        </p:nvSpPr>
        <p:spPr>
          <a:xfrm>
            <a:off y="5035775" x="3294150"/>
            <a:ext cy="269400" cx="4829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High Voltage Supply</a:t>
            </a:r>
          </a:p>
        </p:txBody>
      </p:sp>
      <p:sp>
        <p:nvSpPr>
          <p:cNvPr id="98" name="Shape 98"/>
          <p:cNvSpPr/>
          <p:nvPr/>
        </p:nvSpPr>
        <p:spPr>
          <a:xfrm>
            <a:off y="1606775" x="3330250"/>
            <a:ext cy="3429000" cx="16517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dash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99" name="Shape 99"/>
          <p:cNvCxnSpPr/>
          <p:nvPr/>
        </p:nvCxnSpPr>
        <p:spPr>
          <a:xfrm rot="10800000">
            <a:off y="2136175" x="5188525"/>
            <a:ext cy="3509999" cx="626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00" name="Shape 100"/>
          <p:cNvCxnSpPr/>
          <p:nvPr/>
        </p:nvCxnSpPr>
        <p:spPr>
          <a:xfrm rot="10800000" flipH="1">
            <a:off y="4506199" x="5269175"/>
            <a:ext cy="1131000" cx="4397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01" name="Shape 101"/>
          <p:cNvSpPr txBox="1"/>
          <p:nvPr/>
        </p:nvSpPr>
        <p:spPr>
          <a:xfrm>
            <a:off y="5561300" x="4562625"/>
            <a:ext cy="269400" cx="4829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Side Panel Interfaces</a:t>
            </a:r>
          </a:p>
        </p:txBody>
      </p:sp>
      <p:cxnSp>
        <p:nvCxnSpPr>
          <p:cNvPr id="102" name="Shape 102"/>
          <p:cNvCxnSpPr/>
          <p:nvPr/>
        </p:nvCxnSpPr>
        <p:spPr>
          <a:xfrm rot="10800000">
            <a:off y="4524224" x="6687525"/>
            <a:ext cy="1480800" cx="698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03" name="Shape 103"/>
          <p:cNvSpPr txBox="1"/>
          <p:nvPr/>
        </p:nvSpPr>
        <p:spPr>
          <a:xfrm>
            <a:off y="5929025" x="5520475"/>
            <a:ext cy="269400" cx="4829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Low Voltage Power Source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7" name="Shape 8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8" name="Shape 81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BMS Restraint</a:t>
            </a:r>
          </a:p>
        </p:txBody>
      </p:sp>
      <p:sp>
        <p:nvSpPr>
          <p:cNvPr id="819" name="Shape 819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0" name="Shape 8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25750" x="499725"/>
            <a:ext cy="4383224" cx="81885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Shape 821"/>
          <p:cNvCxnSpPr/>
          <p:nvPr/>
        </p:nvCxnSpPr>
        <p:spPr>
          <a:xfrm>
            <a:off y="2884050" x="2129100"/>
            <a:ext cy="923399" cx="9233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5" name="Shape 8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26" name="Shape 82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BMS Removal</a:t>
            </a:r>
          </a:p>
        </p:txBody>
      </p:sp>
      <p:pic>
        <p:nvPicPr>
          <p:cNvPr id="827" name="Shape 8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53949" x="718175"/>
            <a:ext cy="1994250" cx="37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Shape 8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553949" x="4568775"/>
            <a:ext cy="1994248" cx="372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Shape 8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3807825" x="2187324"/>
            <a:ext cy="2388575" cx="44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3" name="Shape 8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34" name="Shape 83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Added Components</a:t>
            </a:r>
          </a:p>
        </p:txBody>
      </p:sp>
      <p:pic>
        <p:nvPicPr>
          <p:cNvPr id="835" name="Shape 8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03873" x="596349"/>
            <a:ext cy="4040199" cx="75477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6" name="Shape 836"/>
          <p:cNvCxnSpPr/>
          <p:nvPr/>
        </p:nvCxnSpPr>
        <p:spPr>
          <a:xfrm rot="10800000">
            <a:off y="4464774" x="3819049"/>
            <a:ext cy="1195800" cx="422700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837" name="Shape 837"/>
          <p:cNvCxnSpPr/>
          <p:nvPr/>
        </p:nvCxnSpPr>
        <p:spPr>
          <a:xfrm>
            <a:off y="2113050" x="2385800"/>
            <a:ext cy="923399" cx="9233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838" name="Shape 838"/>
          <p:cNvCxnSpPr/>
          <p:nvPr/>
        </p:nvCxnSpPr>
        <p:spPr>
          <a:xfrm rot="10800000" flipH="1">
            <a:off y="3855175" x="2000600"/>
            <a:ext cy="611999" cx="13085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839" name="Shape 839"/>
          <p:cNvCxnSpPr/>
          <p:nvPr/>
        </p:nvCxnSpPr>
        <p:spPr>
          <a:xfrm>
            <a:off y="2417850" x="3204900"/>
            <a:ext cy="923399" cx="923399"/>
          </a:xfrm>
          <a:prstGeom prst="straightConnector1">
            <a:avLst/>
          </a:prstGeom>
          <a:noFill/>
          <a:ln w="19050" cap="flat">
            <a:solidFill>
              <a:srgbClr val="FF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3" name="Shape 8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4" name="Shape 84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Free Terminal</a:t>
            </a:r>
          </a:p>
        </p:txBody>
      </p:sp>
      <p:sp>
        <p:nvSpPr>
          <p:cNvPr id="845" name="Shape 84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46" name="Shape 8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46599" x="457199"/>
            <a:ext cy="4347549" cx="8121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0" name="Shape 8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1" name="Shape 85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Mechanical - Conductor Bars</a:t>
            </a:r>
          </a:p>
        </p:txBody>
      </p:sp>
      <p:sp>
        <p:nvSpPr>
          <p:cNvPr id="852" name="Shape 85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Carries large current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Low resistance</a:t>
            </a:r>
          </a:p>
        </p:txBody>
      </p:sp>
      <p:pic>
        <p:nvPicPr>
          <p:cNvPr id="853" name="Shape 8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403118" x="849149"/>
            <a:ext cy="3985600" cx="744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7" name="Shape 8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58" name="Shape 85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Mechanical - Current Measuring Shunt</a:t>
            </a:r>
          </a:p>
        </p:txBody>
      </p:sp>
      <p:sp>
        <p:nvSpPr>
          <p:cNvPr id="859" name="Shape 859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Special conductor used to measure current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118μΩ at STP</a:t>
            </a:r>
          </a:p>
        </p:txBody>
      </p:sp>
      <p:pic>
        <p:nvPicPr>
          <p:cNvPr id="860" name="Shape 8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45648" x="1167525"/>
            <a:ext cy="3644751" cx="6808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4" name="Shape 8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65" name="Shape 86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866" name="Shape 866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0" name="Shape 8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1" name="Shape 87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PacMan System</a:t>
            </a:r>
          </a:p>
        </p:txBody>
      </p:sp>
      <p:sp>
        <p:nvSpPr>
          <p:cNvPr id="872" name="Shape 87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Receives and processes data from AMS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Receives and processes pack sensor data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Opens BoB safety loop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communication with VSCADA and LCD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Implement charge and forget charging</a:t>
            </a:r>
          </a:p>
        </p:txBody>
      </p:sp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6" name="Shape 8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7" name="Shape 87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Computer</a:t>
            </a:r>
          </a:p>
        </p:txBody>
      </p:sp>
      <p:sp>
        <p:nvSpPr>
          <p:cNvPr id="878" name="Shape 878"/>
          <p:cNvSpPr txBox="1"/>
          <p:nvPr>
            <p:ph idx="1" type="body"/>
          </p:nvPr>
        </p:nvSpPr>
        <p:spPr>
          <a:xfrm>
            <a:off y="5304725" x="1428000"/>
            <a:ext cy="674100" cx="6287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Technologic Systems TS-7400-V2</a:t>
            </a:r>
          </a:p>
        </p:txBody>
      </p:sp>
      <p:pic>
        <p:nvPicPr>
          <p:cNvPr id="879" name="Shape 8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09750" x="1285875"/>
            <a:ext cy="3238500" cx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Shape 880"/>
          <p:cNvSpPr txBox="1"/>
          <p:nvPr/>
        </p:nvSpPr>
        <p:spPr>
          <a:xfrm>
            <a:off y="4934816" x="3063600"/>
            <a:ext cy="369900" cx="3016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https://www.embeddedarm.com/products/board-pictures.php?product=TS-7400-V2</a:t>
            </a: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4" name="Shape 8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85" name="Shape 88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PacMan Computer Hardware Specs</a:t>
            </a:r>
          </a:p>
        </p:txBody>
      </p:sp>
      <p:sp>
        <p:nvSpPr>
          <p:cNvPr id="886" name="Shape 886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1.2W Typical power usage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6.67 Weeks for each pack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10mW sleep mode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15.35 years for each pack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I2C bus for AMS and LCD communication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bus for VSCADA interface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4 ADC inputs for pack sensors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39 DIO ports for logic functions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7" name="Shape 1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08" name="Shape 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4575" x="-468649"/>
            <a:ext cy="4114300" cx="993122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" name="Shape 109"/>
          <p:cNvCxnSpPr/>
          <p:nvPr/>
        </p:nvCxnSpPr>
        <p:spPr>
          <a:xfrm flipH="1">
            <a:off y="961875" x="6696249"/>
            <a:ext cy="1248000" cx="4131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10" name="Shape 110"/>
          <p:cNvSpPr txBox="1"/>
          <p:nvPr/>
        </p:nvSpPr>
        <p:spPr>
          <a:xfrm>
            <a:off y="602650" x="6554050"/>
            <a:ext cy="269400" cx="325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Vehicle Computer Interface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y="773000" x="3295450"/>
            <a:ext cy="269400" cx="325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Motor Controller</a:t>
            </a:r>
          </a:p>
        </p:txBody>
      </p:sp>
      <p:cxnSp>
        <p:nvCxnSpPr>
          <p:cNvPr id="112" name="Shape 112"/>
          <p:cNvCxnSpPr>
            <a:stCxn id="108" idx="0"/>
          </p:cNvCxnSpPr>
          <p:nvPr/>
        </p:nvCxnSpPr>
        <p:spPr>
          <a:xfrm>
            <a:off y="1114575" x="4496962"/>
            <a:ext cy="1750200" cx="2127600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13" name="Shape 113"/>
          <p:cNvCxnSpPr/>
          <p:nvPr/>
        </p:nvCxnSpPr>
        <p:spPr>
          <a:xfrm>
            <a:off y="961875" x="2369362"/>
            <a:ext cy="2019600" cx="2971499"/>
          </a:xfrm>
          <a:prstGeom prst="straightConnector1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14" name="Shape 114"/>
          <p:cNvSpPr txBox="1"/>
          <p:nvPr/>
        </p:nvSpPr>
        <p:spPr>
          <a:xfrm>
            <a:off y="692475" x="857350"/>
            <a:ext cy="269400" cx="325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Tractive System Interface</a:t>
            </a:r>
          </a:p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y="18753" x="382150"/>
            <a:ext cy="6065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System Assemblies Layout - Top View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presetID="10" fill="hold" presetSubtype="0" presetClass="entr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0" name="Shape 8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91" name="Shape 89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Computer - Connections</a:t>
            </a:r>
          </a:p>
        </p:txBody>
      </p:sp>
      <p:pic>
        <p:nvPicPr>
          <p:cNvPr id="892" name="Shape 8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84400" x="1287350"/>
            <a:ext cy="3238500" cx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Shape 893"/>
          <p:cNvSpPr/>
          <p:nvPr/>
        </p:nvSpPr>
        <p:spPr>
          <a:xfrm>
            <a:off y="4238100" x="1652850"/>
            <a:ext cy="1125299" cx="1132800"/>
          </a:xfrm>
          <a:prstGeom prst="rect">
            <a:avLst/>
          </a:prstGeom>
          <a:noFill/>
          <a:ln w="38100" cap="flat">
            <a:solidFill>
              <a:srgbClr val="99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4" name="Shape 894"/>
          <p:cNvSpPr txBox="1"/>
          <p:nvPr/>
        </p:nvSpPr>
        <p:spPr>
          <a:xfrm>
            <a:off y="3668100" x="728175"/>
            <a:ext cy="569999" cx="1571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solidFill>
                  <a:srgbClr val="9900FF"/>
                </a:solidFill>
              </a:rPr>
              <a:t>5-28V DC Power</a:t>
            </a:r>
          </a:p>
        </p:txBody>
      </p:sp>
      <p:sp>
        <p:nvSpPr>
          <p:cNvPr id="895" name="Shape 895"/>
          <p:cNvSpPr txBox="1"/>
          <p:nvPr/>
        </p:nvSpPr>
        <p:spPr>
          <a:xfrm>
            <a:off y="5418466" x="3277875"/>
            <a:ext cy="369900" cx="3016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https://www.embeddedarm.com/products/board-pictures.php?product=TS-7400-V2</a:t>
            </a:r>
          </a:p>
        </p:txBody>
      </p:sp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9" name="Shape 8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00" name="Shape 90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Computer - Connections</a:t>
            </a:r>
          </a:p>
        </p:txBody>
      </p:sp>
      <p:pic>
        <p:nvPicPr>
          <p:cNvPr id="901" name="Shape 9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08200" x="372950"/>
            <a:ext cy="3238500" cx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Shape 902"/>
          <p:cNvSpPr/>
          <p:nvPr/>
        </p:nvSpPr>
        <p:spPr>
          <a:xfrm>
            <a:off y="4500066" x="2564675"/>
            <a:ext cy="385199" cx="1375499"/>
          </a:xfrm>
          <a:prstGeom prst="rect">
            <a:avLst/>
          </a:prstGeom>
          <a:noFill/>
          <a:ln w="38100" cap="flat">
            <a:solidFill>
              <a:srgbClr val="00FF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3" name="Shape 903"/>
          <p:cNvSpPr txBox="1"/>
          <p:nvPr/>
        </p:nvSpPr>
        <p:spPr>
          <a:xfrm>
            <a:off y="3930066" x="2427125"/>
            <a:ext cy="569999" cx="1803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>
                <a:solidFill>
                  <a:srgbClr val="00FF00"/>
                </a:solidFill>
              </a:rPr>
              <a:t>Upper Header Pins</a:t>
            </a:r>
          </a:p>
        </p:txBody>
      </p:sp>
      <p:sp>
        <p:nvSpPr>
          <p:cNvPr id="904" name="Shape 904"/>
          <p:cNvSpPr/>
          <p:nvPr/>
        </p:nvSpPr>
        <p:spPr>
          <a:xfrm>
            <a:off y="739733" x="7466750"/>
            <a:ext cy="4253699" cx="7973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905" name="Shape 905"/>
          <p:cNvGrpSpPr/>
          <p:nvPr/>
        </p:nvGrpSpPr>
        <p:grpSpPr>
          <a:xfrm>
            <a:off y="923673" x="6906000"/>
            <a:ext cy="115168" cx="780299"/>
            <a:chOff y="647275" x="6906000"/>
            <a:chExt cy="57900" cx="780299"/>
          </a:xfrm>
        </p:grpSpPr>
        <p:sp>
          <p:nvSpPr>
            <p:cNvPr id="906" name="Shape 90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07" name="Shape 907"/>
            <p:cNvCxnSpPr>
              <a:stCxn id="90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08" name="Shape 908"/>
          <p:cNvGrpSpPr/>
          <p:nvPr/>
        </p:nvGrpSpPr>
        <p:grpSpPr>
          <a:xfrm flipH="1">
            <a:off y="923673" x="8052425"/>
            <a:ext cy="115168" cx="780299"/>
            <a:chOff y="647275" x="6906000"/>
            <a:chExt cy="57900" cx="780299"/>
          </a:xfrm>
        </p:grpSpPr>
        <p:sp>
          <p:nvSpPr>
            <p:cNvPr id="909" name="Shape 90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10" name="Shape 910"/>
            <p:cNvCxnSpPr>
              <a:stCxn id="90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11" name="Shape 911"/>
          <p:cNvGrpSpPr/>
          <p:nvPr/>
        </p:nvGrpSpPr>
        <p:grpSpPr>
          <a:xfrm>
            <a:off y="1227235" x="6902087"/>
            <a:ext cy="115168" cx="780299"/>
            <a:chOff y="647275" x="6906000"/>
            <a:chExt cy="57900" cx="780299"/>
          </a:xfrm>
        </p:grpSpPr>
        <p:sp>
          <p:nvSpPr>
            <p:cNvPr id="912" name="Shape 91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13" name="Shape 913"/>
            <p:cNvCxnSpPr>
              <a:stCxn id="91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14" name="Shape 914"/>
          <p:cNvGrpSpPr/>
          <p:nvPr/>
        </p:nvGrpSpPr>
        <p:grpSpPr>
          <a:xfrm flipH="1">
            <a:off y="1227235" x="8048512"/>
            <a:ext cy="115168" cx="780299"/>
            <a:chOff y="647275" x="6906000"/>
            <a:chExt cy="57900" cx="780299"/>
          </a:xfrm>
        </p:grpSpPr>
        <p:sp>
          <p:nvSpPr>
            <p:cNvPr id="915" name="Shape 91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16" name="Shape 916"/>
            <p:cNvCxnSpPr>
              <a:stCxn id="91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17" name="Shape 917"/>
          <p:cNvGrpSpPr/>
          <p:nvPr/>
        </p:nvGrpSpPr>
        <p:grpSpPr>
          <a:xfrm>
            <a:off y="1530847" x="6904037"/>
            <a:ext cy="115168" cx="780299"/>
            <a:chOff y="647275" x="6906000"/>
            <a:chExt cy="57900" cx="780299"/>
          </a:xfrm>
        </p:grpSpPr>
        <p:sp>
          <p:nvSpPr>
            <p:cNvPr id="918" name="Shape 91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19" name="Shape 919"/>
            <p:cNvCxnSpPr>
              <a:stCxn id="91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20" name="Shape 920"/>
          <p:cNvGrpSpPr/>
          <p:nvPr/>
        </p:nvGrpSpPr>
        <p:grpSpPr>
          <a:xfrm flipH="1">
            <a:off y="1530847" x="8050462"/>
            <a:ext cy="115168" cx="780299"/>
            <a:chOff y="647275" x="6906000"/>
            <a:chExt cy="57900" cx="780299"/>
          </a:xfrm>
        </p:grpSpPr>
        <p:sp>
          <p:nvSpPr>
            <p:cNvPr id="921" name="Shape 92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22" name="Shape 922"/>
            <p:cNvCxnSpPr>
              <a:stCxn id="92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23" name="Shape 923"/>
          <p:cNvGrpSpPr/>
          <p:nvPr/>
        </p:nvGrpSpPr>
        <p:grpSpPr>
          <a:xfrm>
            <a:off y="1834409" x="6900125"/>
            <a:ext cy="115168" cx="780299"/>
            <a:chOff y="647275" x="6906000"/>
            <a:chExt cy="57900" cx="780299"/>
          </a:xfrm>
        </p:grpSpPr>
        <p:sp>
          <p:nvSpPr>
            <p:cNvPr id="924" name="Shape 92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25" name="Shape 925"/>
            <p:cNvCxnSpPr>
              <a:stCxn id="92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26" name="Shape 926"/>
          <p:cNvGrpSpPr/>
          <p:nvPr/>
        </p:nvGrpSpPr>
        <p:grpSpPr>
          <a:xfrm flipH="1">
            <a:off y="1834409" x="8046550"/>
            <a:ext cy="115168" cx="780299"/>
            <a:chOff y="647275" x="6906000"/>
            <a:chExt cy="57900" cx="780299"/>
          </a:xfrm>
        </p:grpSpPr>
        <p:sp>
          <p:nvSpPr>
            <p:cNvPr id="927" name="Shape 92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28" name="Shape 928"/>
            <p:cNvCxnSpPr>
              <a:stCxn id="92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29" name="Shape 929"/>
          <p:cNvGrpSpPr/>
          <p:nvPr/>
        </p:nvGrpSpPr>
        <p:grpSpPr>
          <a:xfrm flipH="1">
            <a:off y="2138021" x="8051450"/>
            <a:ext cy="115168" cx="780299"/>
            <a:chOff y="647275" x="6906000"/>
            <a:chExt cy="57900" cx="780299"/>
          </a:xfrm>
        </p:grpSpPr>
        <p:sp>
          <p:nvSpPr>
            <p:cNvPr id="930" name="Shape 93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31" name="Shape 931"/>
            <p:cNvCxnSpPr>
              <a:stCxn id="93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32" name="Shape 932"/>
          <p:cNvGrpSpPr/>
          <p:nvPr/>
        </p:nvGrpSpPr>
        <p:grpSpPr>
          <a:xfrm>
            <a:off y="2441583" x="6901112"/>
            <a:ext cy="115168" cx="780299"/>
            <a:chOff y="647275" x="6906000"/>
            <a:chExt cy="57900" cx="780299"/>
          </a:xfrm>
        </p:grpSpPr>
        <p:sp>
          <p:nvSpPr>
            <p:cNvPr id="933" name="Shape 93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34" name="Shape 934"/>
            <p:cNvCxnSpPr>
              <a:stCxn id="93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35" name="Shape 935"/>
          <p:cNvGrpSpPr/>
          <p:nvPr/>
        </p:nvGrpSpPr>
        <p:grpSpPr>
          <a:xfrm flipH="1">
            <a:off y="2441583" x="8047537"/>
            <a:ext cy="115168" cx="780299"/>
            <a:chOff y="647275" x="6906000"/>
            <a:chExt cy="57900" cx="780299"/>
          </a:xfrm>
        </p:grpSpPr>
        <p:sp>
          <p:nvSpPr>
            <p:cNvPr id="936" name="Shape 93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37" name="Shape 937"/>
            <p:cNvCxnSpPr>
              <a:stCxn id="93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38" name="Shape 938"/>
          <p:cNvGrpSpPr/>
          <p:nvPr/>
        </p:nvGrpSpPr>
        <p:grpSpPr>
          <a:xfrm>
            <a:off y="2745195" x="6903062"/>
            <a:ext cy="115168" cx="780299"/>
            <a:chOff y="647275" x="6906000"/>
            <a:chExt cy="57900" cx="780299"/>
          </a:xfrm>
        </p:grpSpPr>
        <p:sp>
          <p:nvSpPr>
            <p:cNvPr id="939" name="Shape 93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40" name="Shape 940"/>
            <p:cNvCxnSpPr>
              <a:stCxn id="93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41" name="Shape 941"/>
          <p:cNvGrpSpPr/>
          <p:nvPr/>
        </p:nvGrpSpPr>
        <p:grpSpPr>
          <a:xfrm flipH="1">
            <a:off y="2745195" x="8049487"/>
            <a:ext cy="115168" cx="780299"/>
            <a:chOff y="647275" x="6906000"/>
            <a:chExt cy="57900" cx="780299"/>
          </a:xfrm>
        </p:grpSpPr>
        <p:sp>
          <p:nvSpPr>
            <p:cNvPr id="942" name="Shape 94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43" name="Shape 943"/>
            <p:cNvCxnSpPr>
              <a:stCxn id="94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44" name="Shape 944"/>
          <p:cNvGrpSpPr/>
          <p:nvPr/>
        </p:nvGrpSpPr>
        <p:grpSpPr>
          <a:xfrm>
            <a:off y="3048757" x="6899150"/>
            <a:ext cy="115168" cx="780299"/>
            <a:chOff y="647275" x="6906000"/>
            <a:chExt cy="57900" cx="780299"/>
          </a:xfrm>
        </p:grpSpPr>
        <p:sp>
          <p:nvSpPr>
            <p:cNvPr id="945" name="Shape 94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46" name="Shape 946"/>
            <p:cNvCxnSpPr>
              <a:stCxn id="94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47" name="Shape 947"/>
          <p:cNvGrpSpPr/>
          <p:nvPr/>
        </p:nvGrpSpPr>
        <p:grpSpPr>
          <a:xfrm flipH="1">
            <a:off y="3048757" x="8045575"/>
            <a:ext cy="115168" cx="780299"/>
            <a:chOff y="647275" x="6906000"/>
            <a:chExt cy="57900" cx="780299"/>
          </a:xfrm>
        </p:grpSpPr>
        <p:sp>
          <p:nvSpPr>
            <p:cNvPr id="948" name="Shape 94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49" name="Shape 949"/>
            <p:cNvCxnSpPr>
              <a:stCxn id="94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50" name="Shape 950"/>
          <p:cNvGrpSpPr/>
          <p:nvPr/>
        </p:nvGrpSpPr>
        <p:grpSpPr>
          <a:xfrm>
            <a:off y="2138021" x="6905025"/>
            <a:ext cy="115168" cx="780299"/>
            <a:chOff y="647275" x="6906000"/>
            <a:chExt cy="57900" cx="780299"/>
          </a:xfrm>
        </p:grpSpPr>
        <p:sp>
          <p:nvSpPr>
            <p:cNvPr id="951" name="Shape 95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52" name="Shape 952"/>
            <p:cNvCxnSpPr>
              <a:stCxn id="95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53" name="Shape 953"/>
          <p:cNvGrpSpPr/>
          <p:nvPr/>
        </p:nvGrpSpPr>
        <p:grpSpPr>
          <a:xfrm flipH="1">
            <a:off y="3352344" x="8046550"/>
            <a:ext cy="115168" cx="780299"/>
            <a:chOff y="647275" x="6906000"/>
            <a:chExt cy="57900" cx="780299"/>
          </a:xfrm>
        </p:grpSpPr>
        <p:sp>
          <p:nvSpPr>
            <p:cNvPr id="954" name="Shape 95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55" name="Shape 955"/>
            <p:cNvCxnSpPr>
              <a:stCxn id="95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56" name="Shape 956"/>
          <p:cNvGrpSpPr/>
          <p:nvPr/>
        </p:nvGrpSpPr>
        <p:grpSpPr>
          <a:xfrm flipH="1">
            <a:off y="3655956" x="8051450"/>
            <a:ext cy="115168" cx="780299"/>
            <a:chOff y="647275" x="6906000"/>
            <a:chExt cy="57900" cx="780299"/>
          </a:xfrm>
        </p:grpSpPr>
        <p:sp>
          <p:nvSpPr>
            <p:cNvPr id="957" name="Shape 95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58" name="Shape 958"/>
            <p:cNvCxnSpPr>
              <a:stCxn id="95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59" name="Shape 959"/>
          <p:cNvGrpSpPr/>
          <p:nvPr/>
        </p:nvGrpSpPr>
        <p:grpSpPr>
          <a:xfrm>
            <a:off y="3959518" x="6901112"/>
            <a:ext cy="115168" cx="780299"/>
            <a:chOff y="647275" x="6906000"/>
            <a:chExt cy="57900" cx="780299"/>
          </a:xfrm>
        </p:grpSpPr>
        <p:sp>
          <p:nvSpPr>
            <p:cNvPr id="960" name="Shape 96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61" name="Shape 961"/>
            <p:cNvCxnSpPr>
              <a:stCxn id="96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62" name="Shape 962"/>
          <p:cNvGrpSpPr/>
          <p:nvPr/>
        </p:nvGrpSpPr>
        <p:grpSpPr>
          <a:xfrm flipH="1">
            <a:off y="3959518" x="8047537"/>
            <a:ext cy="115168" cx="780299"/>
            <a:chOff y="647275" x="6906000"/>
            <a:chExt cy="57900" cx="780299"/>
          </a:xfrm>
        </p:grpSpPr>
        <p:sp>
          <p:nvSpPr>
            <p:cNvPr id="963" name="Shape 96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64" name="Shape 964"/>
            <p:cNvCxnSpPr>
              <a:stCxn id="96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65" name="Shape 965"/>
          <p:cNvGrpSpPr/>
          <p:nvPr/>
        </p:nvGrpSpPr>
        <p:grpSpPr>
          <a:xfrm>
            <a:off y="4263130" x="6903062"/>
            <a:ext cy="115168" cx="780299"/>
            <a:chOff y="647275" x="6906000"/>
            <a:chExt cy="57900" cx="780299"/>
          </a:xfrm>
        </p:grpSpPr>
        <p:sp>
          <p:nvSpPr>
            <p:cNvPr id="966" name="Shape 96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67" name="Shape 967"/>
            <p:cNvCxnSpPr>
              <a:stCxn id="96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68" name="Shape 968"/>
          <p:cNvGrpSpPr/>
          <p:nvPr/>
        </p:nvGrpSpPr>
        <p:grpSpPr>
          <a:xfrm flipH="1">
            <a:off y="4263130" x="8049487"/>
            <a:ext cy="115168" cx="780299"/>
            <a:chOff y="647275" x="6906000"/>
            <a:chExt cy="57900" cx="780299"/>
          </a:xfrm>
        </p:grpSpPr>
        <p:sp>
          <p:nvSpPr>
            <p:cNvPr id="969" name="Shape 96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70" name="Shape 970"/>
            <p:cNvCxnSpPr>
              <a:stCxn id="96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71" name="Shape 971"/>
          <p:cNvGrpSpPr/>
          <p:nvPr/>
        </p:nvGrpSpPr>
        <p:grpSpPr>
          <a:xfrm>
            <a:off y="4566692" x="6899150"/>
            <a:ext cy="115168" cx="780299"/>
            <a:chOff y="647275" x="6906000"/>
            <a:chExt cy="57900" cx="780299"/>
          </a:xfrm>
        </p:grpSpPr>
        <p:sp>
          <p:nvSpPr>
            <p:cNvPr id="972" name="Shape 97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73" name="Shape 973"/>
            <p:cNvCxnSpPr>
              <a:stCxn id="97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74" name="Shape 974"/>
          <p:cNvGrpSpPr/>
          <p:nvPr/>
        </p:nvGrpSpPr>
        <p:grpSpPr>
          <a:xfrm flipH="1">
            <a:off y="4566692" x="8045575"/>
            <a:ext cy="115168" cx="780299"/>
            <a:chOff y="647275" x="6906000"/>
            <a:chExt cy="57900" cx="780299"/>
          </a:xfrm>
        </p:grpSpPr>
        <p:sp>
          <p:nvSpPr>
            <p:cNvPr id="975" name="Shape 97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76" name="Shape 976"/>
            <p:cNvCxnSpPr>
              <a:stCxn id="97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77" name="Shape 977"/>
          <p:cNvGrpSpPr/>
          <p:nvPr/>
        </p:nvGrpSpPr>
        <p:grpSpPr>
          <a:xfrm>
            <a:off y="3655956" x="6905025"/>
            <a:ext cy="115168" cx="780299"/>
            <a:chOff y="647275" x="6906000"/>
            <a:chExt cy="57900" cx="780299"/>
          </a:xfrm>
        </p:grpSpPr>
        <p:sp>
          <p:nvSpPr>
            <p:cNvPr id="978" name="Shape 97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79" name="Shape 979"/>
            <p:cNvCxnSpPr>
              <a:stCxn id="97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980" name="Shape 980"/>
          <p:cNvGrpSpPr/>
          <p:nvPr/>
        </p:nvGrpSpPr>
        <p:grpSpPr>
          <a:xfrm>
            <a:off y="3352344" x="6900125"/>
            <a:ext cy="115168" cx="780299"/>
            <a:chOff y="647275" x="6906000"/>
            <a:chExt cy="57900" cx="780299"/>
          </a:xfrm>
        </p:grpSpPr>
        <p:sp>
          <p:nvSpPr>
            <p:cNvPr id="981" name="Shape 98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982" name="Shape 982"/>
            <p:cNvCxnSpPr>
              <a:stCxn id="98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sp>
        <p:nvSpPr>
          <p:cNvPr id="983" name="Shape 983"/>
          <p:cNvSpPr txBox="1"/>
          <p:nvPr/>
        </p:nvSpPr>
        <p:spPr>
          <a:xfrm>
            <a:off y="591833" x="675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000" lang="en"/>
              <a:t>I2C Data</a:t>
            </a:r>
          </a:p>
        </p:txBody>
      </p:sp>
      <p:sp>
        <p:nvSpPr>
          <p:cNvPr id="984" name="Shape 984"/>
          <p:cNvSpPr txBox="1"/>
          <p:nvPr/>
        </p:nvSpPr>
        <p:spPr>
          <a:xfrm>
            <a:off y="1247233" x="82641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I2C CLK</a:t>
            </a:r>
          </a:p>
        </p:txBody>
      </p:sp>
      <p:sp>
        <p:nvSpPr>
          <p:cNvPr id="985" name="Shape 985"/>
          <p:cNvSpPr txBox="1"/>
          <p:nvPr/>
        </p:nvSpPr>
        <p:spPr>
          <a:xfrm>
            <a:off y="957233" x="675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GND</a:t>
            </a:r>
          </a:p>
        </p:txBody>
      </p:sp>
      <p:sp>
        <p:nvSpPr>
          <p:cNvPr id="986" name="Shape 986"/>
          <p:cNvSpPr txBox="1"/>
          <p:nvPr/>
        </p:nvSpPr>
        <p:spPr>
          <a:xfrm>
            <a:off y="1827100" x="8264150"/>
            <a:ext cy="385199" cx="7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CPU 3.3V</a:t>
            </a:r>
          </a:p>
        </p:txBody>
      </p:sp>
      <p:sp>
        <p:nvSpPr>
          <p:cNvPr id="987" name="Shape 987"/>
          <p:cNvSpPr txBox="1"/>
          <p:nvPr/>
        </p:nvSpPr>
        <p:spPr>
          <a:xfrm>
            <a:off y="2761933" x="675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Reg 5V</a:t>
            </a:r>
          </a:p>
        </p:txBody>
      </p:sp>
      <p:sp>
        <p:nvSpPr>
          <p:cNvPr id="988" name="Shape 988"/>
          <p:cNvSpPr txBox="1"/>
          <p:nvPr/>
        </p:nvSpPr>
        <p:spPr>
          <a:xfrm>
            <a:off y="2741516" x="8237375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Reboot</a:t>
            </a:r>
          </a:p>
        </p:txBody>
      </p:sp>
      <p:sp>
        <p:nvSpPr>
          <p:cNvPr id="989" name="Shape 989"/>
          <p:cNvSpPr txBox="1"/>
          <p:nvPr/>
        </p:nvSpPr>
        <p:spPr>
          <a:xfrm>
            <a:off y="3045083" x="8237375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GND</a:t>
            </a:r>
          </a:p>
        </p:txBody>
      </p:sp>
      <p:sp>
        <p:nvSpPr>
          <p:cNvPr id="990" name="Shape 990"/>
          <p:cNvSpPr txBox="1"/>
          <p:nvPr/>
        </p:nvSpPr>
        <p:spPr>
          <a:xfrm>
            <a:off y="3350500" x="8237375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GND</a:t>
            </a:r>
          </a:p>
        </p:txBody>
      </p:sp>
      <p:sp>
        <p:nvSpPr>
          <p:cNvPr id="991" name="Shape 991"/>
          <p:cNvSpPr txBox="1"/>
          <p:nvPr/>
        </p:nvSpPr>
        <p:spPr>
          <a:xfrm>
            <a:off y="5418466" x="2287275"/>
            <a:ext cy="369900" cx="3016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https://www.embeddedarm.com/products/board-pictures.php?product=TS-7400-V2</a:t>
            </a:r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95" name="Shape 9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96" name="Shape 99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Computer - Connections</a:t>
            </a:r>
          </a:p>
        </p:txBody>
      </p:sp>
      <p:pic>
        <p:nvPicPr>
          <p:cNvPr id="997" name="Shape 9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171275" x="336150"/>
            <a:ext cy="3238500" cx="65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998" name="Shape 998"/>
          <p:cNvSpPr/>
          <p:nvPr/>
        </p:nvSpPr>
        <p:spPr>
          <a:xfrm>
            <a:off y="4762066" x="2518425"/>
            <a:ext cy="385199" cx="2207699"/>
          </a:xfrm>
          <a:prstGeom prst="rect">
            <a:avLst/>
          </a:prstGeom>
          <a:noFill/>
          <a:ln w="38100" cap="flat">
            <a:solidFill>
              <a:srgbClr val="FFFF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9" name="Shape 999"/>
          <p:cNvSpPr txBox="1"/>
          <p:nvPr/>
        </p:nvSpPr>
        <p:spPr>
          <a:xfrm>
            <a:off y="4192066" x="2703975"/>
            <a:ext cy="569999" cx="1836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>
                <a:solidFill>
                  <a:srgbClr val="FFFF00"/>
                </a:solidFill>
              </a:rPr>
              <a:t>Lower Header Pins</a:t>
            </a:r>
          </a:p>
        </p:txBody>
      </p:sp>
      <p:sp>
        <p:nvSpPr>
          <p:cNvPr id="1000" name="Shape 1000"/>
          <p:cNvSpPr/>
          <p:nvPr/>
        </p:nvSpPr>
        <p:spPr>
          <a:xfrm>
            <a:off y="739733" x="7466750"/>
            <a:ext cy="4848299" cx="797399"/>
          </a:xfrm>
          <a:prstGeom prst="rect">
            <a:avLst/>
          </a:prstGeom>
          <a:noFill/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001" name="Shape 1001"/>
          <p:cNvGrpSpPr/>
          <p:nvPr/>
        </p:nvGrpSpPr>
        <p:grpSpPr>
          <a:xfrm>
            <a:off y="881281" x="6906000"/>
            <a:ext cy="88633" cx="780299"/>
            <a:chOff y="647275" x="6906000"/>
            <a:chExt cy="57900" cx="780299"/>
          </a:xfrm>
        </p:grpSpPr>
        <p:sp>
          <p:nvSpPr>
            <p:cNvPr id="1002" name="Shape 100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03" name="Shape 1003"/>
            <p:cNvCxnSpPr>
              <a:stCxn id="100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04" name="Shape 1004"/>
          <p:cNvGrpSpPr/>
          <p:nvPr/>
        </p:nvGrpSpPr>
        <p:grpSpPr>
          <a:xfrm flipH="1">
            <a:off y="881281" x="8052425"/>
            <a:ext cy="88633" cx="780299"/>
            <a:chOff y="647275" x="6906000"/>
            <a:chExt cy="57900" cx="780299"/>
          </a:xfrm>
        </p:grpSpPr>
        <p:sp>
          <p:nvSpPr>
            <p:cNvPr id="1005" name="Shape 100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06" name="Shape 1006"/>
            <p:cNvCxnSpPr>
              <a:stCxn id="100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07" name="Shape 1007"/>
          <p:cNvGrpSpPr/>
          <p:nvPr/>
        </p:nvGrpSpPr>
        <p:grpSpPr>
          <a:xfrm>
            <a:off y="1114904" x="6902087"/>
            <a:ext cy="88633" cx="780299"/>
            <a:chOff y="647275" x="6906000"/>
            <a:chExt cy="57900" cx="780299"/>
          </a:xfrm>
        </p:grpSpPr>
        <p:sp>
          <p:nvSpPr>
            <p:cNvPr id="1008" name="Shape 100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09" name="Shape 1009"/>
            <p:cNvCxnSpPr>
              <a:stCxn id="100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10" name="Shape 1010"/>
          <p:cNvGrpSpPr/>
          <p:nvPr/>
        </p:nvGrpSpPr>
        <p:grpSpPr>
          <a:xfrm flipH="1">
            <a:off y="1114904" x="8048512"/>
            <a:ext cy="88633" cx="780299"/>
            <a:chOff y="647275" x="6906000"/>
            <a:chExt cy="57900" cx="780299"/>
          </a:xfrm>
        </p:grpSpPr>
        <p:sp>
          <p:nvSpPr>
            <p:cNvPr id="1011" name="Shape 101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12" name="Shape 1012"/>
            <p:cNvCxnSpPr>
              <a:stCxn id="101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13" name="Shape 1013"/>
          <p:cNvGrpSpPr/>
          <p:nvPr/>
        </p:nvGrpSpPr>
        <p:grpSpPr>
          <a:xfrm>
            <a:off y="1348565" x="6904037"/>
            <a:ext cy="88633" cx="780299"/>
            <a:chOff y="647275" x="6906000"/>
            <a:chExt cy="57900" cx="780299"/>
          </a:xfrm>
        </p:grpSpPr>
        <p:sp>
          <p:nvSpPr>
            <p:cNvPr id="1014" name="Shape 101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15" name="Shape 1015"/>
            <p:cNvCxnSpPr>
              <a:stCxn id="101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16" name="Shape 1016"/>
          <p:cNvGrpSpPr/>
          <p:nvPr/>
        </p:nvGrpSpPr>
        <p:grpSpPr>
          <a:xfrm flipH="1">
            <a:off y="1348565" x="8050462"/>
            <a:ext cy="88633" cx="780299"/>
            <a:chOff y="647275" x="6906000"/>
            <a:chExt cy="57900" cx="780299"/>
          </a:xfrm>
        </p:grpSpPr>
        <p:sp>
          <p:nvSpPr>
            <p:cNvPr id="1017" name="Shape 101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18" name="Shape 1018"/>
            <p:cNvCxnSpPr>
              <a:stCxn id="101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19" name="Shape 1019"/>
          <p:cNvGrpSpPr/>
          <p:nvPr/>
        </p:nvGrpSpPr>
        <p:grpSpPr>
          <a:xfrm>
            <a:off y="1582187" x="6900125"/>
            <a:ext cy="88633" cx="780299"/>
            <a:chOff y="647275" x="6906000"/>
            <a:chExt cy="57900" cx="780299"/>
          </a:xfrm>
        </p:grpSpPr>
        <p:sp>
          <p:nvSpPr>
            <p:cNvPr id="1020" name="Shape 102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21" name="Shape 1021"/>
            <p:cNvCxnSpPr>
              <a:stCxn id="102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22" name="Shape 1022"/>
          <p:cNvGrpSpPr/>
          <p:nvPr/>
        </p:nvGrpSpPr>
        <p:grpSpPr>
          <a:xfrm flipH="1">
            <a:off y="1582187" x="8046550"/>
            <a:ext cy="88633" cx="780299"/>
            <a:chOff y="647275" x="6906000"/>
            <a:chExt cy="57900" cx="780299"/>
          </a:xfrm>
        </p:grpSpPr>
        <p:sp>
          <p:nvSpPr>
            <p:cNvPr id="1023" name="Shape 102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24" name="Shape 1024"/>
            <p:cNvCxnSpPr>
              <a:stCxn id="102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25" name="Shape 1025"/>
          <p:cNvGrpSpPr/>
          <p:nvPr/>
        </p:nvGrpSpPr>
        <p:grpSpPr>
          <a:xfrm flipH="1">
            <a:off y="1815848" x="8051450"/>
            <a:ext cy="88633" cx="780299"/>
            <a:chOff y="647275" x="6906000"/>
            <a:chExt cy="57900" cx="780299"/>
          </a:xfrm>
        </p:grpSpPr>
        <p:sp>
          <p:nvSpPr>
            <p:cNvPr id="1026" name="Shape 102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27" name="Shape 1027"/>
            <p:cNvCxnSpPr>
              <a:stCxn id="102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28" name="Shape 1028"/>
          <p:cNvGrpSpPr/>
          <p:nvPr/>
        </p:nvGrpSpPr>
        <p:grpSpPr>
          <a:xfrm>
            <a:off y="2049471" x="6901112"/>
            <a:ext cy="88633" cx="780299"/>
            <a:chOff y="647275" x="6906000"/>
            <a:chExt cy="57900" cx="780299"/>
          </a:xfrm>
        </p:grpSpPr>
        <p:sp>
          <p:nvSpPr>
            <p:cNvPr id="1029" name="Shape 102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30" name="Shape 1030"/>
            <p:cNvCxnSpPr>
              <a:stCxn id="102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31" name="Shape 1031"/>
          <p:cNvGrpSpPr/>
          <p:nvPr/>
        </p:nvGrpSpPr>
        <p:grpSpPr>
          <a:xfrm flipH="1">
            <a:off y="2049471" x="8047537"/>
            <a:ext cy="88633" cx="780299"/>
            <a:chOff y="647275" x="6906000"/>
            <a:chExt cy="57900" cx="780299"/>
          </a:xfrm>
        </p:grpSpPr>
        <p:sp>
          <p:nvSpPr>
            <p:cNvPr id="1032" name="Shape 103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33" name="Shape 1033"/>
            <p:cNvCxnSpPr>
              <a:stCxn id="103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34" name="Shape 1034"/>
          <p:cNvGrpSpPr/>
          <p:nvPr/>
        </p:nvGrpSpPr>
        <p:grpSpPr>
          <a:xfrm>
            <a:off y="2283132" x="6903062"/>
            <a:ext cy="88633" cx="780299"/>
            <a:chOff y="647275" x="6906000"/>
            <a:chExt cy="57900" cx="780299"/>
          </a:xfrm>
        </p:grpSpPr>
        <p:sp>
          <p:nvSpPr>
            <p:cNvPr id="1035" name="Shape 103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36" name="Shape 1036"/>
            <p:cNvCxnSpPr>
              <a:stCxn id="103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37" name="Shape 1037"/>
          <p:cNvGrpSpPr/>
          <p:nvPr/>
        </p:nvGrpSpPr>
        <p:grpSpPr>
          <a:xfrm flipH="1">
            <a:off y="2283132" x="8049487"/>
            <a:ext cy="88633" cx="780299"/>
            <a:chOff y="647275" x="6906000"/>
            <a:chExt cy="57900" cx="780299"/>
          </a:xfrm>
        </p:grpSpPr>
        <p:sp>
          <p:nvSpPr>
            <p:cNvPr id="1038" name="Shape 103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39" name="Shape 1039"/>
            <p:cNvCxnSpPr>
              <a:stCxn id="103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40" name="Shape 1040"/>
          <p:cNvGrpSpPr/>
          <p:nvPr/>
        </p:nvGrpSpPr>
        <p:grpSpPr>
          <a:xfrm>
            <a:off y="2516754" x="6899150"/>
            <a:ext cy="88633" cx="780299"/>
            <a:chOff y="647275" x="6906000"/>
            <a:chExt cy="57900" cx="780299"/>
          </a:xfrm>
        </p:grpSpPr>
        <p:sp>
          <p:nvSpPr>
            <p:cNvPr id="1041" name="Shape 104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42" name="Shape 1042"/>
            <p:cNvCxnSpPr>
              <a:stCxn id="104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43" name="Shape 1043"/>
          <p:cNvGrpSpPr/>
          <p:nvPr/>
        </p:nvGrpSpPr>
        <p:grpSpPr>
          <a:xfrm flipH="1">
            <a:off y="2516754" x="8045575"/>
            <a:ext cy="88633" cx="780299"/>
            <a:chOff y="647275" x="6906000"/>
            <a:chExt cy="57900" cx="780299"/>
          </a:xfrm>
        </p:grpSpPr>
        <p:sp>
          <p:nvSpPr>
            <p:cNvPr id="1044" name="Shape 104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45" name="Shape 1045"/>
            <p:cNvCxnSpPr>
              <a:stCxn id="104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46" name="Shape 1046"/>
          <p:cNvGrpSpPr/>
          <p:nvPr/>
        </p:nvGrpSpPr>
        <p:grpSpPr>
          <a:xfrm>
            <a:off y="1815848" x="6905025"/>
            <a:ext cy="88633" cx="780299"/>
            <a:chOff y="647275" x="6906000"/>
            <a:chExt cy="57900" cx="780299"/>
          </a:xfrm>
        </p:grpSpPr>
        <p:sp>
          <p:nvSpPr>
            <p:cNvPr id="1047" name="Shape 104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48" name="Shape 1048"/>
            <p:cNvCxnSpPr>
              <a:stCxn id="104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49" name="Shape 1049"/>
          <p:cNvGrpSpPr/>
          <p:nvPr/>
        </p:nvGrpSpPr>
        <p:grpSpPr>
          <a:xfrm flipH="1">
            <a:off y="2750396" x="8046550"/>
            <a:ext cy="88633" cx="780299"/>
            <a:chOff y="647275" x="6906000"/>
            <a:chExt cy="57900" cx="780299"/>
          </a:xfrm>
        </p:grpSpPr>
        <p:sp>
          <p:nvSpPr>
            <p:cNvPr id="1050" name="Shape 105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51" name="Shape 1051"/>
            <p:cNvCxnSpPr>
              <a:stCxn id="105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52" name="Shape 1052"/>
          <p:cNvGrpSpPr/>
          <p:nvPr/>
        </p:nvGrpSpPr>
        <p:grpSpPr>
          <a:xfrm flipH="1">
            <a:off y="2984057" x="8051450"/>
            <a:ext cy="88633" cx="780299"/>
            <a:chOff y="647275" x="6906000"/>
            <a:chExt cy="57900" cx="780299"/>
          </a:xfrm>
        </p:grpSpPr>
        <p:sp>
          <p:nvSpPr>
            <p:cNvPr id="1053" name="Shape 105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54" name="Shape 1054"/>
            <p:cNvCxnSpPr>
              <a:stCxn id="105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55" name="Shape 1055"/>
          <p:cNvGrpSpPr/>
          <p:nvPr/>
        </p:nvGrpSpPr>
        <p:grpSpPr>
          <a:xfrm>
            <a:off y="3217679" x="6901112"/>
            <a:ext cy="88633" cx="780299"/>
            <a:chOff y="647275" x="6906000"/>
            <a:chExt cy="57900" cx="780299"/>
          </a:xfrm>
        </p:grpSpPr>
        <p:sp>
          <p:nvSpPr>
            <p:cNvPr id="1056" name="Shape 105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57" name="Shape 1057"/>
            <p:cNvCxnSpPr>
              <a:stCxn id="105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58" name="Shape 1058"/>
          <p:cNvGrpSpPr/>
          <p:nvPr/>
        </p:nvGrpSpPr>
        <p:grpSpPr>
          <a:xfrm flipH="1">
            <a:off y="3217679" x="8047537"/>
            <a:ext cy="88633" cx="780299"/>
            <a:chOff y="647275" x="6906000"/>
            <a:chExt cy="57900" cx="780299"/>
          </a:xfrm>
        </p:grpSpPr>
        <p:sp>
          <p:nvSpPr>
            <p:cNvPr id="1059" name="Shape 105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60" name="Shape 1060"/>
            <p:cNvCxnSpPr>
              <a:stCxn id="105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61" name="Shape 1061"/>
          <p:cNvGrpSpPr/>
          <p:nvPr/>
        </p:nvGrpSpPr>
        <p:grpSpPr>
          <a:xfrm>
            <a:off y="3451340" x="6903062"/>
            <a:ext cy="88633" cx="780299"/>
            <a:chOff y="647275" x="6906000"/>
            <a:chExt cy="57900" cx="780299"/>
          </a:xfrm>
        </p:grpSpPr>
        <p:sp>
          <p:nvSpPr>
            <p:cNvPr id="1062" name="Shape 106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63" name="Shape 1063"/>
            <p:cNvCxnSpPr>
              <a:stCxn id="106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64" name="Shape 1064"/>
          <p:cNvGrpSpPr/>
          <p:nvPr/>
        </p:nvGrpSpPr>
        <p:grpSpPr>
          <a:xfrm flipH="1">
            <a:off y="3451340" x="8049487"/>
            <a:ext cy="88633" cx="780299"/>
            <a:chOff y="647275" x="6906000"/>
            <a:chExt cy="57900" cx="780299"/>
          </a:xfrm>
        </p:grpSpPr>
        <p:sp>
          <p:nvSpPr>
            <p:cNvPr id="1065" name="Shape 106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66" name="Shape 1066"/>
            <p:cNvCxnSpPr>
              <a:stCxn id="106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67" name="Shape 1067"/>
          <p:cNvGrpSpPr/>
          <p:nvPr/>
        </p:nvGrpSpPr>
        <p:grpSpPr>
          <a:xfrm>
            <a:off y="3684963" x="6899150"/>
            <a:ext cy="88633" cx="780299"/>
            <a:chOff y="647275" x="6906000"/>
            <a:chExt cy="57900" cx="780299"/>
          </a:xfrm>
        </p:grpSpPr>
        <p:sp>
          <p:nvSpPr>
            <p:cNvPr id="1068" name="Shape 106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69" name="Shape 1069"/>
            <p:cNvCxnSpPr>
              <a:stCxn id="106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70" name="Shape 1070"/>
          <p:cNvGrpSpPr/>
          <p:nvPr/>
        </p:nvGrpSpPr>
        <p:grpSpPr>
          <a:xfrm flipH="1">
            <a:off y="3684963" x="8045575"/>
            <a:ext cy="88633" cx="780299"/>
            <a:chOff y="647275" x="6906000"/>
            <a:chExt cy="57900" cx="780299"/>
          </a:xfrm>
        </p:grpSpPr>
        <p:sp>
          <p:nvSpPr>
            <p:cNvPr id="1071" name="Shape 107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72" name="Shape 1072"/>
            <p:cNvCxnSpPr>
              <a:stCxn id="107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73" name="Shape 1073"/>
          <p:cNvGrpSpPr/>
          <p:nvPr/>
        </p:nvGrpSpPr>
        <p:grpSpPr>
          <a:xfrm>
            <a:off y="2984057" x="6905025"/>
            <a:ext cy="88633" cx="780299"/>
            <a:chOff y="647275" x="6906000"/>
            <a:chExt cy="57900" cx="780299"/>
          </a:xfrm>
        </p:grpSpPr>
        <p:sp>
          <p:nvSpPr>
            <p:cNvPr id="1074" name="Shape 107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75" name="Shape 1075"/>
            <p:cNvCxnSpPr>
              <a:stCxn id="107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76" name="Shape 1076"/>
          <p:cNvGrpSpPr/>
          <p:nvPr/>
        </p:nvGrpSpPr>
        <p:grpSpPr>
          <a:xfrm>
            <a:off y="2750396" x="6900125"/>
            <a:ext cy="88633" cx="780299"/>
            <a:chOff y="647275" x="6906000"/>
            <a:chExt cy="57900" cx="780299"/>
          </a:xfrm>
        </p:grpSpPr>
        <p:sp>
          <p:nvSpPr>
            <p:cNvPr id="1077" name="Shape 107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78" name="Shape 1078"/>
            <p:cNvCxnSpPr>
              <a:stCxn id="107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79" name="Shape 1079"/>
          <p:cNvGrpSpPr/>
          <p:nvPr/>
        </p:nvGrpSpPr>
        <p:grpSpPr>
          <a:xfrm>
            <a:off y="3918624" x="6903062"/>
            <a:ext cy="88633" cx="780299"/>
            <a:chOff y="647275" x="6906000"/>
            <a:chExt cy="57900" cx="780299"/>
          </a:xfrm>
        </p:grpSpPr>
        <p:sp>
          <p:nvSpPr>
            <p:cNvPr id="1080" name="Shape 108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81" name="Shape 1081"/>
            <p:cNvCxnSpPr>
              <a:stCxn id="108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82" name="Shape 1082"/>
          <p:cNvGrpSpPr/>
          <p:nvPr/>
        </p:nvGrpSpPr>
        <p:grpSpPr>
          <a:xfrm>
            <a:off y="4152246" x="6899150"/>
            <a:ext cy="88633" cx="780299"/>
            <a:chOff y="647275" x="6906000"/>
            <a:chExt cy="57900" cx="780299"/>
          </a:xfrm>
        </p:grpSpPr>
        <p:sp>
          <p:nvSpPr>
            <p:cNvPr id="1083" name="Shape 108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84" name="Shape 1084"/>
            <p:cNvCxnSpPr>
              <a:stCxn id="108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85" name="Shape 1085"/>
          <p:cNvGrpSpPr/>
          <p:nvPr/>
        </p:nvGrpSpPr>
        <p:grpSpPr>
          <a:xfrm flipH="1">
            <a:off y="4152246" x="8045575"/>
            <a:ext cy="88633" cx="780299"/>
            <a:chOff y="647275" x="6906000"/>
            <a:chExt cy="57900" cx="780299"/>
          </a:xfrm>
        </p:grpSpPr>
        <p:sp>
          <p:nvSpPr>
            <p:cNvPr id="1086" name="Shape 108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87" name="Shape 1087"/>
            <p:cNvCxnSpPr>
              <a:stCxn id="108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88" name="Shape 1088"/>
          <p:cNvGrpSpPr/>
          <p:nvPr/>
        </p:nvGrpSpPr>
        <p:grpSpPr>
          <a:xfrm flipH="1">
            <a:off y="4385888" x="8046550"/>
            <a:ext cy="88633" cx="780299"/>
            <a:chOff y="647275" x="6906000"/>
            <a:chExt cy="57900" cx="780299"/>
          </a:xfrm>
        </p:grpSpPr>
        <p:sp>
          <p:nvSpPr>
            <p:cNvPr id="1089" name="Shape 108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90" name="Shape 1090"/>
            <p:cNvCxnSpPr>
              <a:stCxn id="108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91" name="Shape 1091"/>
          <p:cNvGrpSpPr/>
          <p:nvPr/>
        </p:nvGrpSpPr>
        <p:grpSpPr>
          <a:xfrm flipH="1">
            <a:off y="4619549" x="8051450"/>
            <a:ext cy="88633" cx="780299"/>
            <a:chOff y="647275" x="6906000"/>
            <a:chExt cy="57900" cx="780299"/>
          </a:xfrm>
        </p:grpSpPr>
        <p:sp>
          <p:nvSpPr>
            <p:cNvPr id="1092" name="Shape 1092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93" name="Shape 1093"/>
            <p:cNvCxnSpPr>
              <a:stCxn id="1092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94" name="Shape 1094"/>
          <p:cNvGrpSpPr/>
          <p:nvPr/>
        </p:nvGrpSpPr>
        <p:grpSpPr>
          <a:xfrm>
            <a:off y="4853171" x="6901112"/>
            <a:ext cy="88633" cx="780299"/>
            <a:chOff y="647275" x="6906000"/>
            <a:chExt cy="57900" cx="780299"/>
          </a:xfrm>
        </p:grpSpPr>
        <p:sp>
          <p:nvSpPr>
            <p:cNvPr id="1095" name="Shape 1095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96" name="Shape 1096"/>
            <p:cNvCxnSpPr>
              <a:stCxn id="1095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097" name="Shape 1097"/>
          <p:cNvGrpSpPr/>
          <p:nvPr/>
        </p:nvGrpSpPr>
        <p:grpSpPr>
          <a:xfrm flipH="1">
            <a:off y="4853171" x="8047537"/>
            <a:ext cy="88633" cx="780299"/>
            <a:chOff y="647275" x="6906000"/>
            <a:chExt cy="57900" cx="780299"/>
          </a:xfrm>
        </p:grpSpPr>
        <p:sp>
          <p:nvSpPr>
            <p:cNvPr id="1098" name="Shape 1098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099" name="Shape 1099"/>
            <p:cNvCxnSpPr>
              <a:stCxn id="1098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00" name="Shape 1100"/>
          <p:cNvGrpSpPr/>
          <p:nvPr/>
        </p:nvGrpSpPr>
        <p:grpSpPr>
          <a:xfrm>
            <a:off y="5086832" x="6903062"/>
            <a:ext cy="88633" cx="780299"/>
            <a:chOff y="647275" x="6906000"/>
            <a:chExt cy="57900" cx="780299"/>
          </a:xfrm>
        </p:grpSpPr>
        <p:sp>
          <p:nvSpPr>
            <p:cNvPr id="1101" name="Shape 1101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02" name="Shape 1102"/>
            <p:cNvCxnSpPr>
              <a:stCxn id="1101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03" name="Shape 1103"/>
          <p:cNvGrpSpPr/>
          <p:nvPr/>
        </p:nvGrpSpPr>
        <p:grpSpPr>
          <a:xfrm flipH="1">
            <a:off y="5086832" x="8049487"/>
            <a:ext cy="88633" cx="780299"/>
            <a:chOff y="647275" x="6906000"/>
            <a:chExt cy="57900" cx="780299"/>
          </a:xfrm>
        </p:grpSpPr>
        <p:sp>
          <p:nvSpPr>
            <p:cNvPr id="1104" name="Shape 1104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05" name="Shape 1105"/>
            <p:cNvCxnSpPr>
              <a:stCxn id="1104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06" name="Shape 1106"/>
          <p:cNvGrpSpPr/>
          <p:nvPr/>
        </p:nvGrpSpPr>
        <p:grpSpPr>
          <a:xfrm>
            <a:off y="5320455" x="6899150"/>
            <a:ext cy="88633" cx="780299"/>
            <a:chOff y="647275" x="6906000"/>
            <a:chExt cy="57900" cx="780299"/>
          </a:xfrm>
        </p:grpSpPr>
        <p:sp>
          <p:nvSpPr>
            <p:cNvPr id="1107" name="Shape 1107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08" name="Shape 1108"/>
            <p:cNvCxnSpPr>
              <a:stCxn id="1107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09" name="Shape 1109"/>
          <p:cNvGrpSpPr/>
          <p:nvPr/>
        </p:nvGrpSpPr>
        <p:grpSpPr>
          <a:xfrm flipH="1">
            <a:off y="5320455" x="8045575"/>
            <a:ext cy="88633" cx="780299"/>
            <a:chOff y="647275" x="6906000"/>
            <a:chExt cy="57900" cx="780299"/>
          </a:xfrm>
        </p:grpSpPr>
        <p:sp>
          <p:nvSpPr>
            <p:cNvPr id="1110" name="Shape 1110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11" name="Shape 1111"/>
            <p:cNvCxnSpPr>
              <a:stCxn id="1110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12" name="Shape 1112"/>
          <p:cNvGrpSpPr/>
          <p:nvPr/>
        </p:nvGrpSpPr>
        <p:grpSpPr>
          <a:xfrm>
            <a:off y="4619549" x="6905025"/>
            <a:ext cy="88633" cx="780299"/>
            <a:chOff y="647275" x="6906000"/>
            <a:chExt cy="57900" cx="780299"/>
          </a:xfrm>
        </p:grpSpPr>
        <p:sp>
          <p:nvSpPr>
            <p:cNvPr id="1113" name="Shape 1113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14" name="Shape 1114"/>
            <p:cNvCxnSpPr>
              <a:stCxn id="1113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15" name="Shape 1115"/>
          <p:cNvGrpSpPr/>
          <p:nvPr/>
        </p:nvGrpSpPr>
        <p:grpSpPr>
          <a:xfrm>
            <a:off y="4385888" x="6900125"/>
            <a:ext cy="88633" cx="780299"/>
            <a:chOff y="647275" x="6906000"/>
            <a:chExt cy="57900" cx="780299"/>
          </a:xfrm>
        </p:grpSpPr>
        <p:sp>
          <p:nvSpPr>
            <p:cNvPr id="1116" name="Shape 1116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17" name="Shape 1117"/>
            <p:cNvCxnSpPr>
              <a:stCxn id="1116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grpSp>
        <p:nvGrpSpPr>
          <p:cNvPr id="1118" name="Shape 1118"/>
          <p:cNvGrpSpPr/>
          <p:nvPr/>
        </p:nvGrpSpPr>
        <p:grpSpPr>
          <a:xfrm flipH="1">
            <a:off y="3918624" x="8049487"/>
            <a:ext cy="88633" cx="780299"/>
            <a:chOff y="647275" x="6906000"/>
            <a:chExt cy="57900" cx="780299"/>
          </a:xfrm>
        </p:grpSpPr>
        <p:sp>
          <p:nvSpPr>
            <p:cNvPr id="1119" name="Shape 1119"/>
            <p:cNvSpPr/>
            <p:nvPr/>
          </p:nvSpPr>
          <p:spPr>
            <a:xfrm>
              <a:off y="647275" x="7640100"/>
              <a:ext cy="57900" cx="46199"/>
            </a:xfrm>
            <a:prstGeom prst="ellipse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1120" name="Shape 1120"/>
            <p:cNvCxnSpPr>
              <a:stCxn id="1119" idx="2"/>
            </p:cNvCxnSpPr>
            <p:nvPr/>
          </p:nvCxnSpPr>
          <p:spPr>
            <a:xfrm rot="10800000">
              <a:off y="676225" x="6906000"/>
              <a:ext cy="0" cx="734100"/>
            </a:xfrm>
            <a:prstGeom prst="straightConnector1">
              <a:avLst/>
            </a:prstGeom>
            <a:noFill/>
            <a:ln w="19050" cap="flat">
              <a:solidFill>
                <a:schemeClr val="dk2"/>
              </a:solidFill>
              <a:prstDash val="solid"/>
              <a:round/>
              <a:headEnd w="lg" len="lg" type="none"/>
              <a:tailEnd w="lg" len="lg" type="none"/>
            </a:ln>
          </p:spPr>
        </p:cxnSp>
      </p:grpSp>
      <p:sp>
        <p:nvSpPr>
          <p:cNvPr id="1121" name="Shape 1121"/>
          <p:cNvSpPr txBox="1"/>
          <p:nvPr/>
        </p:nvSpPr>
        <p:spPr>
          <a:xfrm>
            <a:off y="660866" x="68229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DIO_00</a:t>
            </a:r>
          </a:p>
        </p:txBody>
      </p:sp>
      <p:sp>
        <p:nvSpPr>
          <p:cNvPr id="1122" name="Shape 1122"/>
          <p:cNvSpPr txBox="1"/>
          <p:nvPr/>
        </p:nvSpPr>
        <p:spPr>
          <a:xfrm>
            <a:off y="894566" x="68229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DIO_01</a:t>
            </a:r>
          </a:p>
        </p:txBody>
      </p:sp>
      <p:sp>
        <p:nvSpPr>
          <p:cNvPr id="1123" name="Shape 1123"/>
          <p:cNvSpPr txBox="1"/>
          <p:nvPr/>
        </p:nvSpPr>
        <p:spPr>
          <a:xfrm>
            <a:off y="660866" x="8279000"/>
            <a:ext cy="385199" cx="780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CPU 3.3V</a:t>
            </a:r>
          </a:p>
        </p:txBody>
      </p:sp>
      <p:sp>
        <p:nvSpPr>
          <p:cNvPr id="1124" name="Shape 1124"/>
          <p:cNvSpPr txBox="1"/>
          <p:nvPr/>
        </p:nvSpPr>
        <p:spPr>
          <a:xfrm>
            <a:off y="894566" x="831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DIO_02</a:t>
            </a:r>
          </a:p>
        </p:txBody>
      </p:sp>
      <p:sp>
        <p:nvSpPr>
          <p:cNvPr id="1125" name="Shape 1125"/>
          <p:cNvSpPr txBox="1"/>
          <p:nvPr/>
        </p:nvSpPr>
        <p:spPr>
          <a:xfrm>
            <a:off y="1128200" x="68229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DIO_03</a:t>
            </a:r>
          </a:p>
        </p:txBody>
      </p:sp>
      <p:sp>
        <p:nvSpPr>
          <p:cNvPr id="1126" name="Shape 1126"/>
          <p:cNvSpPr txBox="1"/>
          <p:nvPr/>
        </p:nvSpPr>
        <p:spPr>
          <a:xfrm>
            <a:off y="1143900" x="831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DIO_04</a:t>
            </a:r>
          </a:p>
        </p:txBody>
      </p:sp>
      <p:sp>
        <p:nvSpPr>
          <p:cNvPr id="1127" name="Shape 1127"/>
          <p:cNvSpPr txBox="1"/>
          <p:nvPr/>
        </p:nvSpPr>
        <p:spPr>
          <a:xfrm>
            <a:off y="1571033" x="68229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DIO_07</a:t>
            </a:r>
          </a:p>
        </p:txBody>
      </p:sp>
      <p:sp>
        <p:nvSpPr>
          <p:cNvPr id="1128" name="Shape 1128"/>
          <p:cNvSpPr txBox="1"/>
          <p:nvPr/>
        </p:nvSpPr>
        <p:spPr>
          <a:xfrm>
            <a:off y="1854466" x="68229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DIO_09</a:t>
            </a:r>
          </a:p>
        </p:txBody>
      </p:sp>
      <p:sp>
        <p:nvSpPr>
          <p:cNvPr id="1129" name="Shape 1129"/>
          <p:cNvSpPr txBox="1"/>
          <p:nvPr/>
        </p:nvSpPr>
        <p:spPr>
          <a:xfrm>
            <a:off y="1355212" x="68064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DIO_05</a:t>
            </a:r>
          </a:p>
        </p:txBody>
      </p:sp>
      <p:sp>
        <p:nvSpPr>
          <p:cNvPr id="1130" name="Shape 1130"/>
          <p:cNvSpPr txBox="1"/>
          <p:nvPr/>
        </p:nvSpPr>
        <p:spPr>
          <a:xfrm>
            <a:off y="1361816" x="831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DIO_02</a:t>
            </a:r>
          </a:p>
        </p:txBody>
      </p:sp>
      <p:sp>
        <p:nvSpPr>
          <p:cNvPr id="1131" name="Shape 1131"/>
          <p:cNvSpPr txBox="1"/>
          <p:nvPr/>
        </p:nvSpPr>
        <p:spPr>
          <a:xfrm>
            <a:off y="1626916" x="831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DIO_04</a:t>
            </a:r>
          </a:p>
        </p:txBody>
      </p:sp>
      <p:sp>
        <p:nvSpPr>
          <p:cNvPr id="1132" name="Shape 1132"/>
          <p:cNvSpPr txBox="1"/>
          <p:nvPr/>
        </p:nvSpPr>
        <p:spPr>
          <a:xfrm>
            <a:off y="1829116" x="83115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GND</a:t>
            </a:r>
          </a:p>
        </p:txBody>
      </p:sp>
      <p:sp>
        <p:nvSpPr>
          <p:cNvPr id="1133" name="Shape 1133"/>
          <p:cNvSpPr txBox="1"/>
          <p:nvPr/>
        </p:nvSpPr>
        <p:spPr>
          <a:xfrm>
            <a:off y="2094233" x="678995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CAN_Rx0</a:t>
            </a:r>
          </a:p>
        </p:txBody>
      </p:sp>
      <p:sp>
        <p:nvSpPr>
          <p:cNvPr id="1134" name="Shape 1134"/>
          <p:cNvSpPr txBox="1"/>
          <p:nvPr/>
        </p:nvSpPr>
        <p:spPr>
          <a:xfrm>
            <a:off y="2327850" x="680645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CAN_Tx0</a:t>
            </a:r>
          </a:p>
        </p:txBody>
      </p:sp>
      <p:sp>
        <p:nvSpPr>
          <p:cNvPr id="1135" name="Shape 1135"/>
          <p:cNvSpPr txBox="1"/>
          <p:nvPr/>
        </p:nvSpPr>
        <p:spPr>
          <a:xfrm>
            <a:off y="2327833" x="830330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CAN_Tx1</a:t>
            </a:r>
          </a:p>
        </p:txBody>
      </p:sp>
      <p:sp>
        <p:nvSpPr>
          <p:cNvPr id="1136" name="Shape 1136"/>
          <p:cNvSpPr txBox="1"/>
          <p:nvPr/>
        </p:nvSpPr>
        <p:spPr>
          <a:xfrm>
            <a:off y="2071837" x="829505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CAN_Rx1</a:t>
            </a:r>
          </a:p>
        </p:txBody>
      </p:sp>
      <p:sp>
        <p:nvSpPr>
          <p:cNvPr id="1137" name="Shape 1137"/>
          <p:cNvSpPr txBox="1"/>
          <p:nvPr/>
        </p:nvSpPr>
        <p:spPr>
          <a:xfrm>
            <a:off y="2561516" x="830330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Reg 5V</a:t>
            </a:r>
          </a:p>
        </p:txBody>
      </p:sp>
      <p:sp>
        <p:nvSpPr>
          <p:cNvPr id="1138" name="Shape 1138"/>
          <p:cNvSpPr txBox="1"/>
          <p:nvPr/>
        </p:nvSpPr>
        <p:spPr>
          <a:xfrm>
            <a:off y="3729700" x="678995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ADC0</a:t>
            </a:r>
          </a:p>
        </p:txBody>
      </p:sp>
      <p:sp>
        <p:nvSpPr>
          <p:cNvPr id="1139" name="Shape 1139"/>
          <p:cNvSpPr txBox="1"/>
          <p:nvPr/>
        </p:nvSpPr>
        <p:spPr>
          <a:xfrm>
            <a:off y="3729700" x="830330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ADC1</a:t>
            </a:r>
          </a:p>
        </p:txBody>
      </p:sp>
      <p:sp>
        <p:nvSpPr>
          <p:cNvPr id="1140" name="Shape 1140"/>
          <p:cNvSpPr txBox="1"/>
          <p:nvPr/>
        </p:nvSpPr>
        <p:spPr>
          <a:xfrm>
            <a:off y="3963350" x="680645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ADC2</a:t>
            </a:r>
          </a:p>
        </p:txBody>
      </p:sp>
      <p:sp>
        <p:nvSpPr>
          <p:cNvPr id="1141" name="Shape 1141"/>
          <p:cNvSpPr txBox="1"/>
          <p:nvPr/>
        </p:nvSpPr>
        <p:spPr>
          <a:xfrm>
            <a:off y="3963333" x="8303300"/>
            <a:ext cy="385199" cx="748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ADC3</a:t>
            </a:r>
          </a:p>
        </p:txBody>
      </p:sp>
      <p:sp>
        <p:nvSpPr>
          <p:cNvPr id="1142" name="Shape 1142"/>
          <p:cNvSpPr txBox="1"/>
          <p:nvPr/>
        </p:nvSpPr>
        <p:spPr>
          <a:xfrm>
            <a:off y="4165516" x="6806450"/>
            <a:ext cy="385199" cx="715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GND</a:t>
            </a:r>
          </a:p>
        </p:txBody>
      </p:sp>
      <p:sp>
        <p:nvSpPr>
          <p:cNvPr id="1143" name="Shape 1143"/>
          <p:cNvSpPr txBox="1"/>
          <p:nvPr/>
        </p:nvSpPr>
        <p:spPr>
          <a:xfrm>
            <a:off y="5418466" x="2287275"/>
            <a:ext cy="369900" cx="3016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https://www.embeddedarm.com/products/board-pictures.php?product=TS-7400-V2</a:t>
            </a:r>
          </a:p>
        </p:txBody>
      </p:sp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7" name="Shape 11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48" name="Shape 114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PacMan Software</a:t>
            </a:r>
          </a:p>
        </p:txBody>
      </p:sp>
      <p:sp>
        <p:nvSpPr>
          <p:cNvPr id="1149" name="Shape 1149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Debian 'Wheezy' Linux (Kernel 2.6.36)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Updates from 2014 team’s code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Correct State of Charge algorithm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Reboot should not invalidate state of charge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Temperature adjustment for current-measuring shunt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communication with VSCADA</a:t>
            </a:r>
          </a:p>
          <a:p>
            <a:pPr lvl="0" indent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3" name="Shape 11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54" name="Shape 115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PacMan Safety Loop Control</a:t>
            </a:r>
          </a:p>
        </p:txBody>
      </p:sp>
      <p:sp>
        <p:nvSpPr>
          <p:cNvPr id="1155" name="Shape 115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Safety loop opened in 3 different ways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Charger plugged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Watchdog timeout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CPU DIO02 pin for software control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Watchdog fed by CPU DIO03 pin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56" name="Shape 1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683275" x="4513800"/>
            <a:ext cy="2578649" cx="238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Shape 1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781925" x="766900"/>
            <a:ext cy="2381350" cx="2381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8" name="Shape 1158"/>
          <p:cNvCxnSpPr/>
          <p:nvPr/>
        </p:nvCxnSpPr>
        <p:spPr>
          <a:xfrm rot="10800000" flipH="1">
            <a:off y="4407575" x="2157575"/>
            <a:ext cy="493199" cx="2727900"/>
          </a:xfrm>
          <a:prstGeom prst="straightConnector1">
            <a:avLst/>
          </a:prstGeom>
          <a:noFill/>
          <a:ln w="76200" cap="flat">
            <a:solidFill>
              <a:srgbClr val="98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2" name="Shape 1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63" name="Shape 116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VSCADA CAN Interface</a:t>
            </a:r>
          </a:p>
        </p:txBody>
      </p:sp>
      <p:grpSp>
        <p:nvGrpSpPr>
          <p:cNvPr id="1164" name="Shape 1164"/>
          <p:cNvGrpSpPr/>
          <p:nvPr/>
        </p:nvGrpSpPr>
        <p:grpSpPr>
          <a:xfrm>
            <a:off y="3598550" x="4699162"/>
            <a:ext cy="2514774" cx="10193912"/>
            <a:chOff y="2508675" x="3295762"/>
            <a:chExt cy="2514774" cx="10193912"/>
          </a:xfrm>
        </p:grpSpPr>
        <p:pic>
          <p:nvPicPr>
            <p:cNvPr id="1165" name="Shape 11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y="2705800" x="3295762"/>
              <a:ext cy="1446399" cx="2552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Shape 1166"/>
            <p:cNvSpPr/>
            <p:nvPr/>
          </p:nvSpPr>
          <p:spPr>
            <a:xfrm>
              <a:off y="3198550" x="4854312"/>
              <a:ext cy="196199" cx="196199"/>
            </a:xfrm>
            <a:prstGeom prst="ellipse">
              <a:avLst/>
            </a:prstGeom>
            <a:solidFill>
              <a:srgbClr val="4A86E8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7" name="Shape 1167"/>
            <p:cNvSpPr/>
            <p:nvPr/>
          </p:nvSpPr>
          <p:spPr>
            <a:xfrm>
              <a:off y="3450975" x="4854312"/>
              <a:ext cy="196199" cx="196199"/>
            </a:xfrm>
            <a:prstGeom prst="ellipse">
              <a:avLst/>
            </a:prstGeom>
            <a:solidFill>
              <a:srgbClr val="C9DAF8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8" name="Shape 1168"/>
            <p:cNvSpPr/>
            <p:nvPr/>
          </p:nvSpPr>
          <p:spPr>
            <a:xfrm>
              <a:off y="3198550" x="5132937"/>
              <a:ext cy="196199" cx="196199"/>
            </a:xfrm>
            <a:prstGeom prst="ellipse">
              <a:avLst/>
            </a:prstGeom>
            <a:solidFill>
              <a:srgbClr val="FF9900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69" name="Shape 1169"/>
            <p:cNvSpPr/>
            <p:nvPr/>
          </p:nvSpPr>
          <p:spPr>
            <a:xfrm>
              <a:off y="3450975" x="5132937"/>
              <a:ext cy="196199" cx="196199"/>
            </a:xfrm>
            <a:prstGeom prst="ellipse">
              <a:avLst/>
            </a:prstGeom>
            <a:solidFill>
              <a:srgbClr val="FCE5CD"/>
            </a:solidFill>
            <a:ln w="19050" cap="flat">
              <a:solidFill>
                <a:schemeClr val="dk2"/>
              </a:solidFill>
              <a:prstDash val="solid"/>
              <a:round/>
              <a:headEnd w="med" len="med" type="none"/>
              <a:tailEnd w="med" len="med" type="none"/>
            </a:ln>
          </p:spPr>
          <p:txBody>
            <a:bodyPr bIns="91425" rIns="91425" lIns="91425" t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70" name="Shape 1170"/>
            <p:cNvSpPr txBox="1"/>
            <p:nvPr/>
          </p:nvSpPr>
          <p:spPr>
            <a:xfrm>
              <a:off y="2508675" x="4305525"/>
              <a:ext cy="942299" cx="8078099"/>
            </a:xfrm>
            <a:prstGeom prst="rect">
              <a:avLst/>
            </a:prstGeom>
            <a:noFill/>
            <a:ln>
              <a:noFill/>
            </a:ln>
          </p:spPr>
          <p:txBody>
            <a:bodyPr bIns="91425" rIns="91425" lIns="91425" t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/>
                <a:t>CAN H</a:t>
              </a:r>
            </a:p>
          </p:txBody>
        </p:sp>
        <p:sp>
          <p:nvSpPr>
            <p:cNvPr id="1171" name="Shape 1171"/>
            <p:cNvSpPr txBox="1"/>
            <p:nvPr/>
          </p:nvSpPr>
          <p:spPr>
            <a:xfrm>
              <a:off y="4081150" x="4305525"/>
              <a:ext cy="942299" cx="8078099"/>
            </a:xfrm>
            <a:prstGeom prst="rect">
              <a:avLst/>
            </a:prstGeom>
            <a:noFill/>
            <a:ln>
              <a:noFill/>
            </a:ln>
          </p:spPr>
          <p:txBody>
            <a:bodyPr bIns="91425" rIns="91425" lIns="91425" t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/>
                <a:t>CAN L</a:t>
              </a:r>
            </a:p>
          </p:txBody>
        </p:sp>
        <p:sp>
          <p:nvSpPr>
            <p:cNvPr id="1172" name="Shape 1172"/>
            <p:cNvSpPr txBox="1"/>
            <p:nvPr/>
          </p:nvSpPr>
          <p:spPr>
            <a:xfrm>
              <a:off y="2508675" x="5411575"/>
              <a:ext cy="942299" cx="8078099"/>
            </a:xfrm>
            <a:prstGeom prst="rect">
              <a:avLst/>
            </a:prstGeom>
            <a:noFill/>
            <a:ln>
              <a:noFill/>
            </a:ln>
          </p:spPr>
          <p:txBody>
            <a:bodyPr bIns="91425" rIns="91425" lIns="91425" t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/>
                <a:t>GLV 12V</a:t>
              </a:r>
            </a:p>
          </p:txBody>
        </p:sp>
        <p:sp>
          <p:nvSpPr>
            <p:cNvPr id="1173" name="Shape 1173"/>
            <p:cNvSpPr txBox="1"/>
            <p:nvPr/>
          </p:nvSpPr>
          <p:spPr>
            <a:xfrm>
              <a:off y="4081150" x="5329150"/>
              <a:ext cy="942299" cx="8078099"/>
            </a:xfrm>
            <a:prstGeom prst="rect">
              <a:avLst/>
            </a:prstGeom>
            <a:noFill/>
            <a:ln>
              <a:noFill/>
            </a:ln>
          </p:spPr>
          <p:txBody>
            <a:bodyPr bIns="91425" rIns="91425" lIns="91425" tIns="91425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"/>
                <a:t>GLV GND</a:t>
              </a:r>
            </a:p>
          </p:txBody>
        </p:sp>
        <p:cxnSp>
          <p:nvCxnSpPr>
            <p:cNvPr id="1174" name="Shape 1174"/>
            <p:cNvCxnSpPr/>
            <p:nvPr/>
          </p:nvCxnSpPr>
          <p:spPr>
            <a:xfrm>
              <a:off y="2875025" x="4698225"/>
              <a:ext cy="378600" cx="238499"/>
            </a:xfrm>
            <a:prstGeom prst="straightConnector1">
              <a:avLst/>
            </a:prstGeom>
            <a:noFill/>
            <a:ln w="19050" cap="flat">
              <a:solidFill>
                <a:srgbClr val="0000FF"/>
              </a:solidFill>
              <a:prstDash val="solid"/>
              <a:round/>
              <a:headEnd w="lg" len="lg" type="none"/>
              <a:tailEnd w="lg" len="lg" type="triangle"/>
            </a:ln>
          </p:spPr>
        </p:cxnSp>
        <p:cxnSp>
          <p:nvCxnSpPr>
            <p:cNvPr id="1175" name="Shape 1175"/>
            <p:cNvCxnSpPr/>
            <p:nvPr/>
          </p:nvCxnSpPr>
          <p:spPr>
            <a:xfrm flipH="1">
              <a:off y="2622600" x="5203024"/>
              <a:ext cy="588899" cx="294600"/>
            </a:xfrm>
            <a:prstGeom prst="straightConnector1">
              <a:avLst/>
            </a:prstGeom>
            <a:noFill/>
            <a:ln w="19050" cap="flat">
              <a:solidFill>
                <a:srgbClr val="FF9900"/>
              </a:solidFill>
              <a:prstDash val="solid"/>
              <a:round/>
              <a:headEnd w="lg" len="lg" type="none"/>
              <a:tailEnd w="lg" len="lg" type="triangle"/>
            </a:ln>
          </p:spPr>
        </p:cxnSp>
        <p:cxnSp>
          <p:nvCxnSpPr>
            <p:cNvPr id="1176" name="Shape 1176"/>
            <p:cNvCxnSpPr>
              <a:endCxn id="1167" idx="4"/>
            </p:cNvCxnSpPr>
            <p:nvPr/>
          </p:nvCxnSpPr>
          <p:spPr>
            <a:xfrm rot="10800000" flipH="1">
              <a:off y="3647174" x="4712112"/>
              <a:ext cy="447900" cx="240300"/>
            </a:xfrm>
            <a:prstGeom prst="straightConnector1">
              <a:avLst/>
            </a:prstGeom>
            <a:noFill/>
            <a:ln w="19050" cap="flat">
              <a:solidFill>
                <a:srgbClr val="CFE2F3"/>
              </a:solidFill>
              <a:prstDash val="solid"/>
              <a:round/>
              <a:headEnd w="lg" len="lg" type="none"/>
              <a:tailEnd w="lg" len="lg" type="triangle"/>
            </a:ln>
          </p:spPr>
        </p:cxnSp>
        <p:cxnSp>
          <p:nvCxnSpPr>
            <p:cNvPr id="1177" name="Shape 1177"/>
            <p:cNvCxnSpPr>
              <a:endCxn id="1169" idx="5"/>
            </p:cNvCxnSpPr>
            <p:nvPr/>
          </p:nvCxnSpPr>
          <p:spPr>
            <a:xfrm rot="10800000">
              <a:off y="3618442" x="5300404"/>
              <a:ext cy="490800" cx="309300"/>
            </a:xfrm>
            <a:prstGeom prst="straightConnector1">
              <a:avLst/>
            </a:prstGeom>
            <a:noFill/>
            <a:ln w="19050" cap="flat">
              <a:solidFill>
                <a:srgbClr val="FCE5CD"/>
              </a:solidFill>
              <a:prstDash val="solid"/>
              <a:round/>
              <a:headEnd w="lg" len="lg" type="none"/>
              <a:tailEnd w="lg" len="lg" type="triangle"/>
            </a:ln>
          </p:spPr>
        </p:cxnSp>
      </p:grpSp>
      <p:sp>
        <p:nvSpPr>
          <p:cNvPr id="1178" name="Shape 1178"/>
          <p:cNvSpPr txBox="1"/>
          <p:nvPr/>
        </p:nvSpPr>
        <p:spPr>
          <a:xfrm>
            <a:off y="5469550" x="4067054"/>
            <a:ext cy="307199" cx="4081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http://www.mouser.com/ProductDetail/TE-Connectivity-AMP/1-480705-0/?qs=OSEowtgdlxJxrUuPTLeZpA%3D%3D</a:t>
            </a:r>
          </a:p>
        </p:txBody>
      </p:sp>
      <p:sp>
        <p:nvSpPr>
          <p:cNvPr id="1179" name="Shape 1179"/>
          <p:cNvSpPr txBox="1"/>
          <p:nvPr/>
        </p:nvSpPr>
        <p:spPr>
          <a:xfrm>
            <a:off y="1294325" x="532950"/>
            <a:ext cy="1246800" cx="8078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sz="3000" lang="en"/>
              <a:t>No longer RS-485, new isolated chip</a:t>
            </a:r>
          </a:p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sz="3000" lang="en"/>
              <a:t>All 4 packs on the same main CAN line</a:t>
            </a:r>
          </a:p>
          <a:p>
            <a:pPr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sz="3000" lang="en"/>
              <a:t>When address prompted, will return all relevant data to VSCADA</a:t>
            </a:r>
          </a:p>
        </p:txBody>
      </p:sp>
      <p:pic>
        <p:nvPicPr>
          <p:cNvPr id="1180" name="Shape 1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335975" x="1470725"/>
            <a:ext cy="2440775" cx="2298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1" name="Shape 1181"/>
          <p:cNvCxnSpPr/>
          <p:nvPr/>
        </p:nvCxnSpPr>
        <p:spPr>
          <a:xfrm>
            <a:off y="5020775" x="2229900"/>
            <a:ext cy="673199" cx="84149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w="lg" len="lg" type="none"/>
            <a:tailEnd w="lg" len="lg" type="none"/>
          </a:ln>
        </p:spPr>
      </p:cxnSp>
      <p:cxnSp>
        <p:nvCxnSpPr>
          <p:cNvPr id="1182" name="Shape 1182"/>
          <p:cNvCxnSpPr/>
          <p:nvPr/>
        </p:nvCxnSpPr>
        <p:spPr>
          <a:xfrm flipH="1">
            <a:off y="5020775" x="2199000"/>
            <a:ext cy="673199" cx="841499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1183" name="Shape 1183"/>
          <p:cNvSpPr txBox="1"/>
          <p:nvPr/>
        </p:nvSpPr>
        <p:spPr>
          <a:xfrm>
            <a:off y="5469550" x="2333700"/>
            <a:ext cy="392699" cx="633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>
                <a:solidFill>
                  <a:srgbClr val="FF0000"/>
                </a:solidFill>
              </a:rPr>
              <a:t>CAN</a:t>
            </a:r>
          </a:p>
        </p:txBody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7" name="Shape 11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88" name="Shape 118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189" name="Shape 1189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3" name="Shape 1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94" name="Shape 119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Charger-GENESYS 750W Half-Rack</a:t>
            </a:r>
          </a:p>
        </p:txBody>
      </p:sp>
      <p:pic>
        <p:nvPicPr>
          <p:cNvPr id="1195" name="Shape 1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94325" x="1505035"/>
            <a:ext cy="2358375" cx="569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Shape 11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038125" x="1505025"/>
            <a:ext cy="2124075" cx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Shape 1197"/>
          <p:cNvSpPr txBox="1"/>
          <p:nvPr/>
        </p:nvSpPr>
        <p:spPr>
          <a:xfrm>
            <a:off y="3414300" x="3604325"/>
            <a:ext cy="391500" cx="2622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http://www.testoon.com/images_produit/009789-full.jpg</a:t>
            </a:r>
          </a:p>
        </p:txBody>
      </p:sp>
      <p:sp>
        <p:nvSpPr>
          <p:cNvPr id="1198" name="Shape 1198"/>
          <p:cNvSpPr txBox="1"/>
          <p:nvPr/>
        </p:nvSpPr>
        <p:spPr>
          <a:xfrm>
            <a:off y="6162200" x="953675"/>
            <a:ext cy="321300" cx="318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http://sites.lafayette.edu/ece492-sp14/files/2014/02/LFEV-ESCM-2014-UsersManual.pdf</a:t>
            </a:r>
          </a:p>
        </p:txBody>
      </p:sp>
      <p:pic>
        <p:nvPicPr>
          <p:cNvPr id="1199" name="Shape 11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4038125" x="4942500"/>
            <a:ext cy="2124075" cx="225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3" name="Shape 12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4" name="Shape 120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Charging</a:t>
            </a:r>
          </a:p>
        </p:txBody>
      </p:sp>
      <p:sp>
        <p:nvSpPr>
          <p:cNvPr id="1205" name="Shape 120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Anderson PowerPole connector used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Charge Detect</a:t>
            </a:r>
          </a:p>
          <a:p>
            <a:pPr rtl="0" lvl="2" indent="-381000" marL="13716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■"/>
            </a:pPr>
            <a:r>
              <a:rPr lang="en"/>
              <a:t>Charge Detect goes to BoB ends at PacMan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Charge +/-</a:t>
            </a:r>
          </a:p>
          <a:p>
            <a:pPr rtl="0" lvl="2" indent="-381000" marL="13716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■"/>
            </a:pPr>
            <a:r>
              <a:rPr lang="en"/>
              <a:t>Charge +/- go to charge relays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Safety Loop</a:t>
            </a:r>
          </a:p>
          <a:p>
            <a:pPr rtl="0" lvl="2" indent="-381000" marL="13716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■"/>
            </a:pPr>
            <a:r>
              <a:rPr lang="en"/>
              <a:t>Open when charging plug is plugged in</a:t>
            </a:r>
          </a:p>
          <a:p>
            <a:pPr rtl="0" lvl="2" indent="-381000" marL="13716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■"/>
            </a:pPr>
            <a:r>
              <a:rPr lang="en"/>
              <a:t>Closed when dummy plug is in charge port</a:t>
            </a:r>
          </a:p>
        </p:txBody>
      </p:sp>
      <p:pic>
        <p:nvPicPr>
          <p:cNvPr id="1206" name="Shape 1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565700" x="3440962"/>
            <a:ext cy="1876175" cx="226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0" name="Shape 12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11" name="Shape 1211"/>
          <p:cNvPicPr preferRelativeResize="0"/>
          <p:nvPr/>
        </p:nvPicPr>
        <p:blipFill rotWithShape="1">
          <a:blip r:embed="rId3">
            <a:alphaModFix/>
          </a:blip>
          <a:srcRect t="13432" b="3751" r="16082" l="19146"/>
          <a:stretch/>
        </p:blipFill>
        <p:spPr>
          <a:xfrm>
            <a:off y="1047900" x="1725175"/>
            <a:ext cy="5430050" cx="54200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Shape 121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Pack State Diagram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" name="Shape 1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>
            <a:off y="-1317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Layout Selection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>
            <a:off y="1114575" x="-468649"/>
            <a:ext cy="4114300" cx="9931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/>
          <p:nvPr>
            <p:ph idx="1" type="body"/>
          </p:nvPr>
        </p:nvSpPr>
        <p:spPr>
          <a:xfrm>
            <a:off y="913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SAE Requirements: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Side Panels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Cockpit Panel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Warning Devices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Mechanical: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TSV best placed adjacent to the driver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Motor located near rear axle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Cabling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Orientation of TSV System Packs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TSI, Motor Controller, and Motor all adjacent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Interfacing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VCI accessible by pit station crew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6" name="Shape 12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17" name="Shape 121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Charge Detect</a:t>
            </a:r>
          </a:p>
        </p:txBody>
      </p:sp>
      <p:sp>
        <p:nvSpPr>
          <p:cNvPr id="1218" name="Shape 1218"/>
          <p:cNvSpPr txBox="1"/>
          <p:nvPr>
            <p:ph idx="1" type="body"/>
          </p:nvPr>
        </p:nvSpPr>
        <p:spPr>
          <a:xfrm>
            <a:off y="3231503" x="458675"/>
            <a:ext cy="30303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Charger creates electrical connection between CHRG_DET1 and CHRG_DET2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Pulls CPU DIO06 pin high through optoisolator</a:t>
            </a:r>
          </a:p>
        </p:txBody>
      </p:sp>
      <p:pic>
        <p:nvPicPr>
          <p:cNvPr id="1219" name="Shape 12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388387" x="1962537"/>
            <a:ext cy="1749050" cx="52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23" name="Shape 1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24" name="Shape 122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Cooling</a:t>
            </a:r>
          </a:p>
        </p:txBody>
      </p:sp>
      <p:sp>
        <p:nvSpPr>
          <p:cNvPr id="1225" name="Shape 122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When bypassing cells, they get HOT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When charger is plugged, fan switches on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Fan powered by charger to not deplete batteries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Reducing heat sink to half height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Thermal resistance now 3.7 ℃/W @ 200 LFM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With 10.2W power, 37.74 ℃ rise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226" name="Shape 12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077400" x="4848162"/>
            <a:ext cy="2350949" cx="2533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Shape 12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4077400" x="1092050"/>
            <a:ext cy="1952625" cx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Shape 12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y="4246875" x="3209750"/>
            <a:ext cy="824824" cx="175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Shape 1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y="5268775" x="3209750"/>
            <a:ext cy="824824" cx="17549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Shape 1230"/>
          <p:cNvSpPr txBox="1"/>
          <p:nvPr/>
        </p:nvSpPr>
        <p:spPr>
          <a:xfrm>
            <a:off y="6106225" x="4079275"/>
            <a:ext cy="410999" cx="4431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http://www.digikey.com/product-detail/en/657-20ABP/345-1035-ND/340333?WT.z_cid=ref_octopart_dkc_buynow&amp;site=us</a:t>
            </a:r>
          </a:p>
        </p:txBody>
      </p:sp>
      <p:sp>
        <p:nvSpPr>
          <p:cNvPr id="1231" name="Shape 1231"/>
          <p:cNvSpPr txBox="1"/>
          <p:nvPr/>
        </p:nvSpPr>
        <p:spPr>
          <a:xfrm>
            <a:off y="6030025" x="0"/>
            <a:ext cy="209100" cx="5343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http://www.mouser.com/ProductDetail/ebm-papst/4414F/?qs=sGAEpiMZZMt8mcbdCMUjUxEnE1a%2fhD2SdPrUzYqJg8M%3d</a:t>
            </a:r>
          </a:p>
        </p:txBody>
      </p:sp>
    </p:spTree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5" name="Shape 12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36" name="Shape 123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Charge Relays</a:t>
            </a:r>
          </a:p>
        </p:txBody>
      </p:sp>
      <p:sp>
        <p:nvSpPr>
          <p:cNvPr id="1237" name="Shape 1237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We will be using a normally closed charge relay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This fixes previous error where pack was unchargeable when depleted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Charging is finished when all AMS bypass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CPU DIO00 pin signals CHRG_TRIG to optoisolator for charge relays to open when charging is finished</a:t>
            </a:r>
          </a:p>
          <a:p>
            <a:pPr rtl="0" lvl="0" indent="-419100" marL="4572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Using relay -  OMRON MGN1C-DC24</a:t>
            </a:r>
          </a:p>
          <a:p>
            <a:pPr rtl="0" lvl="1" indent="-381000" marL="914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SPDT - can wire to be NO or NC</a:t>
            </a:r>
          </a:p>
          <a:p>
            <a:pPr rtl="0" lvl="1" indent="-381000" marL="91440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24V DC 30A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1" name="Shape 12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2" name="Shape 124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243" name="Shape 1243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7" name="Shape 12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48" name="Shape 124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Accumulators and AMS</a:t>
            </a:r>
          </a:p>
        </p:txBody>
      </p:sp>
      <p:pic>
        <p:nvPicPr>
          <p:cNvPr id="1249" name="Shape 1249"/>
          <p:cNvPicPr preferRelativeResize="0"/>
          <p:nvPr/>
        </p:nvPicPr>
        <p:blipFill rotWithShape="1">
          <a:blip r:embed="rId3">
            <a:alphaModFix/>
          </a:blip>
          <a:srcRect t="66741" b="-1658" r="12623" l="5777"/>
          <a:stretch/>
        </p:blipFill>
        <p:spPr>
          <a:xfrm>
            <a:off y="1420400" x="883025"/>
            <a:ext cy="4689866" cx="737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53" name="Shape 12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4" name="Shape 1254"/>
          <p:cNvSpPr txBox="1"/>
          <p:nvPr>
            <p:ph type="title"/>
          </p:nvPr>
        </p:nvSpPr>
        <p:spPr>
          <a:xfrm>
            <a:off y="139727" x="457200"/>
            <a:ext cy="6887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Accumulator Management System Board</a:t>
            </a:r>
          </a:p>
        </p:txBody>
      </p:sp>
      <p:sp>
        <p:nvSpPr>
          <p:cNvPr id="1255" name="Shape 1255"/>
          <p:cNvSpPr txBox="1"/>
          <p:nvPr>
            <p:ph idx="1" type="body"/>
          </p:nvPr>
        </p:nvSpPr>
        <p:spPr>
          <a:xfrm>
            <a:off y="781950" x="349300"/>
            <a:ext cy="3316499" cx="7097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Boards monitor attributes of each assigned cell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Voltage levels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Current levels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Ability to bypass cell during charging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6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Reports back to PacMan through I</a:t>
            </a:r>
            <a:r>
              <a:rPr baseline="30000" sz="2400" lang="en"/>
              <a:t>2</a:t>
            </a:r>
            <a:r>
              <a:rPr sz="2400" lang="en"/>
              <a:t>C 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Board Reset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Software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Remote/Manual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</p:txBody>
      </p:sp>
      <p:pic>
        <p:nvPicPr>
          <p:cNvPr id="1256" name="Shape 1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938600" x="3527387"/>
            <a:ext cy="2762250" cx="54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0" name="Shape 12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1" name="Shape 126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AMS Command List</a:t>
            </a:r>
          </a:p>
        </p:txBody>
      </p:sp>
      <p:pic>
        <p:nvPicPr>
          <p:cNvPr id="1262" name="Shape 12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94225" x="271450"/>
            <a:ext cy="4438650" cx="860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6" name="Shape 1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7" name="Shape 1267"/>
          <p:cNvSpPr txBox="1"/>
          <p:nvPr>
            <p:ph type="title"/>
          </p:nvPr>
        </p:nvSpPr>
        <p:spPr>
          <a:xfrm>
            <a:off y="123257" x="458675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AMS Software Bug</a:t>
            </a:r>
          </a:p>
        </p:txBody>
      </p:sp>
      <p:sp>
        <p:nvSpPr>
          <p:cNvPr id="1268" name="Shape 126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Bugs documented by LFEV-2013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No constraint to force PacMan to wait until the AMS board has processed a request</a:t>
            </a:r>
          </a:p>
          <a:p>
            <a:pPr rtl="0" lvl="2" indent="-355600" marL="13716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</a:pPr>
            <a:r>
              <a:rPr sz="2000" lang="en"/>
              <a:t>Results: incorrect data readings on the first response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rPr sz="2000" lang="en"/>
              <a:t>2. Concurrency issues in memory: read/write collisions</a:t>
            </a:r>
          </a:p>
          <a:p>
            <a:pPr rtl="0" lvl="2" indent="-355600" marL="13716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</a:pPr>
            <a:r>
              <a:rPr sz="2000" lang="en"/>
              <a:t>Results: possible retrieval of unwanted data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 sz="20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LFEV-2015 Goals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Manipulate clocks so that no additional requests could be sent by PacMan until original request is processed.</a:t>
            </a:r>
          </a:p>
          <a:p>
            <a:pPr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Implement constraints so that data cannot be read and written at the same time</a:t>
            </a:r>
          </a:p>
        </p:txBody>
      </p:sp>
    </p:spTree>
  </p:cSld>
  <p:clrMapOvr>
    <a:masterClrMapping/>
  </p:clrMapOvr>
  <p:transition spd="slow">
    <p:cut/>
  </p:transition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2" name="Shape 12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3" name="Shape 1273"/>
          <p:cNvSpPr txBox="1"/>
          <p:nvPr>
            <p:ph type="title"/>
          </p:nvPr>
        </p:nvSpPr>
        <p:spPr>
          <a:xfrm>
            <a:off y="132050" x="457200"/>
            <a:ext cy="1019699" cx="44816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AMS Software Reset</a:t>
            </a:r>
          </a:p>
        </p:txBody>
      </p:sp>
      <p:sp>
        <p:nvSpPr>
          <p:cNvPr id="1274" name="Shape 1274"/>
          <p:cNvSpPr txBox="1"/>
          <p:nvPr>
            <p:ph idx="1" type="body"/>
          </p:nvPr>
        </p:nvSpPr>
        <p:spPr>
          <a:xfrm>
            <a:off y="1764825" x="343125"/>
            <a:ext cy="3795300" cx="4075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Initialization: PacMan will attempt to communicate with each board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200" lang="en"/>
              <a:t>Failed attempt → reset of that board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 sz="2200"/>
          </a:p>
          <a:p>
            <a:pPr rtl="0" lvl="1" indent="-3683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200" lang="en"/>
              <a:t>Error &amp; Reset will display on Pack LCD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pic>
        <p:nvPicPr>
          <p:cNvPr id="1275" name="Shape 1275"/>
          <p:cNvPicPr preferRelativeResize="0"/>
          <p:nvPr/>
        </p:nvPicPr>
        <p:blipFill rotWithShape="1">
          <a:blip r:embed="rId3">
            <a:alphaModFix/>
          </a:blip>
          <a:srcRect t="0" b="0" r="0" l="38172"/>
          <a:stretch/>
        </p:blipFill>
        <p:spPr>
          <a:xfrm>
            <a:off y="722650" x="4662300"/>
            <a:ext cy="4745224" cx="44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9" name="Shape 12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0" name="Shape 1280"/>
          <p:cNvSpPr txBox="1"/>
          <p:nvPr>
            <p:ph type="title"/>
          </p:nvPr>
        </p:nvSpPr>
        <p:spPr>
          <a:xfrm>
            <a:off y="274625" x="457200"/>
            <a:ext cy="1019699" cx="40953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AMS Remote Reset</a:t>
            </a:r>
          </a:p>
        </p:txBody>
      </p:sp>
      <p:sp>
        <p:nvSpPr>
          <p:cNvPr id="1281" name="Shape 1281"/>
          <p:cNvSpPr txBox="1"/>
          <p:nvPr>
            <p:ph idx="1" type="body"/>
          </p:nvPr>
        </p:nvSpPr>
        <p:spPr>
          <a:xfrm>
            <a:off y="1386825" x="384950"/>
            <a:ext cy="1538399" cx="86828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LFEV 2014’s Design → LFEV 2015 utilizing it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Asserted by manual reset button through PacMan BoB</a:t>
            </a:r>
          </a:p>
        </p:txBody>
      </p:sp>
      <p:pic>
        <p:nvPicPr>
          <p:cNvPr id="1282" name="Shape 12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806452" x="457202"/>
            <a:ext cy="2744203" cx="71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6" name="Shape 1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7" name="Shape 127"/>
          <p:cNvSpPr txBox="1"/>
          <p:nvPr>
            <p:ph type="title"/>
          </p:nvPr>
        </p:nvSpPr>
        <p:spPr>
          <a:xfrm>
            <a:off y="-1317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sz="3000" lang="en"/>
              <a:t>Physical Interfaces Layout - Side View</a:t>
            </a:r>
          </a:p>
        </p:txBody>
      </p:sp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 t="0" b="49083" r="0" l="0"/>
          <a:stretch/>
        </p:blipFill>
        <p:spPr>
          <a:xfrm>
            <a:off y="1189075" x="-444975"/>
            <a:ext cy="4242693" cx="9588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6" name="Shape 12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87" name="Shape 128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288" name="Shape 1288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2" name="Shape 129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93" name="Shape 1293"/>
          <p:cNvSpPr txBox="1"/>
          <p:nvPr>
            <p:ph type="title"/>
          </p:nvPr>
        </p:nvSpPr>
        <p:spPr>
          <a:xfrm>
            <a:off y="454100" x="457200"/>
            <a:ext cy="723900" cx="4910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Breakout Board</a:t>
            </a:r>
          </a:p>
        </p:txBody>
      </p:sp>
      <p:sp>
        <p:nvSpPr>
          <p:cNvPr id="1294" name="Shape 1294"/>
          <p:cNvSpPr txBox="1"/>
          <p:nvPr>
            <p:ph idx="1" type="body"/>
          </p:nvPr>
        </p:nvSpPr>
        <p:spPr>
          <a:xfrm>
            <a:off y="1678474" x="457200"/>
            <a:ext cy="37706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Acts as connector between TS-7400-V2 and the AMS boards and proper sensor relays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Contains circuitry used for current, temperature, and pack voltage measurements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Includes isolation chips to provide galvanic isolation between low and high voltage circuits</a:t>
            </a:r>
          </a:p>
        </p:txBody>
      </p:sp>
    </p:spTree>
  </p:cSld>
  <p:clrMapOvr>
    <a:masterClrMapping/>
  </p:clrMapOvr>
  <p:transition spd="slow">
    <p:cut/>
  </p:transition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98" name="Shape 129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299" name="Shape 1299"/>
          <p:cNvPicPr preferRelativeResize="0"/>
          <p:nvPr/>
        </p:nvPicPr>
        <p:blipFill rotWithShape="1">
          <a:blip r:embed="rId3">
            <a:alphaModFix/>
          </a:blip>
          <a:srcRect t="0" b="0" r="4058" l="0"/>
          <a:stretch/>
        </p:blipFill>
        <p:spPr>
          <a:xfrm>
            <a:off y="1294225" x="3356650"/>
            <a:ext cy="3625599" cx="57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Shape 1300"/>
          <p:cNvSpPr txBox="1"/>
          <p:nvPr>
            <p:ph type="title"/>
          </p:nvPr>
        </p:nvSpPr>
        <p:spPr>
          <a:xfrm>
            <a:off y="84500" x="457200"/>
            <a:ext cy="1019699" cx="53823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BoB Manual Reset</a:t>
            </a:r>
          </a:p>
        </p:txBody>
      </p:sp>
      <p:sp>
        <p:nvSpPr>
          <p:cNvPr id="1301" name="Shape 1301"/>
          <p:cNvSpPr txBox="1"/>
          <p:nvPr>
            <p:ph idx="1" type="body"/>
          </p:nvPr>
        </p:nvSpPr>
        <p:spPr>
          <a:xfrm>
            <a:off y="1294225" x="458675"/>
            <a:ext cy="5126699" cx="41451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MB2000 series switch pushbutton   </a:t>
            </a:r>
            <a:r>
              <a:rPr sz="1100" lang="en"/>
              <a:t>(NKK Switches)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RESET_POS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RESET_NEG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J22</a:t>
            </a:r>
          </a:p>
          <a:p>
            <a:pPr rtl="0" indent="0" marL="45720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indent="0" marL="45720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indent="0" marL="45720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indent="0" marL="45720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indent="0" marL="45720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1500"/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6N135 high-speed optocoupler </a:t>
            </a:r>
            <a:r>
              <a:rPr sz="1100" lang="en"/>
              <a:t>(Vishay Semiconductors)</a:t>
            </a:r>
          </a:p>
          <a:p>
            <a:pPr rtl="0" lvl="1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sz="2000" lang="en"/>
              <a:t>U16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02" name="Shape 1302"/>
          <p:cNvPicPr preferRelativeResize="0"/>
          <p:nvPr/>
        </p:nvPicPr>
        <p:blipFill rotWithShape="1">
          <a:blip r:embed="rId4">
            <a:alphaModFix/>
          </a:blip>
          <a:srcRect t="9844" b="0" r="0" l="0"/>
          <a:stretch/>
        </p:blipFill>
        <p:spPr>
          <a:xfrm>
            <a:off y="3202287" x="1859700"/>
            <a:ext cy="1717525" cx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6" name="Shape 13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07" name="Shape 1307"/>
          <p:cNvSpPr txBox="1"/>
          <p:nvPr>
            <p:ph type="title"/>
          </p:nvPr>
        </p:nvSpPr>
        <p:spPr>
          <a:xfrm>
            <a:off y="5763525" x="1819475"/>
            <a:ext cy="723900" cx="5364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PacMan BoB Layout Errata</a:t>
            </a:r>
          </a:p>
        </p:txBody>
      </p:sp>
      <p:pic>
        <p:nvPicPr>
          <p:cNvPr id="1308" name="Shape 1308"/>
          <p:cNvPicPr preferRelativeResize="0"/>
          <p:nvPr/>
        </p:nvPicPr>
        <p:blipFill rotWithShape="1">
          <a:blip r:embed="rId3">
            <a:alphaModFix/>
          </a:blip>
          <a:srcRect t="0" b="0" r="1293" l="11309"/>
          <a:stretch/>
        </p:blipFill>
        <p:spPr>
          <a:xfrm>
            <a:off y="0" x="587787"/>
            <a:ext cy="5712774" cx="7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2" name="Shape 1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3" name="Shape 131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314" name="Shape 1314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8" name="Shape 13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19" name="Shape 131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</a:t>
            </a:r>
          </a:p>
        </p:txBody>
      </p:sp>
      <p:sp>
        <p:nvSpPr>
          <p:cNvPr id="1320" name="Shape 1320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Designed around requirements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Minimizing time and charge cycles needed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Repeatable for individual packs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Focus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Plug-and-forget 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Accuracy of measurands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New SoC algorithm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21" name="Shape 1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5" name="Shape 13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26" name="Shape 132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27" name="Shape 1327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Test configuration A</a:t>
            </a:r>
          </a:p>
        </p:txBody>
      </p:sp>
      <p:pic>
        <p:nvPicPr>
          <p:cNvPr id="1328" name="Shape 1328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Shape 13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925875" x="881275"/>
            <a:ext cy="4632900" cx="7077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33" name="Shape 133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4" name="Shape 133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35" name="Shape 133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Test configuration B</a:t>
            </a:r>
          </a:p>
        </p:txBody>
      </p:sp>
      <p:pic>
        <p:nvPicPr>
          <p:cNvPr id="1336" name="Shape 133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Shape 13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934749" x="1017325"/>
            <a:ext cy="4188399" cx="67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1" name="Shape 13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42" name="Shape 1342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Shape 134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44" name="Shape 1344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T000: Pack Display and Safety Qualification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Prerequisite for all other tests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Configuration A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No active load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Measurement accuracy verification 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Safety checks (isolation, sensor readings)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Controls/reset tests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8" name="Shape 13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49" name="Shape 1349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Shape 135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51" name="Shape 1351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T001: Low Current Discharge Test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Discharge cycle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Configuration A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Safety features tested (safety loop, low-voltage protection, temp/voltage sensors)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Un-balances cells for subsequent tests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Measurement accuracy verification 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SoC tested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 txBox="1"/>
          <p:nvPr>
            <p:ph type="title"/>
          </p:nvPr>
        </p:nvSpPr>
        <p:spPr>
          <a:xfrm>
            <a:off y="7" x="393312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Physical Interfaces Layout - Top View</a:t>
            </a:r>
          </a:p>
        </p:txBody>
      </p:sp>
      <p:pic>
        <p:nvPicPr>
          <p:cNvPr id="134" name="Shape 134"/>
          <p:cNvPicPr preferRelativeResize="0"/>
          <p:nvPr/>
        </p:nvPicPr>
        <p:blipFill rotWithShape="1">
          <a:blip r:embed="rId3">
            <a:alphaModFix/>
          </a:blip>
          <a:srcRect t="54973" b="1831" r="0" l="0"/>
          <a:stretch/>
        </p:blipFill>
        <p:spPr>
          <a:xfrm>
            <a:off y="1310175" x="-457500"/>
            <a:ext cy="3788452" cx="9931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5" name="Shape 13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56" name="Shape 135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Shape 135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58" name="Shape 135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T002: Charge Cycle Test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Complete charge cycle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Configuration B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Charges at two different rates to test SoC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Safety loop tested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Measurement accuracy verification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Cell-balancing tested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Plug-and-forget feature tested</a:t>
            </a:r>
          </a:p>
        </p:txBody>
      </p:sp>
    </p:spTree>
  </p:cSld>
  <p:clrMapOvr>
    <a:masterClrMapping/>
  </p:clrMapOvr>
  <p:transition spd="slow">
    <p:cut/>
  </p:transition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2" name="Shape 13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63" name="Shape 1363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y="274633" x="7072550"/>
            <a:ext cy="1803575" cx="180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4" name="Shape 136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Acceptance Testing Cont.</a:t>
            </a:r>
          </a:p>
        </p:txBody>
      </p:sp>
      <p:sp>
        <p:nvSpPr>
          <p:cNvPr id="1365" name="Shape 136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T003: High/low Current Discharge Test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Discharge cycle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Configuration A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Discharge at 3 different rates (high/low/paused)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Max current performance tested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Measurement accuracy verification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Safety features tested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SoC tested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Simulates real-life use case</a:t>
            </a:r>
          </a:p>
        </p:txBody>
      </p:sp>
    </p:spTree>
  </p:cSld>
  <p:clrMapOvr>
    <a:masterClrMapping/>
  </p:clrMapOvr>
  <p:transition spd="slow">
    <p:cut/>
  </p:transition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9" name="Shape 136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70" name="Shape 137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371" name="Shape 1371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980000"/>
                </a:solidFill>
              </a:rPr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5" name="Shape 13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76" name="Shape 13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4625" x="7039575"/>
            <a:ext cy="1831850" cx="1831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Shape 137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Maintainability</a:t>
            </a:r>
          </a:p>
        </p:txBody>
      </p:sp>
      <p:sp>
        <p:nvSpPr>
          <p:cNvPr id="1378" name="Shape 137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Hardware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MTTR = 1 day for most parts when spare parts on hand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MTTR &lt; 8 days for most parts when no spare parts available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Full analysis in maintainability plan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2" name="Shape 13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83" name="Shape 138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Maintainability Cont.</a:t>
            </a:r>
          </a:p>
        </p:txBody>
      </p:sp>
      <p:sp>
        <p:nvSpPr>
          <p:cNvPr id="1384" name="Shape 1384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Software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PacMan software and AMS firmware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Source control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Backup/restore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Instructions for programming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Compatibility with VSCADA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85" name="Shape 1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74625" x="7039575"/>
            <a:ext cy="1831850" cx="183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9" name="Shape 13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90" name="Shape 139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TSV BOM &amp; Budget</a:t>
            </a:r>
          </a:p>
        </p:txBody>
      </p:sp>
      <p:pic>
        <p:nvPicPr>
          <p:cNvPr id="1391" name="Shape 13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015600" x="457200"/>
            <a:ext cy="927499" cx="3338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Shape 13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408600" x="457200"/>
            <a:ext cy="1036210" cx="822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96" name="Shape 13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97" name="Shape 1397"/>
          <p:cNvSpPr txBox="1"/>
          <p:nvPr>
            <p:ph type="title"/>
          </p:nvPr>
        </p:nvSpPr>
        <p:spPr>
          <a:xfrm>
            <a:off y="8535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AMS</a:t>
            </a:r>
          </a:p>
        </p:txBody>
      </p:sp>
      <p:pic>
        <p:nvPicPr>
          <p:cNvPr id="1398" name="Shape 13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02150" x="205575"/>
            <a:ext cy="4546950" cx="771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Shape 13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749100" x="205575"/>
            <a:ext cy="280175" cx="21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03" name="Shape 14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04" name="Shape 1404"/>
          <p:cNvSpPr txBox="1"/>
          <p:nvPr>
            <p:ph type="title"/>
          </p:nvPr>
        </p:nvSpPr>
        <p:spPr>
          <a:xfrm>
            <a:off y="7" x="458675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PacMan &amp; BOB</a:t>
            </a:r>
          </a:p>
        </p:txBody>
      </p:sp>
      <p:pic>
        <p:nvPicPr>
          <p:cNvPr id="1405" name="Shape 1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15900" x="458675"/>
            <a:ext cy="671001" cx="73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Shape 14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095525" x="458675"/>
            <a:ext cy="4108374" cx="73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Shape 14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1686900" x="458675"/>
            <a:ext cy="252775" cx="20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Shape 14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y="6203900" x="458675"/>
            <a:ext cy="252775" cx="2046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2" name="Shape 14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3" name="Shape 1413"/>
          <p:cNvSpPr txBox="1"/>
          <p:nvPr>
            <p:ph type="title"/>
          </p:nvPr>
        </p:nvSpPr>
        <p:spPr>
          <a:xfrm>
            <a:off y="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Pack Electrical Parts (page 1)</a:t>
            </a:r>
          </a:p>
        </p:txBody>
      </p:sp>
      <p:pic>
        <p:nvPicPr>
          <p:cNvPr id="1414" name="Shape 14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30637" x="523975"/>
            <a:ext cy="4596725" cx="733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8" name="Shape 14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19" name="Shape 1419"/>
          <p:cNvSpPr txBox="1"/>
          <p:nvPr>
            <p:ph type="title"/>
          </p:nvPr>
        </p:nvSpPr>
        <p:spPr>
          <a:xfrm>
            <a:off y="49730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Pack Electrical Parts (page 2)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20" name="Shape 1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44700" x="458675"/>
            <a:ext cy="4301399" cx="769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Shape 1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446100" x="457200"/>
            <a:ext cy="265475" cx="2793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68200" x="-492050"/>
            <a:ext cy="4160776" cx="9931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>
            <p:ph type="title"/>
          </p:nvPr>
        </p:nvSpPr>
        <p:spPr>
          <a:xfrm>
            <a:off y="215257" x="38215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System Assemblies Layout - Top View</a:t>
            </a:r>
          </a:p>
        </p:txBody>
      </p:sp>
    </p:spTree>
  </p:cSld>
  <p:clrMapOvr>
    <a:masterClrMapping/>
  </p:clrMapOvr>
  <p:transition spd="slow">
    <p:cut/>
  </p:transition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5" name="Shape 14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6" name="Shape 142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Budget</a:t>
            </a:r>
          </a:p>
        </p:txBody>
      </p:sp>
      <p:sp>
        <p:nvSpPr>
          <p:cNvPr id="1427" name="Shape 1427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Initially allocated money: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Dyno - $148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SCADA - $715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GLV - $1397.90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TSV - $2739.10</a:t>
            </a:r>
          </a:p>
          <a:p>
            <a:pPr rtl="0" lvl="0" indent="0" marL="45720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28" name="Shape 1428"/>
          <p:cNvPicPr preferRelativeResize="0"/>
          <p:nvPr/>
        </p:nvPicPr>
        <p:blipFill rotWithShape="1">
          <a:blip r:embed="rId3">
            <a:alphaModFix/>
          </a:blip>
          <a:srcRect t="0" b="0" r="21986" l="13099"/>
          <a:stretch/>
        </p:blipFill>
        <p:spPr>
          <a:xfrm>
            <a:off y="2127150" x="4262875"/>
            <a:ext cy="3533775" cx="370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2" name="Shape 14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33" name="Shape 143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Budget</a:t>
            </a:r>
          </a:p>
        </p:txBody>
      </p:sp>
      <p:sp>
        <p:nvSpPr>
          <p:cNvPr id="1434" name="Shape 1434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Money Spent so far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Dyno - $362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TSV - $1026.03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SCADA - $304.26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GLV - $10.24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35" name="Shape 1435"/>
          <p:cNvPicPr preferRelativeResize="0"/>
          <p:nvPr/>
        </p:nvPicPr>
        <p:blipFill rotWithShape="1">
          <a:blip r:embed="rId3">
            <a:alphaModFix/>
          </a:blip>
          <a:srcRect t="0" b="0" r="23924" l="9911"/>
          <a:stretch/>
        </p:blipFill>
        <p:spPr>
          <a:xfrm>
            <a:off y="1426125" x="4405550"/>
            <a:ext cy="3533775" cx="3781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9" name="Shape 14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40" name="Shape 144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Budget</a:t>
            </a:r>
          </a:p>
        </p:txBody>
      </p:sp>
      <p:sp>
        <p:nvSpPr>
          <p:cNvPr id="1441" name="Shape 1441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Current status of money: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42" name="Shape 1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060975" x="1743000"/>
            <a:ext cy="3533775" cx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6" name="Shape 144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47" name="Shape 144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1448" name="Shape 144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startAt="5" type="arabicPeriod"/>
            </a:pPr>
            <a:r>
              <a:rPr sz="2400"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sz="2400" lang="en">
                <a:solidFill>
                  <a:srgbClr val="980000"/>
                </a:solidFill>
              </a:rPr>
              <a:t>6.  Out of Scope: LFEV-2016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sz="2400" lang="en"/>
              <a:t>7.  Conclusion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/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2" name="Shape 14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3" name="Shape 145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2400" lang="en"/>
              <a:t>Out of Scope: LFEV-2016</a:t>
            </a:r>
          </a:p>
        </p:txBody>
      </p:sp>
      <p:sp>
        <p:nvSpPr>
          <p:cNvPr id="1454" name="Shape 1454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GLV</a:t>
            </a: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Implement AIR failure sensors</a:t>
            </a: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Font typeface="Arial"/>
              <a:buAutoNum type="arabicPeriod"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58" name="Shape 14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9" name="Shape 145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2400" lang="en"/>
              <a:t>Out of Scope: LFEV-2016 Cont.</a:t>
            </a:r>
          </a:p>
        </p:txBody>
      </p:sp>
      <p:sp>
        <p:nvSpPr>
          <p:cNvPr id="1460" name="Shape 1460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TSV</a:t>
            </a: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Implement AIR failure sensors</a:t>
            </a: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Low voltage indicator light</a:t>
            </a:r>
          </a:p>
          <a:p>
            <a:pPr rtl="0" lvl="0" indent="-4191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/>
              <a:t>Building 4 complete packs</a:t>
            </a:r>
          </a:p>
        </p:txBody>
      </p:sp>
    </p:spTree>
  </p:cSld>
  <p:clrMapOvr>
    <a:masterClrMapping/>
  </p:clrMapOvr>
  <p:transition spd="slow">
    <p:cut/>
  </p:transition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64" name="Shape 14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65" name="Shape 146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1466" name="Shape 1466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startAt="6" type="arabicPeriod"/>
            </a:pPr>
            <a:r>
              <a:rPr sz="2400"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sz="2400" lang="en"/>
              <a:t>6.  Out of Scope: LFEV-2016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sz="2400" lang="en">
                <a:solidFill>
                  <a:srgbClr val="980000"/>
                </a:solidFill>
              </a:rPr>
              <a:t>7.  Conclusion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400"/>
          </a:p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0" name="Shape 14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71" name="Shape 147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Conclusion</a:t>
            </a:r>
          </a:p>
        </p:txBody>
      </p:sp>
      <p:sp>
        <p:nvSpPr>
          <p:cNvPr id="1472" name="Shape 147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73" name="Shape 1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2075" x="6119275"/>
            <a:ext cy="2960275" cx="296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 t="0" b="0" r="15312" l="29209"/>
          <a:stretch/>
        </p:blipFill>
        <p:spPr>
          <a:xfrm>
            <a:off y="100150" x="62825"/>
            <a:ext cy="6858000" cx="90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y="-1407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Vehicle Layout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01666" x="36100"/>
            <a:ext cy="5206667" cx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5" name="Shape 1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6" name="Shape 15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End-of-Term Integration Layout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68" name="Shape 168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>
            <p:ph type="title"/>
          </p:nvPr>
        </p:nvSpPr>
        <p:spPr>
          <a:xfrm>
            <a:off y="303016" x="217775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sz="3000" lang="en"/>
              <a:t>End of Term Integration Layout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sz="3000"/>
          </a:p>
        </p:txBody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y="913229" x="458675"/>
            <a:ext cy="24528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Most Boxes Car Integratable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Cockpit Box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GLV Power Box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TSV Packs</a:t>
            </a:r>
          </a:p>
        </p:txBody>
      </p:sp>
      <p:sp>
        <p:nvSpPr>
          <p:cNvPr id="171" name="Shape 171"/>
          <p:cNvSpPr txBox="1"/>
          <p:nvPr>
            <p:ph idx="2" type="body"/>
          </p:nvPr>
        </p:nvSpPr>
        <p:spPr>
          <a:xfrm>
            <a:off y="3275429" x="458675"/>
            <a:ext cy="24528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Cable Design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Same length as used in vehicle integration where possible (longer elsewhere)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Easy to test as parts are integrated into the system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5" name="Shape 1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6" name="Shape 176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Semester Integration Physical Interfaces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553150" x="346925"/>
            <a:ext cy="4407075" cx="871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t="0" b="0" r="30633" l="43715"/>
          <a:stretch/>
        </p:blipFill>
        <p:spPr>
          <a:xfrm>
            <a:off y="63075" x="6229675"/>
            <a:ext cy="5592875" cx="283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>
            <p:ph type="title"/>
          </p:nvPr>
        </p:nvSpPr>
        <p:spPr>
          <a:xfrm>
            <a:off y="-1407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Physical Interfaces</a:t>
            </a:r>
          </a:p>
        </p:txBody>
      </p:sp>
      <p:cxnSp>
        <p:nvCxnSpPr>
          <p:cNvPr id="184" name="Shape 184"/>
          <p:cNvCxnSpPr/>
          <p:nvPr/>
        </p:nvCxnSpPr>
        <p:spPr>
          <a:xfrm>
            <a:off y="713725" x="4439150"/>
            <a:ext cy="403799" cx="1956900"/>
          </a:xfrm>
          <a:prstGeom prst="straightConnector1">
            <a:avLst/>
          </a:prstGeom>
          <a:noFill/>
          <a:ln w="28575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85" name="Shape 185"/>
          <p:cNvSpPr txBox="1"/>
          <p:nvPr>
            <p:ph idx="1" type="body"/>
          </p:nvPr>
        </p:nvSpPr>
        <p:spPr>
          <a:xfrm>
            <a:off y="899475" x="395825"/>
            <a:ext cy="4967700" cx="5106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Side Panel</a:t>
            </a:r>
          </a:p>
          <a:p>
            <a:pPr algn="l" rtl="0" lvl="1" marR="0" indent="-4191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/>
              <a:t>Contains Master Switches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Safety Loop Interface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Power Indicators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4">
            <a:alphaModFix/>
          </a:blip>
          <a:srcRect t="6021" b="76962" r="0" l="60549"/>
          <a:stretch/>
        </p:blipFill>
        <p:spPr>
          <a:xfrm>
            <a:off y="3009050" x="-122291"/>
            <a:ext cy="2858123" cx="5837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91" name="Shape 191"/>
          <p:cNvPicPr preferRelativeResize="0"/>
          <p:nvPr/>
        </p:nvPicPr>
        <p:blipFill rotWithShape="1">
          <a:blip r:embed="rId3">
            <a:alphaModFix/>
          </a:blip>
          <a:srcRect t="0" b="0" r="30633" l="43715"/>
          <a:stretch/>
        </p:blipFill>
        <p:spPr>
          <a:xfrm>
            <a:off y="63075" x="6229675"/>
            <a:ext cy="5592875" cx="2836524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Shape 192"/>
          <p:cNvSpPr txBox="1"/>
          <p:nvPr>
            <p:ph type="title"/>
          </p:nvPr>
        </p:nvSpPr>
        <p:spPr>
          <a:xfrm>
            <a:off y="-1407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Physical Interfaces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y="789925" x="4667750"/>
            <a:ext cy="1526100" cx="2890500"/>
          </a:xfrm>
          <a:prstGeom prst="straightConnector1">
            <a:avLst/>
          </a:prstGeom>
          <a:noFill/>
          <a:ln w="28575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94" name="Shape 194"/>
          <p:cNvSpPr txBox="1"/>
          <p:nvPr>
            <p:ph idx="1" type="body"/>
          </p:nvPr>
        </p:nvSpPr>
        <p:spPr>
          <a:xfrm>
            <a:off y="945150" x="386850"/>
            <a:ext cy="4967700" cx="5106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VCI Display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9 Inch Touchscreen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Direct VSCADA Maintenance 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System Parameter Control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691250" x="466575"/>
            <a:ext cy="3966600" cx="501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02375" x="1015075"/>
            <a:ext cy="2930649" cx="295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4">
            <a:alphaModFix/>
          </a:blip>
          <a:srcRect t="0" b="0" r="30633" l="43715"/>
          <a:stretch/>
        </p:blipFill>
        <p:spPr>
          <a:xfrm>
            <a:off y="63075" x="6229675"/>
            <a:ext cy="5592875" cx="283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Shape 202"/>
          <p:cNvSpPr txBox="1"/>
          <p:nvPr>
            <p:ph type="title"/>
          </p:nvPr>
        </p:nvSpPr>
        <p:spPr>
          <a:xfrm>
            <a:off y="-1407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Physical Interfaces</a:t>
            </a:r>
          </a:p>
        </p:txBody>
      </p:sp>
      <p:cxnSp>
        <p:nvCxnSpPr>
          <p:cNvPr id="203" name="Shape 203"/>
          <p:cNvCxnSpPr/>
          <p:nvPr/>
        </p:nvCxnSpPr>
        <p:spPr>
          <a:xfrm>
            <a:off y="878975" x="3797025"/>
            <a:ext cy="2441399" cx="3276600"/>
          </a:xfrm>
          <a:prstGeom prst="straightConnector1">
            <a:avLst/>
          </a:prstGeom>
          <a:noFill/>
          <a:ln w="28575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4" name="Shape 204"/>
          <p:cNvSpPr txBox="1"/>
          <p:nvPr>
            <p:ph idx="1" type="body"/>
          </p:nvPr>
        </p:nvSpPr>
        <p:spPr>
          <a:xfrm>
            <a:off y="945150" x="386850"/>
            <a:ext cy="4967700" cx="5106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Cockpit Panel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Driver Interface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E-Stop (BRB) and Reset (CPR)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Indicators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Key Start Switch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8" name="Shape 2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t="0" b="0" r="30633" l="43715"/>
          <a:stretch/>
        </p:blipFill>
        <p:spPr>
          <a:xfrm>
            <a:off y="63075" x="6229675"/>
            <a:ext cy="5592875" cx="283652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/>
          <p:nvPr>
            <p:ph type="title"/>
          </p:nvPr>
        </p:nvSpPr>
        <p:spPr>
          <a:xfrm>
            <a:off y="-1407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Physical Interfaces</a:t>
            </a:r>
          </a:p>
        </p:txBody>
      </p:sp>
      <p:cxnSp>
        <p:nvCxnSpPr>
          <p:cNvPr id="211" name="Shape 211"/>
          <p:cNvCxnSpPr/>
          <p:nvPr/>
        </p:nvCxnSpPr>
        <p:spPr>
          <a:xfrm>
            <a:off y="637325" x="4245850"/>
            <a:ext cy="3661499" cx="2540400"/>
          </a:xfrm>
          <a:prstGeom prst="straightConnector1">
            <a:avLst/>
          </a:prstGeom>
          <a:noFill/>
          <a:ln w="28575" cap="flat">
            <a:solidFill>
              <a:schemeClr val="dk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12" name="Shape 212"/>
          <p:cNvSpPr txBox="1"/>
          <p:nvPr>
            <p:ph idx="1" type="body"/>
          </p:nvPr>
        </p:nvSpPr>
        <p:spPr>
          <a:xfrm>
            <a:off y="945150" x="386850"/>
            <a:ext cy="4967700" cx="5106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GLV Power Panel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Low Voltage Battery Indicators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GLV Power Switch</a:t>
            </a:r>
          </a:p>
        </p:txBody>
      </p:sp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t="75583" b="0" r="48035" l="0"/>
          <a:stretch/>
        </p:blipFill>
        <p:spPr>
          <a:xfrm>
            <a:off y="3779875" x="-801875"/>
            <a:ext cy="2342049" cx="6692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13349" x="163125"/>
            <a:ext cy="4631298" cx="898087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and Data Distribution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30" name="Shape 230"/>
          <p:cNvPicPr preferRelativeResize="0"/>
          <p:nvPr/>
        </p:nvPicPr>
        <p:blipFill>
          <a:blip r:embed="rId3">
            <a:alphaModFix amt="33000"/>
          </a:blip>
          <a:stretch>
            <a:fillRect/>
          </a:stretch>
        </p:blipFill>
        <p:spPr>
          <a:xfrm>
            <a:off y="1094119" x="68829"/>
            <a:ext cy="4675948" cx="906747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and Data Distribution</a:t>
            </a:r>
          </a:p>
        </p:txBody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y="945150" x="386850"/>
            <a:ext cy="2564700" cx="811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12 Volt Power Supply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Needed for VSCADA Computer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Easily Regulated to 5V</a:t>
            </a:r>
          </a:p>
        </p:txBody>
      </p:sp>
      <p:sp>
        <p:nvSpPr>
          <p:cNvPr id="233" name="Shape 233"/>
          <p:cNvSpPr txBox="1"/>
          <p:nvPr>
            <p:ph idx="2" type="body"/>
          </p:nvPr>
        </p:nvSpPr>
        <p:spPr>
          <a:xfrm>
            <a:off y="2240550" x="386850"/>
            <a:ext cy="1506900" cx="811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Data Line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Industry Standard in Automotive Systems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Already Implemented inside the Motor Controller</a:t>
            </a:r>
          </a:p>
        </p:txBody>
      </p:sp>
      <p:sp>
        <p:nvSpPr>
          <p:cNvPr id="234" name="Shape 234"/>
          <p:cNvSpPr txBox="1"/>
          <p:nvPr>
            <p:ph idx="3" type="body"/>
          </p:nvPr>
        </p:nvSpPr>
        <p:spPr>
          <a:xfrm>
            <a:off y="3612150" x="386850"/>
            <a:ext cy="1894800" cx="811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CAN Consequences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Single long bus line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Nodes connected via short (&lt;1.0 m) stubs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GLV Hub Boxes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restart="never" dur="indefinite" nodeType="tmRoot">
          <p:childTnLst>
            <p:seq nextAc="seek" concurrent="1">
              <p:cTn id="2" dur="indefinite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presetID="10" fill="hold" presetSubtype="0" presetClass="entr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dur="1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" name="Shape 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startAt="6" type="arabicPeriod"/>
            </a:pPr>
            <a:r>
              <a:rPr sz="2400" lang="en"/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sz="2400" lang="en"/>
              <a:t>6.  Out of Scope: LFEV-2016</a:t>
            </a:r>
          </a:p>
          <a:p>
            <a:pPr rtl="0"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sz="2400" lang="en"/>
              <a:t>7.  Conclusion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8" name="Shape 2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39" name="Shape 2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39413" x="354672"/>
            <a:ext cy="4502675" cx="86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Shape 240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Safety Loop Connections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4" name="Shape 2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45" name="Shape 245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y="1439413" x="354672"/>
            <a:ext cy="4502675" cx="86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Shape 246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Safety Loop Connections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y="945150" x="386850"/>
            <a:ext cy="2564700" cx="811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SAE Requirement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Control of the Tractive System Accumulator Isolation Relays (AIRs)</a:t>
            </a: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Two Ports Per System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Easily add additional systems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No required order of systems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0852" x="363075"/>
            <a:ext cy="4858450" cx="86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Tractive System High Voltage Path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58" name="Shape 258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y="1090852" x="363075"/>
            <a:ext cy="4858450" cx="86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Shape 259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Tractive System High Voltage Path</a:t>
            </a:r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y="945150" x="2944275"/>
            <a:ext cy="4925400" cx="5843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Internally Hardwired Connections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Less Cables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Less Interconnects</a:t>
            </a: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Powerlock Connectors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SAE Requirements: </a:t>
            </a:r>
          </a:p>
          <a:p>
            <a:pPr algn="l" rtl="0" lvl="2" marR="0" indent="-381000" marL="1371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Easily Removable</a:t>
            </a:r>
          </a:p>
          <a:p>
            <a:pPr algn="l" rtl="0" lvl="2" marR="0" indent="-381000" marL="1371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Lockable</a:t>
            </a:r>
          </a:p>
        </p:txBody>
      </p:sp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t="0" b="0" r="70327" l="0"/>
          <a:stretch/>
        </p:blipFill>
        <p:spPr>
          <a:xfrm>
            <a:off y="1090850" x="363075"/>
            <a:ext cy="4858450" cx="25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5" name="Shape 2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66" name="Shape 266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>
            <a:off y="1090852" x="363075"/>
            <a:ext cy="4858450" cx="86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Tractive System High Voltage Path</a:t>
            </a:r>
          </a:p>
        </p:txBody>
      </p:sp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t="0" b="0" r="-940" l="29675"/>
          <a:stretch/>
        </p:blipFill>
        <p:spPr>
          <a:xfrm>
            <a:off y="1090850" x="2944275"/>
            <a:ext cy="4858450" cx="6199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>
            <p:ph idx="1" type="body"/>
          </p:nvPr>
        </p:nvSpPr>
        <p:spPr>
          <a:xfrm>
            <a:off y="966300" x="98725"/>
            <a:ext cy="4925400" cx="60681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Powerlock Connectors</a:t>
            </a: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Bolt Terminals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Pre-existing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74" name="Shape 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Semester Integration Layout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0" name="Shape 28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281" name="Shape 281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5" name="Shape 2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6" name="Shape 28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Side Controls Panel</a:t>
            </a:r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t="0" b="0" r="0" l="4852"/>
          <a:stretch/>
        </p:blipFill>
        <p:spPr>
          <a:xfrm>
            <a:off y="2333600" x="104800"/>
            <a:ext cy="3019425" cx="6144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Designed for testing purposes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68650" x="6249400"/>
            <a:ext cy="2504075" cx="270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type="title"/>
          </p:nvPr>
        </p:nvSpPr>
        <p:spPr>
          <a:xfrm>
            <a:off y="-112300" x="1277925"/>
            <a:ext cy="1019699" cx="64718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Side Controls Panel Drawing</a:t>
            </a:r>
          </a:p>
        </p:txBody>
      </p:sp>
      <p:pic>
        <p:nvPicPr>
          <p:cNvPr id="295" name="Shape 2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85912" x="1277936"/>
            <a:ext cy="5086174" cx="658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9" name="Shape 2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0" name="Shape 30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GLV Hub 1</a:t>
            </a:r>
          </a:p>
        </p:txBody>
      </p:sp>
      <p:sp>
        <p:nvSpPr>
          <p:cNvPr id="301" name="Shape 301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Connects to GLV Hub 2 and 3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TSV Pack 1 data port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TSV Pack 2 data port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t="15247" b="0" r="4021" l="0"/>
          <a:stretch/>
        </p:blipFill>
        <p:spPr>
          <a:xfrm>
            <a:off y="3050575" x="1273675"/>
            <a:ext cy="3119949" cx="579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" name="Shape 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980000"/>
              </a:buClr>
              <a:buSzPct val="100000"/>
              <a:buFont typeface="Arial"/>
              <a:buAutoNum type="arabicPeriod"/>
            </a:pPr>
            <a:r>
              <a:rPr b="1" sz="2400" lang="en">
                <a:solidFill>
                  <a:srgbClr val="980000"/>
                </a:solidFill>
              </a:rPr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GLV Hub 2</a:t>
            </a:r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Connects to GLV Hub 1 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Connects to TSI 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TSV Pack 3 data port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TSV Pack 4 data port</a:t>
            </a:r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377625" x="734575"/>
            <a:ext cy="3105150" cx="618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3" name="Shape 3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y="274625" x="1258574"/>
            <a:ext cy="1019699" cx="6414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/>
              <a:t>GLV Hub 1 &amp; 2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11675" x="1258525"/>
            <a:ext cy="4803675" cx="64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GLV Hub 3</a:t>
            </a:r>
          </a:p>
        </p:txBody>
      </p:sp>
      <p:sp>
        <p:nvSpPr>
          <p:cNvPr id="321" name="Shape 321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Connects to GLV Hub 1 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Connects to Motor Controller Interface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the VCI 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the Cockpit</a:t>
            </a:r>
          </a:p>
          <a:p>
            <a:pPr rtl="0" lvl="0" indent="-4064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800" lang="en"/>
              <a:t>Dangly that connects to GLV Power</a:t>
            </a:r>
          </a:p>
        </p:txBody>
      </p:sp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96500" x="1724275"/>
            <a:ext cy="2896950" cx="490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6" name="Shape 3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y="0" x="1600500"/>
            <a:ext cy="1019699" cx="59429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/>
              <a:t>GLV Hub 3</a:t>
            </a:r>
          </a:p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25012" x="1600450"/>
            <a:ext cy="4807975" cx="59430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2" name="Shape 3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rgbClr val="980000"/>
              </a:buClr>
              <a:buSzPct val="100000"/>
              <a:buFont typeface="Arial"/>
              <a:buAutoNum type="arabicPeriod"/>
            </a:pPr>
            <a:r>
              <a:rPr b="1" sz="2400" lang="en">
                <a:solidFill>
                  <a:srgbClr val="980000"/>
                </a:solidFill>
              </a:rPr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9" name="Shape 33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Grounded Low Voltage</a:t>
            </a:r>
          </a:p>
        </p:txBody>
      </p:sp>
      <p:sp>
        <p:nvSpPr>
          <p:cNvPr id="340" name="Shape 340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GLV system is responsible for supplying power to all non-tractive devices on the vehicle, interfacing other subsystems together, and operating the safety circuit in accordance to the EV requirements.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4" name="Shape 3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5" name="Shape 34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346" name="Shape 346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51" name="Shape 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45687" x="0"/>
            <a:ext cy="4966633" cx="91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25" x="5927750"/>
            <a:ext cy="6528799" cx="32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0"/>
            <a:ext cy="3735874" cx="5927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3735879" x="0"/>
            <a:ext cy="2792948" cx="43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4753525" x="4344600"/>
            <a:ext cy="1775298" cx="158314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Shape 356"/>
          <p:cNvSpPr txBox="1"/>
          <p:nvPr/>
        </p:nvSpPr>
        <p:spPr>
          <a:xfrm>
            <a:off y="175475" x="175375"/>
            <a:ext cy="552900" cx="66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sz="3000" lang="en"/>
              <a:t>Cockpit and the Safety Loop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92650" x="0"/>
            <a:ext cy="4872711" cx="91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Shape 362"/>
          <p:cNvSpPr txBox="1"/>
          <p:nvPr/>
        </p:nvSpPr>
        <p:spPr>
          <a:xfrm>
            <a:off y="255700" x="347025"/>
            <a:ext cy="483900" cx="7168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sz="3000" lang="en"/>
              <a:t>Cockpit Panel and Internals</a:t>
            </a:r>
          </a:p>
        </p:txBody>
      </p:sp>
      <p:pic>
        <p:nvPicPr>
          <p:cNvPr id="363" name="Shape 3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768475" x="7677150"/>
            <a:ext cy="523875" cx="146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97726" x="215436"/>
            <a:ext cy="5062549" cx="6542774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/>
          <p:nvPr/>
        </p:nvSpPr>
        <p:spPr>
          <a:xfrm>
            <a:off y="111375" x="0"/>
            <a:ext cy="608999" cx="9144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b="1" sz="3000" lang="en"/>
              <a:t>Cockpit Panel Drawing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1882925" x="6791325"/>
            <a:ext cy="2228850" cx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" name="Shape 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sz="3000" lang="en"/>
              <a:t>Meet the Morning Teams</a:t>
            </a:r>
          </a:p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000" lang="en"/>
              <a:t>Grounded Low Voltage (GLV)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Dan Zakzewski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Alo Posillico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Nick DiNino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Jordan Frank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Zach Helwig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000" lang="en"/>
              <a:t>Tractive System Voltage (TSV)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William Stathis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Duhang “Hansen” Liang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Katherine Nellis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Jaejoon Yang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Jordan Blake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000" lang="en"/>
              <a:t>Mechanical Engineering Team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Ben Prevoznak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Kailan Ottaway</a:t>
            </a:r>
          </a:p>
          <a:p>
            <a:pPr rtl="0" lvl="0" indent="-355600" marL="9144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000" lang="en"/>
              <a:t>A. Freddie Hess</a:t>
            </a:r>
          </a:p>
        </p:txBody>
      </p:sp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4" name="Shape 3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 t="0" b="1931" r="0" l="0"/>
          <a:stretch/>
        </p:blipFill>
        <p:spPr>
          <a:xfrm>
            <a:off y="3123579" x="5097550"/>
            <a:ext cy="3395024" cx="28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/>
          <p:nvPr>
            <p:ph type="title"/>
          </p:nvPr>
        </p:nvSpPr>
        <p:spPr>
          <a:xfrm>
            <a:off y="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Safety Loop and Safety Circuit</a:t>
            </a:r>
          </a:p>
        </p:txBody>
      </p:sp>
      <p:sp>
        <p:nvSpPr>
          <p:cNvPr id="377" name="Shape 377"/>
          <p:cNvSpPr txBox="1"/>
          <p:nvPr>
            <p:ph idx="1" type="body"/>
          </p:nvPr>
        </p:nvSpPr>
        <p:spPr>
          <a:xfrm>
            <a:off y="1021358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Keeps high level voltage system in a safe state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Monitors status of the system and provides multiple shutdown options to both driver and surrounding personnel</a:t>
            </a:r>
          </a:p>
          <a:p>
            <a:pPr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Interacts with each electrical subsystem 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1" name="Shape 3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82" name="Shape 3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0" x="303025"/>
            <a:ext cy="6512300" cx="829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5763000" x="7639050"/>
            <a:ext cy="561975" cx="150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" name="Shape 38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88" name="Shape 388"/>
          <p:cNvSpPr txBox="1"/>
          <p:nvPr>
            <p:ph type="title"/>
          </p:nvPr>
        </p:nvSpPr>
        <p:spPr>
          <a:xfrm>
            <a:off y="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sz="3000" lang="en"/>
              <a:t>Shutdown Priority Table</a:t>
            </a:r>
          </a:p>
        </p:txBody>
      </p:sp>
      <p:graphicFrame>
        <p:nvGraphicFramePr>
          <p:cNvPr id="389" name="Shape 389"/>
          <p:cNvGraphicFramePr/>
          <p:nvPr/>
        </p:nvGraphicFramePr>
        <p:xfrm>
          <a:off y="1430775" x="9525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{1329771D-DE56-46CC-825A-15AB6E336A6D}</a:tableStyleId>
              </a:tblPr>
              <a:tblGrid>
                <a:gridCol w="2422675"/>
                <a:gridCol w="2403325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GLV Supply to:</a:t>
                      </a:r>
                    </a:p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Instrumentation,</a:t>
                      </a:r>
                    </a:p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Data Acquisition,</a:t>
                      </a:r>
                    </a:p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Computers,</a:t>
                      </a:r>
                    </a:p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Telemetry, Etc.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AIRs</a:t>
                      </a:r>
                    </a:p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(TS Voltage)</a:t>
                      </a:r>
                    </a:p>
                  </a:txBody>
                  <a:tcPr marR="91425" marB="91425" marT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TSMS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Cockpit BRB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AMS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IMD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Brake Over-Travel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Side-Mounted BRBs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/>
                        <a:t>GLVMS</a:t>
                      </a:r>
                    </a:p>
                  </a:txBody>
                  <a:tcPr marR="91425" marB="91425" marT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>
                        <a:spcBef>
                          <a:spcPts val="0"/>
                        </a:spcBef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</a:rPr>
                        <a:t>OFF</a:t>
                      </a:r>
                    </a:p>
                  </a:txBody>
                  <a:tcPr marR="91425" marB="91425" marT="91425" marL="91425">
                    <a:solidFill>
                      <a:srgbClr val="0000FF"/>
                    </a:solidFill>
                  </a:tcPr>
                </a:tc>
              </a:tr>
            </a:tbl>
          </a:graphicData>
        </a:graphic>
      </p:graphicFrame>
      <p:sp>
        <p:nvSpPr>
          <p:cNvPr id="390" name="Shape 390"/>
          <p:cNvSpPr txBox="1"/>
          <p:nvPr/>
        </p:nvSpPr>
        <p:spPr>
          <a:xfrm>
            <a:off y="1077975" x="3366125"/>
            <a:ext cy="352800" cx="4825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</a:rPr>
              <a:t>Controlled Systems</a:t>
            </a:r>
          </a:p>
        </p:txBody>
      </p:sp>
      <p:sp>
        <p:nvSpPr>
          <p:cNvPr id="391" name="Shape 391"/>
          <p:cNvSpPr txBox="1"/>
          <p:nvPr/>
        </p:nvSpPr>
        <p:spPr>
          <a:xfrm rot="-5400000">
            <a:off y="3887024" x="-665075"/>
            <a:ext cy="323700" cx="2756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</a:rPr>
              <a:t>Shutdown Sources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5" name="Shape 3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6" name="Shape 39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Safety Loop Summary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Safety Loop accounts for failures/faults in the 4-wire safety loop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Any failure in the safety loop will be appropriately reacted to within the time constraints provided by the Formula Hybrid Rules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Appropriate steps must be taken in order to make the car ready-to-drive in each scenario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sz="2400" lang="en"/>
              <a:t>The Test Plan for the Safety Loop does not have a threshold for any test; whether it be button/switch functionality or the shutdown circuit itself. The loop will function to the specifications provided.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1" name="Shape 4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2" name="Shape 40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7" name="Shape 4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08" name="Shape 4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</a:t>
            </a:r>
          </a:p>
        </p:txBody>
      </p:sp>
      <p:pic>
        <p:nvPicPr>
          <p:cNvPr id="410" name="Shape 410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6166825"/>
            <a:ext cy="6539424" cx="297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4793425" x="0"/>
            <a:ext cy="1746000" cx="434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5924450" x="4344600"/>
            <a:ext cy="614974" cx="182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0"/>
            <a:ext cy="4793424" cx="616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18" name="Shape 4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37525" x="61325"/>
            <a:ext cy="5842474" cx="90022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Shape 419"/>
          <p:cNvSpPr txBox="1"/>
          <p:nvPr/>
        </p:nvSpPr>
        <p:spPr>
          <a:xfrm>
            <a:off y="179500" x="194625"/>
            <a:ext cy="483900" cx="7168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Box and Dependents</a:t>
            </a:r>
          </a:p>
        </p:txBody>
      </p:sp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" name="Shape 42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 t="6419" b="38425" r="18884" l="9338"/>
          <a:stretch/>
        </p:blipFill>
        <p:spPr>
          <a:xfrm>
            <a:off y="1122050" x="150300"/>
            <a:ext cy="4681525" cx="8843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Shape 425"/>
          <p:cNvSpPr txBox="1"/>
          <p:nvPr/>
        </p:nvSpPr>
        <p:spPr>
          <a:xfrm>
            <a:off y="334325" x="212850"/>
            <a:ext cy="483900" cx="7168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Box</a:t>
            </a:r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" name="Shape 42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0" name="Shape 430"/>
          <p:cNvSpPr txBox="1"/>
          <p:nvPr/>
        </p:nvSpPr>
        <p:spPr>
          <a:xfrm>
            <a:off y="334325" x="212850"/>
            <a:ext cy="483900" cx="7168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Box - End Goal (JGB)</a:t>
            </a:r>
          </a:p>
        </p:txBody>
      </p:sp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t="5981" b="39391" r="18630" l="9239"/>
          <a:stretch/>
        </p:blipFill>
        <p:spPr>
          <a:xfrm>
            <a:off y="1149075" x="75125"/>
            <a:ext cy="4414049" cx="89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" name="Shape 4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36" name="Shape 436"/>
          <p:cNvSpPr txBox="1"/>
          <p:nvPr>
            <p:ph type="title"/>
          </p:nvPr>
        </p:nvSpPr>
        <p:spPr>
          <a:xfrm>
            <a:off y="426253" x="611100"/>
            <a:ext cy="5747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Battery Cell</a:t>
            </a: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 t="10486" b="16738" r="11576" l="15291"/>
          <a:stretch/>
        </p:blipFill>
        <p:spPr>
          <a:xfrm>
            <a:off y="1065700" x="2417150"/>
            <a:ext cy="5111823" cx="3852497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Shape 438"/>
          <p:cNvSpPr txBox="1"/>
          <p:nvPr>
            <p:ph idx="2" type="title"/>
          </p:nvPr>
        </p:nvSpPr>
        <p:spPr>
          <a:xfrm>
            <a:off y="2449925" x="6621200"/>
            <a:ext cy="419399" cx="22193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1800" lang="en"/>
              <a:t>3.3V LiFePO4 10Ah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" name="Shape 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rgbClr val="980000"/>
              </a:buClr>
              <a:buSzPct val="100000"/>
              <a:buFont typeface="Arial"/>
              <a:buAutoNum type="arabicPeriod"/>
            </a:pPr>
            <a:r>
              <a:rPr b="1" sz="2400" lang="en">
                <a:solidFill>
                  <a:srgbClr val="980000"/>
                </a:solidFill>
              </a:rPr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y="426253" x="611100"/>
            <a:ext cy="5747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Battery</a:t>
            </a:r>
          </a:p>
        </p:txBody>
      </p:sp>
      <p:sp>
        <p:nvSpPr>
          <p:cNvPr id="444" name="Shape 444"/>
          <p:cNvSpPr txBox="1"/>
          <p:nvPr>
            <p:ph idx="2" type="title"/>
          </p:nvPr>
        </p:nvSpPr>
        <p:spPr>
          <a:xfrm>
            <a:off y="1848825" x="6923825"/>
            <a:ext cy="1029900" cx="12549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0" sz="1800" lang="en"/>
              <a:t>Eight cells</a:t>
            </a:r>
          </a:p>
          <a:p>
            <a:pPr rtl="0">
              <a:spcBef>
                <a:spcPts val="0"/>
              </a:spcBef>
              <a:buNone/>
            </a:pPr>
            <a:r>
              <a:rPr b="0" sz="1800" lang="en"/>
              <a:t>24V</a:t>
            </a:r>
          </a:p>
          <a:p>
            <a:pPr rtl="0" lvl="0">
              <a:spcBef>
                <a:spcPts val="0"/>
              </a:spcBef>
              <a:buNone/>
            </a:pPr>
            <a:r>
              <a:rPr b="0" sz="1800" lang="en"/>
              <a:t>10Ah</a:t>
            </a:r>
          </a:p>
        </p:txBody>
      </p:sp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 t="6034" b="3761" r="9944" l="15567"/>
          <a:stretch/>
        </p:blipFill>
        <p:spPr>
          <a:xfrm>
            <a:off y="1174875" x="901650"/>
            <a:ext cy="5227722" cx="575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0" name="Shape 450"/>
          <p:cNvSpPr txBox="1"/>
          <p:nvPr>
            <p:ph type="title"/>
          </p:nvPr>
        </p:nvSpPr>
        <p:spPr>
          <a:xfrm>
            <a:off y="426253" x="611100"/>
            <a:ext cy="5747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Battery Connection</a:t>
            </a:r>
          </a:p>
        </p:txBody>
      </p:sp>
      <p:sp>
        <p:nvSpPr>
          <p:cNvPr id="451" name="Shape 451"/>
          <p:cNvSpPr txBox="1"/>
          <p:nvPr>
            <p:ph idx="2" type="title"/>
          </p:nvPr>
        </p:nvSpPr>
        <p:spPr>
          <a:xfrm>
            <a:off y="1848825" x="6029200"/>
            <a:ext cy="1029900" cx="23132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1800" lang="en"/>
              <a:t>Crimped Terminal (Open Barrel)</a:t>
            </a:r>
          </a:p>
        </p:txBody>
      </p:sp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01052" x="1566475"/>
            <a:ext cy="5387925" cx="4040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y="544927" x="457200"/>
            <a:ext cy="7116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Battery Mounting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EV3.7.1- All GLV batteries must be attached securely to the frame.</a:t>
            </a:r>
          </a:p>
        </p:txBody>
      </p:sp>
      <p:pic>
        <p:nvPicPr>
          <p:cNvPr id="458" name="Shape 4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284249" x="2012762"/>
            <a:ext cy="5048124" cx="511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2" name="Shape 4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3" name="Shape 463"/>
          <p:cNvSpPr txBox="1"/>
          <p:nvPr>
            <p:ph type="title"/>
          </p:nvPr>
        </p:nvSpPr>
        <p:spPr>
          <a:xfrm>
            <a:off y="426247" x="611100"/>
            <a:ext cy="10038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GLV Battery Capacity Calculation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R006-1 The GLV system shall contain a rechargeable battery of sufficient capacity to run the car GLV systems for at least three hours.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y="1885300" x="611100"/>
            <a:ext cy="783299" cx="82296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GLV Relays	(2.04W x 2) = 4.08W + 1W (for microcontrollers, relays)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AIRS			(2.04W x 2) = 8.16W + ~100mW (CAN transceivers)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VSCADA		2.64W computer + 2W screen</a:t>
            </a:r>
          </a:p>
        </p:txBody>
      </p:sp>
      <p:sp>
        <p:nvSpPr>
          <p:cNvPr id="465" name="Shape 465"/>
          <p:cNvSpPr txBox="1"/>
          <p:nvPr/>
        </p:nvSpPr>
        <p:spPr>
          <a:xfrm>
            <a:off y="2668600" x="611100"/>
            <a:ext cy="1238400" cx="82296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Total			17.88W / 24V = 0.745A x 1.5 =	1.1175Ah	1hr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								2.235Ah	2hr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								</a:t>
            </a:r>
            <a:r>
              <a:rPr lang="en"/>
              <a:t>3.3525Ah	3hr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								4.47Ah	4hr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									5.5875Ah	5hr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</a:t>
            </a:r>
          </a:p>
        </p:txBody>
      </p:sp>
      <p:sp>
        <p:nvSpPr>
          <p:cNvPr id="466" name="Shape 466"/>
          <p:cNvSpPr txBox="1"/>
          <p:nvPr>
            <p:ph idx="2" type="title"/>
          </p:nvPr>
        </p:nvSpPr>
        <p:spPr>
          <a:xfrm>
            <a:off y="4344324" x="572250"/>
            <a:ext cy="6353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1400" lang="en"/>
              <a:t>Utilizes the measured power consumption of the VSCADA computer and a reasonable ceiling estimation for the screen.</a:t>
            </a: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0" name="Shape 4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1" name="Shape 471"/>
          <p:cNvSpPr txBox="1"/>
          <p:nvPr>
            <p:ph type="title"/>
          </p:nvPr>
        </p:nvSpPr>
        <p:spPr>
          <a:xfrm>
            <a:off y="426247" x="611100"/>
            <a:ext cy="10038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Battery Capacity Calculation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R006-1 The GLV system shall contain a rechargeable battery of sufficient capacity to run the car GLV systems for at least three hours.</a:t>
            </a:r>
          </a:p>
        </p:txBody>
      </p:sp>
      <p:sp>
        <p:nvSpPr>
          <p:cNvPr id="472" name="Shape 472"/>
          <p:cNvSpPr txBox="1"/>
          <p:nvPr/>
        </p:nvSpPr>
        <p:spPr>
          <a:xfrm>
            <a:off y="1885300" x="611100"/>
            <a:ext cy="783299" cx="82296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GLV Relays	(2.04W x 2) = 4.08W + 1W (for microcontrollers, relays)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AIRS			(2.04W x 2) = 8.16W + ~100mW (CAN transceivers)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VSCADA		5.28W computer + 4W screen</a:t>
            </a:r>
          </a:p>
        </p:txBody>
      </p:sp>
      <p:sp>
        <p:nvSpPr>
          <p:cNvPr id="473" name="Shape 473"/>
          <p:cNvSpPr txBox="1"/>
          <p:nvPr/>
        </p:nvSpPr>
        <p:spPr>
          <a:xfrm>
            <a:off y="2668600" x="611100"/>
            <a:ext cy="1238400" cx="8229600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/>
              <a:t>Total			25.52W / 24V = 1.06A x 1.5 =	1.595Ah	1hr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3.19Ah	2hr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</a:t>
            </a:r>
            <a:r>
              <a:rPr lang="en"/>
              <a:t>4.785Ah	3hr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6.38Ah	4hr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9.57Ah	5hr</a:t>
            </a:r>
          </a:p>
          <a:p>
            <a:pPr rtl="0" lvl="0">
              <a:spcBef>
                <a:spcPts val="0"/>
              </a:spcBef>
              <a:buNone/>
            </a:pPr>
            <a:r>
              <a:rPr lang="en"/>
              <a:t>									</a:t>
            </a:r>
          </a:p>
        </p:txBody>
      </p:sp>
      <p:sp>
        <p:nvSpPr>
          <p:cNvPr id="474" name="Shape 474"/>
          <p:cNvSpPr txBox="1"/>
          <p:nvPr>
            <p:ph idx="2" type="title"/>
          </p:nvPr>
        </p:nvSpPr>
        <p:spPr>
          <a:xfrm>
            <a:off y="4344324" x="572250"/>
            <a:ext cy="6353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0" sz="1400" lang="en"/>
              <a:t>Utilizes the peak power consumption of the VSCADA computer and a higher ceiling estimation for the screen.</a:t>
            </a:r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8" name="Shape 47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y="286649" x="611100"/>
            <a:ext cy="13779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and Battery Duration Test</a:t>
            </a:r>
          </a:p>
          <a:p>
            <a:pPr rtl="0">
              <a:spcBef>
                <a:spcPts val="0"/>
              </a:spcBef>
              <a:buNone/>
            </a:pPr>
            <a:r>
              <a:rPr b="0" sz="1400" lang="en"/>
              <a:t>R006-0 The GLV system shall provide DC supply voltage with sufficient current to supply all the power needs of the GLV systems and other non-tractive systems.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R006-1 The GLV system shall contain a rechargeable battery of sufficient capacity to run the car GLV systems for at least three hours.</a:t>
            </a:r>
          </a:p>
        </p:txBody>
      </p:sp>
      <p:pic>
        <p:nvPicPr>
          <p:cNvPr id="480" name="Shape 4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91449" x="4291025"/>
            <a:ext cy="2262399" cx="445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>
            <p:ph idx="2" type="title"/>
          </p:nvPr>
        </p:nvSpPr>
        <p:spPr>
          <a:xfrm>
            <a:off y="1947749" x="318375"/>
            <a:ext cy="3819300" cx="3821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0" sz="2000" lang="en"/>
              <a:t>Simplified Procedure: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sz="2000" lang="en"/>
              <a:t>Fully charge the battery.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sz="2000" lang="en"/>
              <a:t>Attach the Power Box to the adjustable load and set the current to simulate appropriate power consumption.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sz="2000" lang="en"/>
              <a:t>Record voltage at timing intervals.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b="0" sz="2000" lang="en"/>
              <a:t>Voltage must remain above designated value (21V) for three hours.</a:t>
            </a:r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5" name="Shape 48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86" name="Shape 48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Charging Circuit</a:t>
            </a:r>
          </a:p>
        </p:txBody>
      </p:sp>
      <p:pic>
        <p:nvPicPr>
          <p:cNvPr id="487" name="Shape 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59126" x="457200"/>
            <a:ext cy="3152347" cx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1" name="Shape 4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492" name="Shape 4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99875" x="457200"/>
            <a:ext cy="3185651" cx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/>
          <p:nvPr>
            <p:ph type="title"/>
          </p:nvPr>
        </p:nvSpPr>
        <p:spPr>
          <a:xfrm>
            <a:off y="392525" x="457200"/>
            <a:ext cy="9555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Charging Circuit - Charging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R006-2ii The charging system shall be capable of powering the GLV system indefinitely as it simultaneously charges the GLV battery in a </a:t>
            </a:r>
            <a:r>
              <a:rPr b="0" sz="1400" lang="en" i="1"/>
              <a:t>plug and forget</a:t>
            </a:r>
            <a:r>
              <a:rPr b="0" sz="1400" lang="en"/>
              <a:t> functionality.</a:t>
            </a:r>
          </a:p>
        </p:txBody>
      </p:sp>
      <p:sp>
        <p:nvSpPr>
          <p:cNvPr id="494" name="Shape 494"/>
          <p:cNvSpPr txBox="1"/>
          <p:nvPr/>
        </p:nvSpPr>
        <p:spPr>
          <a:xfrm>
            <a:off y="3723475" x="4435375"/>
            <a:ext cy="391500" cx="792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n"/>
              <a:t>24V</a:t>
            </a:r>
          </a:p>
          <a:p>
            <a:pPr>
              <a:spcBef>
                <a:spcPts val="0"/>
              </a:spcBef>
              <a:buNone/>
            </a:pPr>
            <a:r>
              <a:rPr sz="1000" lang="en"/>
              <a:t>28.5V max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y="3711025" x="1852175"/>
            <a:ext cy="391500" cx="792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“Charging” LED On</a:t>
            </a:r>
          </a:p>
        </p:txBody>
      </p:sp>
      <p:sp>
        <p:nvSpPr>
          <p:cNvPr id="496" name="Shape 496"/>
          <p:cNvSpPr txBox="1"/>
          <p:nvPr/>
        </p:nvSpPr>
        <p:spPr>
          <a:xfrm>
            <a:off y="3648175" x="6493125"/>
            <a:ext cy="391500" cx="1046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“Battery Power” LED On</a:t>
            </a:r>
          </a:p>
        </p:txBody>
      </p:sp>
      <p:sp>
        <p:nvSpPr>
          <p:cNvPr id="497" name="Shape 497"/>
          <p:cNvSpPr txBox="1"/>
          <p:nvPr/>
        </p:nvSpPr>
        <p:spPr>
          <a:xfrm>
            <a:off y="1561325" x="7934250"/>
            <a:ext cy="663600" cx="657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n"/>
              <a:t>24V</a:t>
            </a:r>
            <a:br>
              <a:rPr sz="1000" lang="en"/>
            </a:br>
            <a:r>
              <a:rPr sz="1000" lang="en"/>
              <a:t>&lt;1.06A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n"/>
              <a:t>~0.745A</a:t>
            </a:r>
          </a:p>
        </p:txBody>
      </p:sp>
      <p:cxnSp>
        <p:nvCxnSpPr>
          <p:cNvPr id="498" name="Shape 498"/>
          <p:cNvCxnSpPr/>
          <p:nvPr/>
        </p:nvCxnSpPr>
        <p:spPr>
          <a:xfrm>
            <a:off y="2394675" x="8490675"/>
            <a:ext cy="637500" cx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499" name="Shape 499"/>
          <p:cNvCxnSpPr/>
          <p:nvPr/>
        </p:nvCxnSpPr>
        <p:spPr>
          <a:xfrm rot="10800000" flipH="1">
            <a:off y="2222349" x="837900"/>
            <a:ext cy="9000" cx="419099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500" name="Shape 500"/>
          <p:cNvSpPr txBox="1"/>
          <p:nvPr/>
        </p:nvSpPr>
        <p:spPr>
          <a:xfrm>
            <a:off y="2855825" x="137525"/>
            <a:ext cy="450299" cx="55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n"/>
              <a:t>32.5V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n"/>
              <a:t>5.7A</a:t>
            </a:r>
          </a:p>
        </p:txBody>
      </p:sp>
      <p:sp>
        <p:nvSpPr>
          <p:cNvPr id="501" name="Shape 501"/>
          <p:cNvSpPr txBox="1"/>
          <p:nvPr/>
        </p:nvSpPr>
        <p:spPr>
          <a:xfrm>
            <a:off y="1873745" x="1674275"/>
            <a:ext cy="297600" cx="55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+ 2V -</a:t>
            </a:r>
          </a:p>
        </p:txBody>
      </p:sp>
      <p:sp>
        <p:nvSpPr>
          <p:cNvPr id="502" name="Shape 502"/>
          <p:cNvSpPr txBox="1"/>
          <p:nvPr/>
        </p:nvSpPr>
        <p:spPr>
          <a:xfrm>
            <a:off y="2635525" x="2229825"/>
            <a:ext cy="297600" cx="419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27K</a:t>
            </a:r>
          </a:p>
        </p:txBody>
      </p:sp>
      <p:sp>
        <p:nvSpPr>
          <p:cNvPr id="503" name="Shape 503"/>
          <p:cNvSpPr txBox="1"/>
          <p:nvPr/>
        </p:nvSpPr>
        <p:spPr>
          <a:xfrm>
            <a:off y="2658375" x="7136975"/>
            <a:ext cy="297600" cx="419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27K</a:t>
            </a:r>
          </a:p>
        </p:txBody>
      </p:sp>
      <p:sp>
        <p:nvSpPr>
          <p:cNvPr id="504" name="Shape 504"/>
          <p:cNvSpPr txBox="1"/>
          <p:nvPr/>
        </p:nvSpPr>
        <p:spPr>
          <a:xfrm>
            <a:off y="1584125" x="3010650"/>
            <a:ext cy="391500" cx="1046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1000" lang="en"/>
              <a:t>   + &lt; 0.46V -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n"/>
              <a:t>(0.46V @ 15A)</a:t>
            </a:r>
          </a:p>
        </p:txBody>
      </p:sp>
      <p:sp>
        <p:nvSpPr>
          <p:cNvPr id="505" name="Shape 505"/>
          <p:cNvSpPr txBox="1"/>
          <p:nvPr/>
        </p:nvSpPr>
        <p:spPr>
          <a:xfrm>
            <a:off y="1873745" x="4133250"/>
            <a:ext cy="297600" cx="55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30V</a:t>
            </a:r>
          </a:p>
        </p:txBody>
      </p:sp>
      <p:cxnSp>
        <p:nvCxnSpPr>
          <p:cNvPr id="506" name="Shape 506"/>
          <p:cNvCxnSpPr/>
          <p:nvPr/>
        </p:nvCxnSpPr>
        <p:spPr>
          <a:xfrm>
            <a:off y="2488425" x="4335200"/>
            <a:ext cy="637500" cx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507" name="Shape 507"/>
          <p:cNvSpPr txBox="1"/>
          <p:nvPr/>
        </p:nvSpPr>
        <p:spPr>
          <a:xfrm>
            <a:off y="2734570" x="4394950"/>
            <a:ext cy="297600" cx="55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~5A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1" name="Shape 5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12" name="Shape 5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865683" x="457199"/>
            <a:ext cy="3195216" cx="825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Shape 513"/>
          <p:cNvSpPr txBox="1"/>
          <p:nvPr>
            <p:ph type="title"/>
          </p:nvPr>
        </p:nvSpPr>
        <p:spPr>
          <a:xfrm>
            <a:off y="392527" x="457200"/>
            <a:ext cy="7116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Charging Circuit - Discharging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y="3037675" x="4435375"/>
            <a:ext cy="247500" cx="5580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~24V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y="3711025" x="1852175"/>
            <a:ext cy="391500" cx="792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“Charging” LED Off</a:t>
            </a:r>
          </a:p>
        </p:txBody>
      </p:sp>
      <p:sp>
        <p:nvSpPr>
          <p:cNvPr id="516" name="Shape 516"/>
          <p:cNvSpPr txBox="1"/>
          <p:nvPr/>
        </p:nvSpPr>
        <p:spPr>
          <a:xfrm>
            <a:off y="3571975" x="6721725"/>
            <a:ext cy="391500" cx="1046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“Battery Power” LED On</a:t>
            </a:r>
          </a:p>
        </p:txBody>
      </p:sp>
      <p:sp>
        <p:nvSpPr>
          <p:cNvPr id="517" name="Shape 517"/>
          <p:cNvSpPr txBox="1"/>
          <p:nvPr/>
        </p:nvSpPr>
        <p:spPr>
          <a:xfrm>
            <a:off y="1637525" x="7934250"/>
            <a:ext cy="663600" cx="657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24V</a:t>
            </a:r>
            <a:br>
              <a:rPr sz="1000" lang="en"/>
            </a:br>
            <a:r>
              <a:rPr sz="1000" lang="en"/>
              <a:t>&lt;1.06A</a:t>
            </a:r>
          </a:p>
          <a:p>
            <a:pPr rtl="0" lvl="0">
              <a:spcBef>
                <a:spcPts val="0"/>
              </a:spcBef>
              <a:buNone/>
            </a:pPr>
            <a:r>
              <a:rPr sz="1000" lang="en"/>
              <a:t>~0.745A</a:t>
            </a:r>
          </a:p>
        </p:txBody>
      </p:sp>
      <p:cxnSp>
        <p:nvCxnSpPr>
          <p:cNvPr id="518" name="Shape 518"/>
          <p:cNvCxnSpPr/>
          <p:nvPr/>
        </p:nvCxnSpPr>
        <p:spPr>
          <a:xfrm>
            <a:off y="2394675" x="8527100"/>
            <a:ext cy="637500" cx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519" name="Shape 519"/>
          <p:cNvSpPr txBox="1"/>
          <p:nvPr/>
        </p:nvSpPr>
        <p:spPr>
          <a:xfrm>
            <a:off y="2658375" x="7213175"/>
            <a:ext cy="297600" cx="419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27K</a:t>
            </a:r>
          </a:p>
        </p:txBody>
      </p:sp>
      <p:cxnSp>
        <p:nvCxnSpPr>
          <p:cNvPr id="520" name="Shape 520"/>
          <p:cNvCxnSpPr/>
          <p:nvPr/>
        </p:nvCxnSpPr>
        <p:spPr>
          <a:xfrm rot="10800000">
            <a:off y="2498800" x="4353425"/>
            <a:ext cy="683699" cx="0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521" name="Shape 521"/>
          <p:cNvSpPr txBox="1"/>
          <p:nvPr/>
        </p:nvSpPr>
        <p:spPr>
          <a:xfrm>
            <a:off y="2470875" x="4435375"/>
            <a:ext cy="297600" cx="657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~0.745A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" name="Shape 5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6" name="Shape 526"/>
          <p:cNvSpPr txBox="1"/>
          <p:nvPr>
            <p:ph type="title"/>
          </p:nvPr>
        </p:nvSpPr>
        <p:spPr>
          <a:xfrm>
            <a:off y="392525" x="457200"/>
            <a:ext cy="9848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GLV Power - Charger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R006-2i The GLV system shall be rechargeable by means of a UL listed charging device that plugs into the 120 VAC mains.</a:t>
            </a:r>
          </a:p>
        </p:txBody>
      </p:sp>
      <p:pic>
        <p:nvPicPr>
          <p:cNvPr id="527" name="Shape 5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381250" x="1285925"/>
            <a:ext cy="2095500" cx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 txBox="1"/>
          <p:nvPr/>
        </p:nvSpPr>
        <p:spPr>
          <a:xfrm>
            <a:off y="4476750" x="1285925"/>
            <a:ext cy="296699" cx="1520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www.trcelectronics.com</a:t>
            </a:r>
          </a:p>
        </p:txBody>
      </p:sp>
      <p:pic>
        <p:nvPicPr>
          <p:cNvPr id="529" name="Shape 5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145175" x="4885375"/>
            <a:ext cy="3411050" cx="341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Shape 530"/>
          <p:cNvSpPr txBox="1"/>
          <p:nvPr/>
        </p:nvSpPr>
        <p:spPr>
          <a:xfrm>
            <a:off y="5556225" x="6775725"/>
            <a:ext cy="296699" cx="1520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www.powergatellc.com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y="-301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Introduction: Motivation</a:t>
            </a:r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Formula Hybrid Competition Vehicle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Electric Car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Capable of Vehicle Integration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Four Team Integration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Integrate with Mechanical Engineering Department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Provide next year’s team with a well-structured Formula Hybrid Vehicle ready for integration</a:t>
            </a:r>
          </a:p>
        </p:txBody>
      </p: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35" name="Shape 535"/>
          <p:cNvSpPr txBox="1"/>
          <p:nvPr>
            <p:ph type="title"/>
          </p:nvPr>
        </p:nvSpPr>
        <p:spPr>
          <a:xfrm>
            <a:off y="244400" x="457200"/>
            <a:ext cy="6029399" cx="5097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Battery Protection</a:t>
            </a:r>
          </a:p>
          <a:p>
            <a:pPr rtl="0">
              <a:spcBef>
                <a:spcPts val="0"/>
              </a:spcBef>
              <a:buNone/>
            </a:pPr>
            <a:r>
              <a:rPr b="0" sz="1400" lang="en"/>
              <a:t>R006-2iii It shall be possible to charge a fully discharged GLV battery without disassembly or special actions.</a:t>
            </a:r>
          </a:p>
          <a:p>
            <a:pPr rtl="0">
              <a:spcBef>
                <a:spcPts val="0"/>
              </a:spcBef>
              <a:buNone/>
            </a:pPr>
            <a:r>
              <a:rPr b="0" sz="1400" lang="en"/>
              <a:t>R006-2v The GLV battery shall be protected from full discharge, overcharge, overcurrent, and overvoltage.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1400"/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1400"/>
          </a:p>
          <a:p>
            <a:pPr rtl="0"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sz="2000" lang="en"/>
              <a:t>Full Discharge: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The 24-24 DC-to-DC Converter has an under voltage shutdown of 15.7 VDC.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The solid-state relay controlling the charge circuit will be the normally closed type.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1400"/>
          </a:p>
          <a:p>
            <a:pPr rtl="0" lvl="0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sz="2000" lang="en"/>
              <a:t>Overcharge: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Discussed on previous slides.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1400"/>
          </a:p>
          <a:p>
            <a:pPr rtl="0">
              <a:spcBef>
                <a:spcPts val="0"/>
              </a:spcBef>
              <a:buNone/>
            </a:pPr>
            <a:r>
              <a:rPr sz="1800" lang="en"/>
              <a:t>Overcurrent: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The 24-24 DC-to-DC Converter has a current limitation of 110% its typical, which is 2.5A for this device.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2.5A x 1.1 = 2.75A… Well above the expected range and below battery capabilities.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1400"/>
          </a:p>
          <a:p>
            <a:pPr rtl="0">
              <a:spcBef>
                <a:spcPts val="0"/>
              </a:spcBef>
              <a:buNone/>
            </a:pPr>
            <a:r>
              <a:rPr sz="1800" lang="en"/>
              <a:t>Overvoltage:</a:t>
            </a:r>
          </a:p>
          <a:p>
            <a:pPr rtl="0" lvl="0" indent="-3175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1400" lang="en"/>
              <a:t>The 24-24 DC-to-DC Converter has an overvoltage protection trigger point of &lt;42V.</a:t>
            </a:r>
          </a:p>
        </p:txBody>
      </p:sp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613350" x="6122450"/>
            <a:ext cy="3123299" cx="2561099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Shape 537"/>
          <p:cNvSpPr txBox="1"/>
          <p:nvPr/>
        </p:nvSpPr>
        <p:spPr>
          <a:xfrm>
            <a:off y="4736650" x="7593650"/>
            <a:ext cy="297600" cx="1089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uk.farnell.com</a:t>
            </a: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" name="Shape 5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42" name="Shape 5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50650" x="457225"/>
            <a:ext cy="4349474" cx="7493675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Shape 543"/>
          <p:cNvSpPr txBox="1"/>
          <p:nvPr>
            <p:ph type="title"/>
          </p:nvPr>
        </p:nvSpPr>
        <p:spPr>
          <a:xfrm>
            <a:off y="223023" x="457200"/>
            <a:ext cy="1033500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sz="3000" lang="en"/>
              <a:t>Voltage Sensing</a:t>
            </a:r>
          </a:p>
          <a:p>
            <a:pPr rtl="0">
              <a:spcBef>
                <a:spcPts val="0"/>
              </a:spcBef>
              <a:buNone/>
            </a:pPr>
            <a:r>
              <a:rPr b="0" sz="1400" lang="en"/>
              <a:t>R006- The GLV battery shall be protected from overcharge.</a:t>
            </a:r>
          </a:p>
          <a:p>
            <a:pPr rtl="0" lvl="0" indent="457200" marL="457200">
              <a:spcBef>
                <a:spcPts val="0"/>
              </a:spcBef>
              <a:buNone/>
            </a:pPr>
            <a:r>
              <a:rPr b="0" sz="1400" lang="en"/>
              <a:t>GLV voltage shall be measured by VSCADA.</a:t>
            </a:r>
          </a:p>
        </p:txBody>
      </p:sp>
      <p:sp>
        <p:nvSpPr>
          <p:cNvPr id="544" name="Shape 544"/>
          <p:cNvSpPr txBox="1"/>
          <p:nvPr/>
        </p:nvSpPr>
        <p:spPr>
          <a:xfrm>
            <a:off y="1359450" x="2108700"/>
            <a:ext cy="373499" cx="683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1200" lang="en"/>
              <a:t>&lt; 28V</a:t>
            </a:r>
          </a:p>
        </p:txBody>
      </p:sp>
      <p:sp>
        <p:nvSpPr>
          <p:cNvPr id="545" name="Shape 545"/>
          <p:cNvSpPr txBox="1"/>
          <p:nvPr/>
        </p:nvSpPr>
        <p:spPr>
          <a:xfrm>
            <a:off y="1988275" x="2279325"/>
            <a:ext cy="373499" cx="683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112K</a:t>
            </a:r>
          </a:p>
        </p:txBody>
      </p:sp>
      <p:sp>
        <p:nvSpPr>
          <p:cNvPr id="546" name="Shape 546"/>
          <p:cNvSpPr txBox="1"/>
          <p:nvPr/>
        </p:nvSpPr>
        <p:spPr>
          <a:xfrm>
            <a:off y="3727825" x="2279325"/>
            <a:ext cy="373499" cx="683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28K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y="3013650" x="5431450"/>
            <a:ext cy="373499" cx="683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200" lang="en"/>
              <a:t>&lt; 5V</a:t>
            </a:r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" name="Shape 5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y="432100" x="457200"/>
            <a:ext cy="824400" cx="70419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GLV Power Software</a:t>
            </a:r>
          </a:p>
          <a:p>
            <a:pPr rtl="0" lvl="0">
              <a:spcBef>
                <a:spcPts val="0"/>
              </a:spcBef>
              <a:buNone/>
            </a:pPr>
            <a:r>
              <a:rPr b="0" sz="1400" lang="en"/>
              <a:t>R006- GLV voltage, current, temperature, and SOC shall be measured by VSCADA.</a:t>
            </a:r>
          </a:p>
        </p:txBody>
      </p:sp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 t="7270" b="4709" r="10866" l="13249"/>
          <a:stretch/>
        </p:blipFill>
        <p:spPr>
          <a:xfrm>
            <a:off y="1749337" x="4432600"/>
            <a:ext cy="3359325" cx="4404724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Shape 554"/>
          <p:cNvSpPr txBox="1"/>
          <p:nvPr>
            <p:ph idx="2" type="title"/>
          </p:nvPr>
        </p:nvSpPr>
        <p:spPr>
          <a:xfrm>
            <a:off y="1808350" x="318375"/>
            <a:ext cy="3226800" cx="3821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b="0" sz="2000" lang="en"/>
              <a:t>GLV Power Arduino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 b="0" sz="2000"/>
          </a:p>
          <a:p>
            <a:pPr rtl="0">
              <a:spcBef>
                <a:spcPts val="0"/>
              </a:spcBef>
              <a:buNone/>
            </a:pPr>
            <a:r>
              <a:rPr b="0" sz="2000" lang="en"/>
              <a:t>Maintainability: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2000" lang="en"/>
              <a:t>Code will be written in C which is not going extinct in the near future.</a:t>
            </a:r>
          </a:p>
          <a:p>
            <a:pPr rtl="0" lvl="0" indent="-3556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b="0" sz="2000" lang="en"/>
              <a:t>Files will be uploaded to the website containing the source code and Arduino ID.</a:t>
            </a:r>
          </a:p>
        </p:txBody>
      </p:sp>
      <p:sp>
        <p:nvSpPr>
          <p:cNvPr id="555" name="Shape 555"/>
          <p:cNvSpPr txBox="1"/>
          <p:nvPr/>
        </p:nvSpPr>
        <p:spPr>
          <a:xfrm>
            <a:off y="5035150" x="7593650"/>
            <a:ext cy="297600" cx="10898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1000" lang="en"/>
              <a:t>www.arduino.cc</a:t>
            </a:r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0" name="Shape 56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561" name="Shape 561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5" name="Shape 5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66" name="Shape 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Shape 567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Vehicle Computer Interface</a:t>
            </a:r>
          </a:p>
        </p:txBody>
      </p:sp>
      <p:pic>
        <p:nvPicPr>
          <p:cNvPr id="568" name="Shape 568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4595925"/>
            <a:ext cy="2845523" cx="117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3904750" x="0"/>
            <a:ext cy="2631973" cx="577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5771850"/>
            <a:ext cy="6536724" cx="337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0"/>
            <a:ext cy="3904751" cx="45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5" name="Shape 5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76" name="Shape 576"/>
          <p:cNvSpPr txBox="1"/>
          <p:nvPr>
            <p:ph type="title"/>
          </p:nvPr>
        </p:nvSpPr>
        <p:spPr>
          <a:xfrm>
            <a:off y="-1825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sz="3000" lang="en"/>
              <a:t>VCI</a:t>
            </a:r>
          </a:p>
        </p:txBody>
      </p:sp>
      <p:sp>
        <p:nvSpPr>
          <p:cNvPr id="577" name="Shape 577"/>
          <p:cNvSpPr txBox="1"/>
          <p:nvPr>
            <p:ph idx="1" type="body"/>
          </p:nvPr>
        </p:nvSpPr>
        <p:spPr>
          <a:xfrm>
            <a:off y="8370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Contains: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VSCADA Computer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Maintenance Panel Display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Safety Loop Control and Monitors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TSAL Circuit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RTD Sound Control</a:t>
            </a:r>
          </a:p>
        </p:txBody>
      </p:sp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 t="2278" b="76833" r="0" l="0"/>
          <a:stretch/>
        </p:blipFill>
        <p:spPr>
          <a:xfrm>
            <a:off y="3384100" x="-716075"/>
            <a:ext cy="2836575" cx="98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" name="Shape 5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83" name="Shape 583"/>
          <p:cNvSpPr txBox="1"/>
          <p:nvPr>
            <p:ph type="title"/>
          </p:nvPr>
        </p:nvSpPr>
        <p:spPr>
          <a:xfrm>
            <a:off y="-1825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VCI</a:t>
            </a:r>
          </a:p>
        </p:txBody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y="8370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Contains: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VSCADA Computer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Maintenance Panel Display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Safety Loop Control and Monitors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TSAL Circuit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RTD Sound Control</a:t>
            </a:r>
          </a:p>
        </p:txBody>
      </p:sp>
      <p:pic>
        <p:nvPicPr>
          <p:cNvPr id="585" name="Shape 585"/>
          <p:cNvPicPr preferRelativeResize="0"/>
          <p:nvPr/>
        </p:nvPicPr>
        <p:blipFill rotWithShape="1">
          <a:blip r:embed="rId3">
            <a:alphaModFix/>
          </a:blip>
          <a:srcRect t="48038" b="2483" r="21537" l="0"/>
          <a:stretch/>
        </p:blipFill>
        <p:spPr>
          <a:xfrm>
            <a:off y="0" x="3697250"/>
            <a:ext cy="4757272" cx="5446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9" name="Shape 5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0" name="Shape 590"/>
          <p:cNvSpPr txBox="1"/>
          <p:nvPr>
            <p:ph type="title"/>
          </p:nvPr>
        </p:nvSpPr>
        <p:spPr>
          <a:xfrm>
            <a:off y="-1825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VCI</a:t>
            </a:r>
          </a:p>
        </p:txBody>
      </p:sp>
      <p:pic>
        <p:nvPicPr>
          <p:cNvPr id="591" name="Shape 591"/>
          <p:cNvPicPr preferRelativeResize="0"/>
          <p:nvPr/>
        </p:nvPicPr>
        <p:blipFill rotWithShape="1">
          <a:blip r:embed="rId3">
            <a:alphaModFix/>
          </a:blip>
          <a:srcRect t="32516" b="9272" r="40508" l="29992"/>
          <a:stretch/>
        </p:blipFill>
        <p:spPr>
          <a:xfrm>
            <a:off y="0" x="3859875"/>
            <a:ext cy="6516899" cx="5284123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 txBox="1"/>
          <p:nvPr>
            <p:ph idx="1" type="body"/>
          </p:nvPr>
        </p:nvSpPr>
        <p:spPr>
          <a:xfrm>
            <a:off y="837125" x="457200"/>
            <a:ext cy="4967700" cx="50900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TSAL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555 Timer in astable configuration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Active whenever the AIRs is open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Set for a frequency of 3.2 Hz</a:t>
            </a: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Physical TSAL Lamp not included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Tested using DDM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Expected output: </a:t>
            </a:r>
          </a:p>
          <a:p>
            <a:pPr algn="l" rtl="0" lvl="2" marR="0" indent="-381000" marL="1371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12V</a:t>
            </a:r>
          </a:p>
          <a:p>
            <a:pPr algn="l" rtl="0" lvl="2" marR="0" indent="-381000" marL="1371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50% duty cycle</a:t>
            </a:r>
          </a:p>
          <a:p>
            <a:pPr algn="l" rtl="0" lvl="2" marR="0" indent="-381000" marL="1371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Wingdings"/>
              <a:buChar char="§"/>
            </a:pPr>
            <a:r>
              <a:rPr lang="en"/>
              <a:t>0.3125 second period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6" name="Shape 5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597" name="Shape 597"/>
          <p:cNvPicPr preferRelativeResize="0"/>
          <p:nvPr/>
        </p:nvPicPr>
        <p:blipFill rotWithShape="1">
          <a:blip r:embed="rId3">
            <a:alphaModFix/>
          </a:blip>
          <a:srcRect t="24898" b="18085" r="47725" l="28190"/>
          <a:stretch/>
        </p:blipFill>
        <p:spPr>
          <a:xfrm>
            <a:off y="0" x="4739550"/>
            <a:ext cy="6516899" cx="44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Shape 598"/>
          <p:cNvSpPr txBox="1"/>
          <p:nvPr>
            <p:ph type="title"/>
          </p:nvPr>
        </p:nvSpPr>
        <p:spPr>
          <a:xfrm>
            <a:off y="-182567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VCI</a:t>
            </a:r>
          </a:p>
        </p:txBody>
      </p:sp>
      <p:sp>
        <p:nvSpPr>
          <p:cNvPr id="599" name="Shape 599"/>
          <p:cNvSpPr txBox="1"/>
          <p:nvPr>
            <p:ph idx="1" type="body"/>
          </p:nvPr>
        </p:nvSpPr>
        <p:spPr>
          <a:xfrm>
            <a:off y="837125" x="457200"/>
            <a:ext cy="4967700" cx="48390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Safety Loop Monitoring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Interfaced to the CAN Controller board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Safety Loop Monitor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AIRs State Monitor</a:t>
            </a:r>
          </a:p>
          <a:p>
            <a:pPr algn="l" rtl="0" lvl="0" marR="0" indent="-419100" marL="4572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Safety Loop Control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Controlled by VSCADA digital I/O</a:t>
            </a:r>
          </a:p>
          <a:p>
            <a:pPr algn="l" rtl="0" lvl="1" marR="0" indent="-381000" marL="9144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0000"/>
              <a:buFont typeface="Courier New"/>
              <a:buChar char="o"/>
            </a:pPr>
            <a:r>
              <a:rPr lang="en"/>
              <a:t>Gives Safety Loop control to system software</a:t>
            </a:r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3" name="Shape 60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04" name="Shape 604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605" name="Shape 605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rgbClr val="98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rgbClr val="980000"/>
              </a:buClr>
              <a:buSzPct val="100000"/>
              <a:buFont typeface="Arial"/>
              <a:buAutoNum type="arabicPeriod"/>
            </a:pPr>
            <a:r>
              <a:rPr b="1" sz="2400" lang="en">
                <a:solidFill>
                  <a:srgbClr val="980000"/>
                </a:solidFill>
              </a:rPr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9" name="Shape 6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610" name="Shape 6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098117" x="19526"/>
            <a:ext cy="4912550" cx="9044426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Shape 611"/>
          <p:cNvSpPr txBox="1"/>
          <p:nvPr>
            <p:ph type="title"/>
          </p:nvPr>
        </p:nvSpPr>
        <p:spPr>
          <a:xfrm>
            <a:off y="-64533" x="2081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Tractive System Interface (TSI)</a:t>
            </a:r>
          </a:p>
        </p:txBody>
      </p:sp>
      <p:pic>
        <p:nvPicPr>
          <p:cNvPr id="612" name="Shape 612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2567250"/>
            <a:ext cy="3482849" cx="1633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4506175" x="0"/>
            <a:ext cy="2038598" cx="420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4200975"/>
            <a:ext cy="6544776" cx="4943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>
          <a:blip r:embed="rId4">
            <a:alphaModFix amt="41000"/>
          </a:blip>
          <a:stretch>
            <a:fillRect/>
          </a:stretch>
        </p:blipFill>
        <p:spPr>
          <a:xfrm>
            <a:off y="0" x="0"/>
            <a:ext cy="4506175" cx="256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9" name="Shape 6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0" name="Shape 62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TSI - Overview</a:t>
            </a:r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High Voltage Relay Control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Precharge Protection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Tractive System Voltage Present Light (TSVP)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Insulation Monitoring Device (IMD)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GLV PD 24 to 12 stepdown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TSMP</a:t>
            </a:r>
          </a:p>
        </p:txBody>
      </p: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5" name="Shape 6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6" name="Shape 62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</a:t>
            </a:r>
          </a:p>
        </p:txBody>
      </p:sp>
      <p:pic>
        <p:nvPicPr>
          <p:cNvPr id="627" name="Shape 6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86000" x="1806137"/>
            <a:ext cy="6331775" cx="553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1" name="Shape 6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2" name="Shape 63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Pre-Charge/Relay Control</a:t>
            </a:r>
          </a:p>
        </p:txBody>
      </p:sp>
      <p:sp>
        <p:nvSpPr>
          <p:cNvPr id="633" name="Shape 633"/>
          <p:cNvSpPr txBox="1"/>
          <p:nvPr>
            <p:ph idx="1" type="body"/>
          </p:nvPr>
        </p:nvSpPr>
        <p:spPr>
          <a:xfrm>
            <a:off y="1243750" x="604425"/>
            <a:ext cy="2394600" cx="8083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Precharge circuit prevents inrush current and damage to relay contacts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This configuration will take about 4 seconds for the motor controller to reach 96V</a:t>
            </a:r>
          </a:p>
        </p:txBody>
      </p:sp>
      <p:pic>
        <p:nvPicPr>
          <p:cNvPr id="634" name="Shape 6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49475" x="604425"/>
            <a:ext cy="2979699" cx="644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8" name="Shape 6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39" name="Shape 63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TSVP</a:t>
            </a:r>
          </a:p>
        </p:txBody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y="1294229" x="458675"/>
            <a:ext cy="25298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Must be powered by TSV and grounded to GLV ground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Use a DC DC converter to satisfy this requirement and maintain isolation</a:t>
            </a:r>
          </a:p>
        </p:txBody>
      </p:sp>
      <p:pic>
        <p:nvPicPr>
          <p:cNvPr id="641" name="Shape 6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3523300" x="1105525"/>
            <a:ext cy="2647950" cx="587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5" name="Shape 6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46" name="Shape 64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IMD</a:t>
            </a:r>
          </a:p>
        </p:txBody>
      </p:sp>
      <p:sp>
        <p:nvSpPr>
          <p:cNvPr id="647" name="Shape 647"/>
          <p:cNvSpPr txBox="1"/>
          <p:nvPr>
            <p:ph idx="1" type="body"/>
          </p:nvPr>
        </p:nvSpPr>
        <p:spPr>
          <a:xfrm>
            <a:off y="3803900" x="458675"/>
            <a:ext cy="2457899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Pin 8 - Status Output High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Feeds directly to a relay on Safety Loop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Pin 8 output change opens Safety Loop (High → Low)</a:t>
            </a:r>
          </a:p>
        </p:txBody>
      </p:sp>
      <p:pic>
        <p:nvPicPr>
          <p:cNvPr id="648" name="Shape 6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y="-342215" x="2269036"/>
            <a:ext cy="5731052" cx="24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2" name="Shape 65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3" name="Shape 653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Other Components</a:t>
            </a:r>
          </a:p>
        </p:txBody>
      </p:sp>
      <p:sp>
        <p:nvSpPr>
          <p:cNvPr id="654" name="Shape 654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24V to 12V DC-DC converter steps down the voltage from GLV24 to power the GLVPD at 12 Volts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TSMP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TSMP+ is a direct contact to the HV+ terminal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TSMP- is a direct contact to the HV- terminal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GLV GMP provides a reference to GLV ground 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8" name="Shape 6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9" name="Shape 659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QA Configuration</a:t>
            </a:r>
          </a:p>
        </p:txBody>
      </p:sp>
      <p:sp>
        <p:nvSpPr>
          <p:cNvPr id="660" name="Shape 660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Connect high voltage terminals to a high voltage power source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Connect the high voltage load terminals to the motor controller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Connect the GLV24 terminal to a low voltage power supply</a:t>
            </a:r>
          </a:p>
          <a:p>
            <a:pPr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4" name="Shape 6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65" name="Shape 66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TSI - QA Test Plan</a:t>
            </a:r>
          </a:p>
        </p:txBody>
      </p:sp>
      <p:sp>
        <p:nvSpPr>
          <p:cNvPr id="666" name="Shape 666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TSVP Test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Apply 30 volts to high voltage power supply and check the TSVP output with a multimeter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Pre-charge/Relay Test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Put start signal high and measure time it takes relays to close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IMD Test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Using a multimeter, check for connection across the relay after shorting the ground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0" name="Shape 6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1" name="Shape 67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</a:t>
            </a:r>
          </a:p>
        </p:txBody>
      </p:sp>
      <p:sp>
        <p:nvSpPr>
          <p:cNvPr id="672" name="Shape 672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Meet the Morning Teams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Introduction: Motivation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Interface Control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(Car)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System Assemblies Layout/Interfaces (Rack)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Interconnects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Panel Drawings and Hubs</a:t>
            </a:r>
          </a:p>
          <a:p>
            <a:pPr rtl="0" lvl="0" indent="-3810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sz="2400" lang="en"/>
              <a:t>Grounded Low Voltage (GLV)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Safety Loop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GLV Power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VCI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AutoNum type="alphaLcPeriod"/>
            </a:pPr>
            <a:r>
              <a:rPr lang="en"/>
              <a:t>TSI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b="1" sz="2400" lang="en">
                <a:solidFill>
                  <a:srgbClr val="980000"/>
                </a:solidFill>
              </a:rPr>
              <a:t>5.  GLV BOM and Budget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" name="Shape 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Interface Control</a:t>
            </a:r>
          </a:p>
        </p:txBody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An Interface Control Document was created to accurately and completely define all (electrical, mechanical, semantic) aspects of top-level interfaces to allow different designers to coordinate with each other successfully. </a:t>
            </a:r>
          </a:p>
          <a:p>
            <a:pPr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rtl="0" lvl="0">
              <a:spcBef>
                <a:spcPts val="0"/>
              </a:spcBef>
              <a:buNone/>
            </a:pPr>
            <a:r>
              <a:rPr lang="en"/>
              <a:t>Next, we will discuss these top-level interfaces.</a:t>
            </a:r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6" name="Shape 67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77" name="Shape 677"/>
          <p:cNvSpPr txBox="1"/>
          <p:nvPr>
            <p:ph type="title"/>
          </p:nvPr>
        </p:nvSpPr>
        <p:spPr>
          <a:xfrm>
            <a:off y="0" x="1723950"/>
            <a:ext cy="1019699" cx="5696099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GLV Bill of Materials</a:t>
            </a:r>
          </a:p>
        </p:txBody>
      </p:sp>
      <p:graphicFrame>
        <p:nvGraphicFramePr>
          <p:cNvPr id="678" name="Shape 678"/>
          <p:cNvGraphicFramePr/>
          <p:nvPr/>
        </p:nvGraphicFramePr>
        <p:xfrm>
          <a:off y="1031562" x="1724025"/>
          <a:ext cy="3000000" cx="3000000"/>
        </p:xfrm>
        <a:graphic>
          <a:graphicData uri="http://schemas.openxmlformats.org/drawingml/2006/table">
            <a:tbl>
              <a:tblPr>
                <a:noFill/>
                <a:tableStyleId>{23955C6A-C3EC-417D-9916-60DE1947F4FE}</a:tableStyleId>
              </a:tblPr>
              <a:tblGrid>
                <a:gridCol w="2085975"/>
                <a:gridCol w="1524000"/>
                <a:gridCol w="628650"/>
                <a:gridCol w="695325"/>
                <a:gridCol w="762000"/>
              </a:tblGrid>
              <a:tr h="37147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100" lang="en"/>
                        <a:t>Description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100" lang="en"/>
                        <a:t>Vendor Part Name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100" lang="en"/>
                        <a:t>Quantity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100" lang="en"/>
                        <a:t>Unit Price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sz="1100" lang="en"/>
                        <a:t>Total Price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2 pin/1 row parallel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1-480699-0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4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$1.12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2 pin/1 row free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1-480698-0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4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$1.12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3 pin/1 row parallel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1-480701-0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6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$1.68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3 pin/1 row free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1-480700-0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6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$0.27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$1.62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8 pin/2 row parallel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794954-8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4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8 pin/2 row parallel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794953-8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4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$0.25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pin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350561-3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$0.14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$1.38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Te-Connectivity socket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350570-3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$0.13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$1.32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24V DIN Rail DC/DC Converter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TCL 060-124 DC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$80.62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$80.62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DIN Rail DC/DC Converter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STMGFS152405-N2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$69.05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$69.05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36vdc PFC Power Supply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HRP-200-36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$64.80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$64.80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DIN Rail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277-2064-ND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$9.82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$9.82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DIN Rail Terminal Blocks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APC1281-ND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50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$1.33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$66.63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SWITCH PUSH SPST-NO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CWI282-ND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$4.12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$4.12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SWITCH KEYLOCK SP3T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KO129B606-ND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$9.80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$9.80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DIODE SCHOTTKY 45V 7A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SB15H45-E3/73GITB-ND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$0.81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$4.05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LED RED 1/4" HOLE 5V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L10021-ND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$2.17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$10.85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Relay 5A 5V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Z2774-ND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10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$1.18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$11.78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  <a:tr h="352425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Grand Total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r" rtl="0" lv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sz="1000" lang="en"/>
                        <a:t>$341.76</a:t>
                      </a:r>
                    </a:p>
                  </a:txBody>
                  <a:tcPr marR="28575" marB="19050" marT="19050" anchor="b" marL="2857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w="med" len="med" type="none"/>
                      <a:tailEnd w="med" len="med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2" name="Shape 68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3" name="Shape 683"/>
          <p:cNvSpPr txBox="1"/>
          <p:nvPr>
            <p:ph type="title"/>
          </p:nvPr>
        </p:nvSpPr>
        <p:spPr>
          <a:xfrm>
            <a:off y="274625" x="0"/>
            <a:ext cy="1019699" cx="91440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sz="3000" lang="en"/>
              <a:t>GLV Budget</a:t>
            </a:r>
          </a:p>
        </p:txBody>
      </p:sp>
      <p:sp>
        <p:nvSpPr>
          <p:cNvPr id="684" name="Shape 684"/>
          <p:cNvSpPr txBox="1"/>
          <p:nvPr/>
        </p:nvSpPr>
        <p:spPr>
          <a:xfrm>
            <a:off y="5365825" x="1343975"/>
            <a:ext cy="492599" cx="346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Total Allocated Funds - $1397.90</a:t>
            </a:r>
          </a:p>
        </p:txBody>
      </p:sp>
      <p:pic>
        <p:nvPicPr>
          <p:cNvPr id="685" name="Shape 6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492175" x="1343962"/>
            <a:ext cy="3873649" cx="6456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9" name="Shape 68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0" name="Shape 690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691" name="Shape 691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b="1" sz="2400" lang="en">
                <a:solidFill>
                  <a:srgbClr val="980000"/>
                </a:solidFill>
              </a:rPr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5" name="Shape 69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96" name="Shape 69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sz="3000" lang="en"/>
              <a:t>Tractive System Voltage</a:t>
            </a:r>
          </a:p>
        </p:txBody>
      </p:sp>
      <p:pic>
        <p:nvPicPr>
          <p:cNvPr id="697" name="Shape 697"/>
          <p:cNvPicPr preferRelativeResize="0"/>
          <p:nvPr/>
        </p:nvPicPr>
        <p:blipFill rotWithShape="1">
          <a:blip r:embed="rId3">
            <a:alphaModFix/>
          </a:blip>
          <a:srcRect t="2963" b="39163" r="5114" l="0"/>
          <a:stretch/>
        </p:blipFill>
        <p:spPr>
          <a:xfrm>
            <a:off y="1210100" x="1682312"/>
            <a:ext cy="5236433" cx="577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1" name="Shape 70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2" name="Shape 702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Main subsystems	</a:t>
            </a:r>
          </a:p>
        </p:txBody>
      </p:sp>
      <p:sp>
        <p:nvSpPr>
          <p:cNvPr id="703" name="Shape 703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Accumulator Managment System (AMS)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Breakout Board (BoB)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Pack Manager (PacMan)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7 3.2V 60A-hr LiFePO4 Cells</a:t>
            </a:r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7" name="Shape 70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08" name="Shape 708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9" name="Shape 709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10" name="Shape 7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74725" x="458662"/>
            <a:ext cy="6198874" cx="742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14" name="Shape 7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5" name="Shape 715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Roadmap Cont.</a:t>
            </a:r>
          </a:p>
        </p:txBody>
      </p:sp>
      <p:sp>
        <p:nvSpPr>
          <p:cNvPr id="716" name="Shape 716"/>
          <p:cNvSpPr txBox="1"/>
          <p:nvPr>
            <p:ph idx="1" type="body"/>
          </p:nvPr>
        </p:nvSpPr>
        <p:spPr>
          <a:xfrm>
            <a:off y="1294333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381000" marL="45720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AutoNum startAt="5" type="arabicPeriod"/>
            </a:pPr>
            <a:r>
              <a:rPr sz="2400" lang="en">
                <a:solidFill>
                  <a:srgbClr val="000000"/>
                </a:solidFill>
              </a:rPr>
              <a:t>Tractive System Voltage (TSV)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>
                <a:solidFill>
                  <a:srgbClr val="000000"/>
                </a:solidFill>
              </a:rPr>
              <a:t>Overview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b="1" lang="en">
                <a:solidFill>
                  <a:srgbClr val="980000"/>
                </a:solidFill>
              </a:rPr>
              <a:t>Safety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Mechanical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PacMan System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Charging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AMS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BoB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Acceptance Testing</a:t>
            </a:r>
          </a:p>
          <a:p>
            <a:pPr rtl="0" lvl="1" indent="-381000" marL="914400">
              <a:spcBef>
                <a:spcPts val="0"/>
              </a:spcBef>
              <a:buClr>
                <a:srgbClr val="000000"/>
              </a:buClr>
              <a:buSzPct val="80000"/>
              <a:buFont typeface="Arial"/>
              <a:buAutoNum type="alphaLcPeriod"/>
            </a:pPr>
            <a:r>
              <a:rPr lang="en"/>
              <a:t>Maintenance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6.  Out of Scope: LFEV-2016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rPr sz="2400" lang="en"/>
              <a:t>7.  Conclusion</a:t>
            </a:r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0" name="Shape 7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1" name="Shape 721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TSV - Safety</a:t>
            </a:r>
          </a:p>
        </p:txBody>
      </p:sp>
      <p:sp>
        <p:nvSpPr>
          <p:cNvPr id="722" name="Shape 722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Fusing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2 fuses for BoB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1 fuse for voltage present LED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1 large fuse for pack main current path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2 fuses for charge relay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Voltage present LED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turns on when voltage &gt; 20V DC present at poles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can sustain voltage up to 96V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-"/>
            </a:pPr>
            <a:r>
              <a:rPr lang="en"/>
              <a:t>works even when a cell fails with all other packs connected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n"/>
              <a:t>Safety protocols</a:t>
            </a:r>
          </a:p>
        </p:txBody>
      </p: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6" name="Shape 7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27" name="Shape 727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Pack Safety Loop</a:t>
            </a:r>
          </a:p>
        </p:txBody>
      </p:sp>
      <p:sp>
        <p:nvSpPr>
          <p:cNvPr id="728" name="Shape 728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One port at each end of the pack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Each contains safety loop and SL 24V/GND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SL 24V/GND used to power AIR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Safety path:</a:t>
            </a:r>
          </a:p>
          <a:p>
            <a:pPr rtl="0" lvl="0" indent="0" mar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t="6776" b="55324" r="53876" l="0"/>
          <a:stretch/>
        </p:blipFill>
        <p:spPr>
          <a:xfrm>
            <a:off y="3220925" x="1331863"/>
            <a:ext cy="2866501" cx="648322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Shape 730"/>
          <p:cNvSpPr/>
          <p:nvPr/>
        </p:nvSpPr>
        <p:spPr>
          <a:xfrm>
            <a:off y="1109600" x="7412800"/>
            <a:ext cy="138599" cx="138599"/>
          </a:xfrm>
          <a:prstGeom prst="ellipse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4" name="Shape 7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5" name="Shape 735"/>
          <p:cNvSpPr txBox="1"/>
          <p:nvPr>
            <p:ph idx="1" type="body"/>
          </p:nvPr>
        </p:nvSpPr>
        <p:spPr>
          <a:xfrm>
            <a:off y="1294233" x="458675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4 “Danglies” one per pack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400A rated Newark 44W4352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Source Hangs off of pack with cable to + terminal</a:t>
            </a:r>
          </a:p>
          <a:p>
            <a:pPr rtl="0" lvl="0" indent="-419100" marL="45720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/>
              <a:t>4 Panel mount female connectors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400A rated Newark 44W4361</a:t>
            </a:r>
          </a:p>
          <a:p>
            <a:pPr rtl="0" lvl="1" indent="-381000" marL="914400">
              <a:spcBef>
                <a:spcPts val="0"/>
              </a:spcBef>
              <a:buClr>
                <a:schemeClr val="dk1"/>
              </a:buClr>
              <a:buSzPct val="80000"/>
              <a:buFont typeface="Arial"/>
              <a:buChar char="○"/>
            </a:pPr>
            <a:r>
              <a:rPr lang="en"/>
              <a:t>Connected to - terminal bus bar</a:t>
            </a:r>
          </a:p>
        </p:txBody>
      </p:sp>
      <p:sp>
        <p:nvSpPr>
          <p:cNvPr id="736" name="Shape 736"/>
          <p:cNvSpPr txBox="1"/>
          <p:nvPr>
            <p:ph type="title"/>
          </p:nvPr>
        </p:nvSpPr>
        <p:spPr>
          <a:xfrm>
            <a:off y="274632" x="457200"/>
            <a:ext cy="1019699" cx="82296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3000" lang="en"/>
              <a:t>High Voltage Interfaces</a:t>
            </a:r>
          </a:p>
        </p:txBody>
      </p:sp>
      <p:pic>
        <p:nvPicPr>
          <p:cNvPr id="737" name="Shape 7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4071950" x="1196675"/>
            <a:ext cy="1975724" cx="219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Shape 7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3932550" x="4298000"/>
            <a:ext cy="2254525" cx="3403775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Shape 739"/>
          <p:cNvSpPr txBox="1"/>
          <p:nvPr/>
        </p:nvSpPr>
        <p:spPr>
          <a:xfrm>
            <a:off y="6047675" x="534925"/>
            <a:ext cy="369900" cx="3513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http://www.newark.com/itt-cannon/nls-3-gy-s120-m40a/line-source-line-3-grey-400a/dp/44W4352</a:t>
            </a:r>
          </a:p>
        </p:txBody>
      </p:sp>
      <p:sp>
        <p:nvSpPr>
          <p:cNvPr id="740" name="Shape 740"/>
          <p:cNvSpPr txBox="1"/>
          <p:nvPr/>
        </p:nvSpPr>
        <p:spPr>
          <a:xfrm>
            <a:off y="6081125" x="4350937"/>
            <a:ext cy="303000" cx="3297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sz="600" lang="en"/>
              <a:t>http://www.newark.com/itt-cannon/npdft-3-gy-l-t4/panel-drain-line-3-grey-400a/dp/44W4361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