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s/comment3.xml" ContentType="application/vnd.openxmlformats-officedocument.presentationml.comments+xml"/>
  <Override PartName="/ppt/comments/comment1.xml" ContentType="application/vnd.openxmlformats-officedocument.presentationml.comments+xml"/>
  <Override PartName="/ppt/comments/comment4.xml" ContentType="application/vnd.openxmlformats-officedocument.presentationml.comments+xml"/>
  <Override PartName="/ppt/comments/comment2.xml" ContentType="application/vnd.openxmlformats-officedocument.presentationml.comment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6" r:id="rId5"/>
    <p:sldMasterId id="214748365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id="0" initials="" name="Sam Cesario" lastIdx="3" clrIdx="0"/>
  <p:cmAuthor id="1" initials="" name="John Gehrig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829D538-DABA-447A-BE4F-AAA2494CF5AE}">
  <a:tblStyle styleName="Table_0" styleId="{9829D538-DABA-447A-BE4F-AAA2494CF5AE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  <a:tblStyle styleName="Table_1" styleId="{F4938DC6-8EFF-4619-B301-CE4EEBEB290A}">
    <a:wholeTbl>
      <a:tcStyle>
        <a:tcBdr>
          <a:left>
            <a:ln w="12700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12700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12700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12700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  <a:tblStyle styleName="Table_2" styleId="{3F29C96A-C9E9-4CB1-AEA3-243AAF356A5E}">
    <a:wholeTbl>
      <a:tcStyle>
        <a:tcBdr>
          <a:left>
            <a:ln w="12700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12700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12700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12700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  <a:tblStyle styleName="Table_3" styleId="{E69BC837-C6A0-4710-A81C-7F103859E456}">
    <a:wholeTbl>
      <a:tcStyle>
        <a:tcBdr>
          <a:left>
            <a:ln w="9525" cap="flat">
              <a:solidFill>
                <a:srgbClr val="CCCCCC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CCCCCC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CCCCCC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CCCCCC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CCCCCC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CCCCCC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  <a:tblStyle styleName="Table_4" styleId="{F76DC451-2F74-448E-A385-54FF10F86FC9}">
    <a:wholeTbl>
      <a:tcStyle>
        <a:tcBdr>
          <a:left>
            <a:ln w="9525" cap="flat">
              <a:solidFill>
                <a:srgbClr val="CCCCCC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CCCCCC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CCCCCC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CCCCCC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CCCCCC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CCCCCC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  <a:tblStyle styleName="Table_5" styleId="{5F90DD4A-1BAB-498A-81AE-A0C1884B06A9}">
    <a:wholeTbl>
      <a:tcStyle>
        <a:tcBdr>
          <a:left>
            <a:ln w="9525" cap="flat">
              <a:solidFill>
                <a:srgbClr val="CCCCCC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CCCCCC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CCCCCC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CCCCCC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CCCCCC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CCCCCC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Target="slides/slide30.xml" Type="http://schemas.openxmlformats.org/officeDocument/2006/relationships/slide" Id="rId37"/><Relationship Target="slides/slide12.xml" Type="http://schemas.openxmlformats.org/officeDocument/2006/relationships/slide" Id="rId19"/><Relationship Target="slides/slide29.xml" Type="http://schemas.openxmlformats.org/officeDocument/2006/relationships/slide" Id="rId36"/><Relationship Target="slides/slide11.xml" Type="http://schemas.openxmlformats.org/officeDocument/2006/relationships/slide" Id="rId18"/><Relationship Target="slides/slide10.xml" Type="http://schemas.openxmlformats.org/officeDocument/2006/relationships/slide" Id="rId17"/><Relationship Target="slides/slide9.xml" Type="http://schemas.openxmlformats.org/officeDocument/2006/relationships/slide" Id="rId16"/><Relationship Target="slides/slide8.xml" Type="http://schemas.openxmlformats.org/officeDocument/2006/relationships/slide" Id="rId15"/><Relationship Target="slides/slide7.xml" Type="http://schemas.openxmlformats.org/officeDocument/2006/relationships/slide" Id="rId14"/><Relationship Target="slides/slide23.xml" Type="http://schemas.openxmlformats.org/officeDocument/2006/relationships/slide" Id="rId30"/><Relationship Target="slides/slide5.xml" Type="http://schemas.openxmlformats.org/officeDocument/2006/relationships/slide" Id="rId12"/><Relationship Target="slides/slide24.xml" Type="http://schemas.openxmlformats.org/officeDocument/2006/relationships/slide" Id="rId31"/><Relationship Target="slides/slide6.xml" Type="http://schemas.openxmlformats.org/officeDocument/2006/relationships/slide" Id="rId13"/><Relationship Target="slides/slide3.xml" Type="http://schemas.openxmlformats.org/officeDocument/2006/relationships/slide" Id="rId10"/><Relationship Target="slides/slide4.xml" Type="http://schemas.openxmlformats.org/officeDocument/2006/relationships/slide" Id="rId11"/><Relationship Target="slides/slide27.xml" Type="http://schemas.openxmlformats.org/officeDocument/2006/relationships/slide" Id="rId34"/><Relationship Target="slides/slide28.xml" Type="http://schemas.openxmlformats.org/officeDocument/2006/relationships/slide" Id="rId35"/><Relationship Target="slides/slide25.xml" Type="http://schemas.openxmlformats.org/officeDocument/2006/relationships/slide" Id="rId32"/><Relationship Target="slides/slide26.xml" Type="http://schemas.openxmlformats.org/officeDocument/2006/relationships/slide" Id="rId33"/><Relationship Target="slides/slide22.xml" Type="http://schemas.openxmlformats.org/officeDocument/2006/relationships/slide" Id="rId29"/><Relationship Target="slides/slide19.xml" Type="http://schemas.openxmlformats.org/officeDocument/2006/relationships/slide" Id="rId26"/><Relationship Target="slides/slide18.xml" Type="http://schemas.openxmlformats.org/officeDocument/2006/relationships/slide" Id="rId25"/><Relationship Target="slides/slide21.xml" Type="http://schemas.openxmlformats.org/officeDocument/2006/relationships/slide" Id="rId28"/><Relationship Target="slides/slide20.xml" Type="http://schemas.openxmlformats.org/officeDocument/2006/relationships/slide" Id="rId27"/><Relationship Target="presProps.xml" Type="http://schemas.openxmlformats.org/officeDocument/2006/relationships/presProps" Id="rId2"/><Relationship Target="slides/slide14.xml" Type="http://schemas.openxmlformats.org/officeDocument/2006/relationships/slide" Id="rId21"/><Relationship Target="theme/theme2.xml" Type="http://schemas.openxmlformats.org/officeDocument/2006/relationships/theme" Id="rId1"/><Relationship Target="slides/slide15.xml" Type="http://schemas.openxmlformats.org/officeDocument/2006/relationships/slide" Id="rId22"/><Relationship Target="commentAuthors.xml" Type="http://schemas.openxmlformats.org/officeDocument/2006/relationships/commentAuthors" Id="rId4"/><Relationship Target="slides/slide16.xml" Type="http://schemas.openxmlformats.org/officeDocument/2006/relationships/slide" Id="rId23"/><Relationship Target="tableStyles.xml" Type="http://schemas.openxmlformats.org/officeDocument/2006/relationships/tableStyles" Id="rId3"/><Relationship Target="slides/slide17.xml" Type="http://schemas.openxmlformats.org/officeDocument/2006/relationships/slide" Id="rId24"/><Relationship Target="slides/slide13.xml" Type="http://schemas.openxmlformats.org/officeDocument/2006/relationships/slide" Id="rId20"/><Relationship Target="slides/slide2.xml" Type="http://schemas.openxmlformats.org/officeDocument/2006/relationships/slide" Id="rId9"/><Relationship Target="slideMasters/slideMaster2.xml" Type="http://schemas.openxmlformats.org/officeDocument/2006/relationships/slideMaster" Id="rId6"/><Relationship Target="slideMasters/slideMaster1.xml" Type="http://schemas.openxmlformats.org/officeDocument/2006/relationships/slideMaster" Id="rId5"/><Relationship Target="slides/slide1.xml" Type="http://schemas.openxmlformats.org/officeDocument/2006/relationships/slide" Id="rId8"/><Relationship Target="notesMasters/notesMaster1.xml" Type="http://schemas.openxmlformats.org/officeDocument/2006/relationships/notesMaster" Id="rId7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idx="3" authorId="0">
    <p:pos y="0" x="6000"/>
    <p:text>Data ports - blue line
Safety loop green line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idx="2" authorId="0">
    <p:pos y="0" x="6000"/>
    <p:text>T003 Talk to Steve about what we can/cannot control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idx="1" authorId="1">
    <p:pos y="0" x="6000"/>
    <p:text>Assigned to John</p:text>
  </p:cm>
  <p:cm idx="2" authorId="1">
    <p:pos y="100" x="6000"/>
    <p:text>Done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idx="1" authorId="0">
    <p:pos y="0" x="6000"/>
    <p:text>PUT CDR Table here</p:text>
  </p:cm>
</p:cmLst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2" name="Shape 2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8" name="Shape 2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9" name="Shape 2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5" name="Shape 2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9" name="Shape 2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0" name="Shape 27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6" name="Shape 2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7" name="Shape 27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3" name="Shape 2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4" name="Shape 28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0" name="Shape 2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1" name="Shape 29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7" name="Shape 2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8" name="Shape 29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4" name="Shape 3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5" name="Shape 30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1" name="Shape 3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2" name="Shape 31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8" name="Shape 3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9" name="Shape 31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5" name="Shape 3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6" name="Shape 3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2" name="Shape 3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3" name="Shape 33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1" name="Shape 3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2" name="Shape 34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0" name="Shape 3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1" name="Shape 35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7" name="Shape 3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8" name="Shape 35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5" name="Shape 3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6" name="Shape 36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67" name="Shape 3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2" name="Shape 3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3" name="Shape 37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74" name="Shape 3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8" name="Shape 3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9" name="Shape 37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80" name="Shape 3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4" name="Shape 3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5" name="Shape 38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86" name="Shape 3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9" name="Shape 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8" name="Shape 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3" name="Shape 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media/image32.png" Type="http://schemas.openxmlformats.org/officeDocument/2006/relationships/image" Id="rId2"/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media/image00.png" Type="http://schemas.openxmlformats.org/officeDocument/2006/relationships/image" Id="rId2"/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media/image00.png" Type="http://schemas.openxmlformats.org/officeDocument/2006/relationships/image" Id="rId2"/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media/image33.png" Type="http://schemas.openxmlformats.org/officeDocument/2006/relationships/image" Id="rId2"/><Relationship Target="../slideMasters/slideMaster2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media/image01.png" Type="http://schemas.openxmlformats.org/officeDocument/2006/relationships/image" Id="rId2"/><Relationship Target="../slideMasters/slideMaster2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media/image01.png" Type="http://schemas.openxmlformats.org/officeDocument/2006/relationships/image" Id="rId2"/><Relationship Target="../slideMasters/slideMaster2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LFEV Pres Template"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" name="Shape 9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y="369599" x="685799"/>
            <a:ext cy="4404287" cx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buSzPct val="100000"/>
              <a:defRPr sz="4800"/>
            </a:lvl1pPr>
            <a:lvl2pPr algn="ctr" rtl="0">
              <a:spcBef>
                <a:spcPts val="0"/>
              </a:spcBef>
              <a:buSzPct val="100000"/>
              <a:defRPr sz="4800"/>
            </a:lvl2pPr>
            <a:lvl3pPr algn="ctr" rtl="0">
              <a:spcBef>
                <a:spcPts val="0"/>
              </a:spcBef>
              <a:buSzPct val="100000"/>
              <a:defRPr sz="4800"/>
            </a:lvl3pPr>
            <a:lvl4pPr algn="ctr" rtl="0">
              <a:spcBef>
                <a:spcPts val="0"/>
              </a:spcBef>
              <a:buSzPct val="100000"/>
              <a:defRPr sz="4800"/>
            </a:lvl4pPr>
            <a:lvl5pPr algn="ctr" rtl="0">
              <a:spcBef>
                <a:spcPts val="0"/>
              </a:spcBef>
              <a:buSzPct val="100000"/>
              <a:defRPr sz="4800"/>
            </a:lvl5pPr>
            <a:lvl6pPr algn="ctr" rtl="0">
              <a:spcBef>
                <a:spcPts val="0"/>
              </a:spcBef>
              <a:buSzPct val="100000"/>
              <a:defRPr sz="4800"/>
            </a:lvl6pPr>
            <a:lvl7pPr algn="ctr" rtl="0">
              <a:spcBef>
                <a:spcPts val="0"/>
              </a:spcBef>
              <a:buSzPct val="100000"/>
              <a:defRPr sz="4800"/>
            </a:lvl7pPr>
            <a:lvl8pPr algn="ctr" rtl="0">
              <a:spcBef>
                <a:spcPts val="0"/>
              </a:spcBef>
              <a:buSzPct val="100000"/>
              <a:defRPr sz="4800"/>
            </a:lvl8pPr>
            <a:lvl9pPr algn="ctr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4" x="457200"/>
            <a:ext cy="7647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970675" x="458675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17" name="Shape 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y="4457689" x="7515212"/>
            <a:ext cy="685800" cx="162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/>
          <p:nvPr/>
        </p:nvSpPr>
        <p:spPr>
          <a:xfrm>
            <a:off y="4901100" x="0"/>
            <a:ext cy="242399" cx="7515300"/>
          </a:xfrm>
          <a:prstGeom prst="round1Rect">
            <a:avLst>
              <a:gd fmla="val 0" name="adj"/>
            </a:avLst>
          </a:prstGeom>
          <a:solidFill>
            <a:srgbClr val="98002E"/>
          </a:solidFill>
          <a:ln w="19050" cap="flat">
            <a:solidFill>
              <a:srgbClr val="98002E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LFEV Pres. Template">
    <p:spTree>
      <p:nvGrpSpPr>
        <p:cNvPr id="24" name="Shape 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" name="Shape 25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26" name="Shape 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y="4457689" x="7515212"/>
            <a:ext cy="685800" cx="162877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/>
          <p:nvPr/>
        </p:nvSpPr>
        <p:spPr>
          <a:xfrm>
            <a:off y="4901100" x="0"/>
            <a:ext cy="242399" cx="7515300"/>
          </a:xfrm>
          <a:prstGeom prst="round1Rect">
            <a:avLst>
              <a:gd fmla="val 0" name="adj"/>
            </a:avLst>
          </a:prstGeom>
          <a:solidFill>
            <a:srgbClr val="98002E"/>
          </a:solidFill>
          <a:ln w="19050" cap="flat">
            <a:solidFill>
              <a:srgbClr val="98002E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 txBox="1"/>
          <p:nvPr>
            <p:ph type="title"/>
          </p:nvPr>
        </p:nvSpPr>
        <p:spPr>
          <a:xfrm>
            <a:off y="205974" x="457200"/>
            <a:ext cy="7647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y="970675" x="458675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5" name="Shape 35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y="369599" x="685799"/>
            <a:ext cy="4404287" cx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buSzPct val="100000"/>
              <a:defRPr sz="4800"/>
            </a:lvl1pPr>
            <a:lvl2pPr algn="ctr" rtl="0">
              <a:spcBef>
                <a:spcPts val="0"/>
              </a:spcBef>
              <a:buSzPct val="100000"/>
              <a:defRPr sz="4800"/>
            </a:lvl2pPr>
            <a:lvl3pPr algn="ctr" rtl="0">
              <a:spcBef>
                <a:spcPts val="0"/>
              </a:spcBef>
              <a:buSzPct val="100000"/>
              <a:defRPr sz="4800"/>
            </a:lvl3pPr>
            <a:lvl4pPr algn="ctr" rtl="0">
              <a:spcBef>
                <a:spcPts val="0"/>
              </a:spcBef>
              <a:buSzPct val="100000"/>
              <a:defRPr sz="4800"/>
            </a:lvl4pPr>
            <a:lvl5pPr algn="ctr" rtl="0">
              <a:spcBef>
                <a:spcPts val="0"/>
              </a:spcBef>
              <a:buSzPct val="100000"/>
              <a:defRPr sz="4800"/>
            </a:lvl5pPr>
            <a:lvl6pPr algn="ctr" rtl="0">
              <a:spcBef>
                <a:spcPts val="0"/>
              </a:spcBef>
              <a:buSzPct val="100000"/>
              <a:defRPr sz="4800"/>
            </a:lvl6pPr>
            <a:lvl7pPr algn="ctr" rtl="0">
              <a:spcBef>
                <a:spcPts val="0"/>
              </a:spcBef>
              <a:buSzPct val="100000"/>
              <a:defRPr sz="4800"/>
            </a:lvl7pPr>
            <a:lvl8pPr algn="ctr" rtl="0">
              <a:spcBef>
                <a:spcPts val="0"/>
              </a:spcBef>
              <a:buSzPct val="100000"/>
              <a:defRPr sz="4800"/>
            </a:lvl8pPr>
            <a:lvl9pPr algn="ctr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y="205974" x="457200"/>
            <a:ext cy="7647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970675" x="458675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/>
          <p:nvPr/>
        </p:nvSpPr>
        <p:spPr>
          <a:xfrm>
            <a:off y="4901100" x="0"/>
            <a:ext cy="242399" cx="9144000"/>
          </a:xfrm>
          <a:prstGeom prst="round1Rect">
            <a:avLst>
              <a:gd fmla="val 0" name="adj"/>
            </a:avLst>
          </a:prstGeom>
          <a:solidFill>
            <a:srgbClr val="98002E"/>
          </a:solidFill>
          <a:ln w="19050" cap="flat">
            <a:solidFill>
              <a:srgbClr val="98002E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3" name="Shape 43"/>
          <p:cNvPicPr preferRelativeResize="0"/>
          <p:nvPr/>
        </p:nvPicPr>
        <p:blipFill rotWithShape="1">
          <a:blip r:embed="rId2">
            <a:alphaModFix/>
          </a:blip>
          <a:srcRect t="0" b="10666" r="10841" l="0"/>
          <a:stretch/>
        </p:blipFill>
        <p:spPr>
          <a:xfrm>
            <a:off y="4235475" x="7691750"/>
            <a:ext cy="612650" cx="145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51" name="Shape 51"/>
          <p:cNvPicPr preferRelativeResize="0"/>
          <p:nvPr/>
        </p:nvPicPr>
        <p:blipFill rotWithShape="1">
          <a:blip r:embed="rId2">
            <a:alphaModFix/>
          </a:blip>
          <a:srcRect t="0" b="10666" r="10841" l="0"/>
          <a:stretch/>
        </p:blipFill>
        <p:spPr>
          <a:xfrm>
            <a:off y="4235475" x="7691750"/>
            <a:ext cy="612650" cx="145225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/>
          <p:nvPr/>
        </p:nvSpPr>
        <p:spPr>
          <a:xfrm>
            <a:off y="4901100" x="0"/>
            <a:ext cy="242399" cx="9144000"/>
          </a:xfrm>
          <a:prstGeom prst="round1Rect">
            <a:avLst>
              <a:gd fmla="val 0" name="adj"/>
            </a:avLst>
          </a:prstGeom>
          <a:solidFill>
            <a:srgbClr val="98002E"/>
          </a:solidFill>
          <a:ln w="19050" cap="flat">
            <a:solidFill>
              <a:srgbClr val="98002E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theme/theme4.xml" Type="http://schemas.openxmlformats.org/officeDocument/2006/relationships/theme" Id="rId5"/></Relationships>
</file>

<file path=ppt/slideMasters/_rels/slideMaster2.xml.rels><?xml version="1.0" encoding="UTF-8" standalone="yes"?><Relationships xmlns="http://schemas.openxmlformats.org/package/2006/relationships"><Relationship Target="../slideLayouts/slideLayout6.xml" Type="http://schemas.openxmlformats.org/officeDocument/2006/relationships/slideLayout" Id="rId2"/><Relationship Target="../slideLayouts/slideLayout5.xml" Type="http://schemas.openxmlformats.org/officeDocument/2006/relationships/slideLayout" Id="rId1"/><Relationship Target="../slideLayouts/slideLayout8.xml" Type="http://schemas.openxmlformats.org/officeDocument/2006/relationships/slideLayout" Id="rId4"/><Relationship Target="../slideLayouts/slideLayout7.xml" Type="http://schemas.openxmlformats.org/officeDocument/2006/relationships/slideLayout" Id="rId3"/><Relationship Target="../theme/theme3.xml" Type="http://schemas.openxmlformats.org/officeDocument/2006/relationships/theme" Id="rId5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>
            <a:lvl1pPr algn="r" rtl="0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>
            <a:lvl1pPr algn="r" rtl="0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2" r:id="rId1"/>
    <p:sldLayoutId id="2147483653" r:id="rId2"/>
    <p:sldLayoutId id="2147483654" r:id="rId3"/>
    <p:sldLayoutId id="2147483655" r:id="rId4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7.png" Type="http://schemas.openxmlformats.org/officeDocument/2006/relationships/image" Id="rId4"/><Relationship Target="../media/image25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21.png" Type="http://schemas.openxmlformats.org/officeDocument/2006/relationships/image" Id="rId4"/><Relationship Target="../media/image10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12.png" Type="http://schemas.openxmlformats.org/officeDocument/2006/relationships/image" Id="rId4"/><Relationship Target="../comments/comment1.xml" Type="http://schemas.openxmlformats.org/officeDocument/2006/relationships/comments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5.png" Type="http://schemas.openxmlformats.org/officeDocument/2006/relationships/image" Id="rId4"/><Relationship Target="../media/image29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5.png" Type="http://schemas.openxmlformats.org/officeDocument/2006/relationships/image" Id="rId4"/><Relationship Target="../media/image28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5.png" Type="http://schemas.openxmlformats.org/officeDocument/2006/relationships/image" Id="rId4"/><Relationship Target="../media/image26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5.png" Type="http://schemas.openxmlformats.org/officeDocument/2006/relationships/image" Id="rId4"/><Relationship Target="../media/image30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34.gif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6.jp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7.pn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20.png" Type="http://schemas.openxmlformats.org/officeDocument/2006/relationships/image" Id="rId4"/><Relationship Target="../comments/comment2.xml" Type="http://schemas.openxmlformats.org/officeDocument/2006/relationships/comments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8.pn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9.png" Type="http://schemas.openxmlformats.org/officeDocument/2006/relationships/image" Id="rId4"/><Relationship Target="../comments/comment3.xml" Type="http://schemas.openxmlformats.org/officeDocument/2006/relationships/comments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23.jp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24.pn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comments/comment4.xml" Type="http://schemas.openxmlformats.org/officeDocument/2006/relationships/comments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4.xml" Type="http://schemas.openxmlformats.org/officeDocument/2006/relationships/slideLayout" Id="rId1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4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4.xml" Type="http://schemas.openxmlformats.org/officeDocument/2006/relationships/slideLayout" Id="rId1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22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4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3.jpg" Type="http://schemas.openxmlformats.org/officeDocument/2006/relationships/image" Id="rId4"/><Relationship Target="../media/image08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5.gif" Type="http://schemas.openxmlformats.org/officeDocument/2006/relationships/image" Id="rId4"/><Relationship Target="../media/image00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0.png" Type="http://schemas.openxmlformats.org/officeDocument/2006/relationships/image" Id="rId4"/><Relationship Target="../media/image09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y="1162927" x="685800"/>
            <a:ext cy="15801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VSCADA Preliminary Design Report 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PDR Covering the LFEV Software Design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y="910500" x="503700"/>
            <a:ext cy="33224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>
                <a:latin typeface="Calibri"/>
                <a:ea typeface="Calibri"/>
                <a:cs typeface="Calibri"/>
                <a:sym typeface="Calibri"/>
              </a:rPr>
              <a:t>VSCADA gathers information from other systems in electric vehicle and monitors these systems. 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>
                <a:latin typeface="Calibri"/>
                <a:ea typeface="Calibri"/>
                <a:cs typeface="Calibri"/>
                <a:sym typeface="Calibri"/>
              </a:rPr>
              <a:t>Communicate with three different systems.</a:t>
            </a:r>
          </a:p>
          <a:p>
            <a:pPr rtl="0" lvl="1" indent="-3429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800" lang="en">
                <a:latin typeface="Calibri"/>
                <a:ea typeface="Calibri"/>
                <a:cs typeface="Calibri"/>
                <a:sym typeface="Calibri"/>
              </a:rPr>
              <a:t>TSV(PacMan)  using Ethernet</a:t>
            </a:r>
          </a:p>
          <a:p>
            <a:pPr rtl="0" lvl="1" indent="-3429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800" lang="en">
                <a:latin typeface="Calibri"/>
                <a:ea typeface="Calibri"/>
                <a:cs typeface="Calibri"/>
                <a:sym typeface="Calibri"/>
              </a:rPr>
              <a:t>GLV using CAN bus protocol</a:t>
            </a:r>
          </a:p>
          <a:p>
            <a:pPr rtl="0" lvl="1" indent="-3429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800" lang="en">
                <a:latin typeface="Calibri"/>
                <a:ea typeface="Calibri"/>
                <a:cs typeface="Calibri"/>
                <a:sym typeface="Calibri"/>
              </a:rPr>
              <a:t>Dyno(Motor Controller) using CAN bus protocol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>
                <a:latin typeface="Calibri"/>
                <a:ea typeface="Calibri"/>
                <a:cs typeface="Calibri"/>
                <a:sym typeface="Calibri"/>
              </a:rPr>
              <a:t>Safety loop is also included in case of emergency and system shut down. 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>
                <a:latin typeface="Calibri"/>
                <a:ea typeface="Calibri"/>
                <a:cs typeface="Calibri"/>
                <a:sym typeface="Calibri"/>
              </a:rPr>
              <a:t>Operates on Linux OS.</a:t>
            </a:r>
          </a:p>
        </p:txBody>
      </p:sp>
      <p:sp>
        <p:nvSpPr>
          <p:cNvPr id="198" name="Shape 198"/>
          <p:cNvSpPr txBox="1"/>
          <p:nvPr>
            <p:ph type="title"/>
          </p:nvPr>
        </p:nvSpPr>
        <p:spPr>
          <a:xfrm>
            <a:off y="205975" x="457200"/>
            <a:ext cy="7395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System Design </a:t>
            </a:r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21025" x="6425574"/>
            <a:ext cy="422874" cx="36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4246875" x="947400"/>
            <a:ext cy="739500" cx="73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y="4706650" x="5767787"/>
            <a:ext cy="185999" cx="1677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600" lang="en"/>
              <a:t>image reference: linux.com, Namco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y="0" x="63275"/>
            <a:ext cy="7395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System Design Overview </a:t>
            </a:r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612750" x="1181100"/>
            <a:ext cy="4318924" cx="658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765775" x="4818775"/>
            <a:ext cy="1094050" cx="136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333125" x="2808050"/>
            <a:ext cy="2553874" cx="235707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/>
          <p:nvPr>
            <p:ph idx="1" type="body"/>
          </p:nvPr>
        </p:nvSpPr>
        <p:spPr>
          <a:xfrm>
            <a:off y="1795125" x="457200"/>
            <a:ext cy="3038699" cx="3898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/>
              <a:t>Frontend (User Interface)	</a:t>
            </a:r>
          </a:p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sz="1800" lang="en"/>
              <a:t>Dashboard Interface</a:t>
            </a:r>
          </a:p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strike="sngStrike" sz="1800" lang="en"/>
              <a:t>Mobile Interface</a:t>
            </a:r>
          </a:p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sz="1800" lang="en"/>
              <a:t>Pit Station Interface </a:t>
            </a:r>
          </a:p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sz="1800" lang="en"/>
              <a:t>Maintenance Mode </a:t>
            </a:r>
          </a:p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sz="1800" lang="en"/>
              <a:t>Drive Mode</a:t>
            </a:r>
          </a:p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sz="1800" lang="en"/>
              <a:t>Demo Mode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rtl="0" lvl="0" indent="0" marL="0">
              <a:spcBef>
                <a:spcPts val="0"/>
              </a:spcBef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Shape 215"/>
          <p:cNvSpPr txBox="1"/>
          <p:nvPr>
            <p:ph type="title"/>
          </p:nvPr>
        </p:nvSpPr>
        <p:spPr>
          <a:xfrm>
            <a:off y="205975" x="457200"/>
            <a:ext cy="7395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System Hierarchical BreakDown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y="1676975" x="5199775"/>
            <a:ext cy="756299" cx="6482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 txBox="1"/>
          <p:nvPr/>
        </p:nvSpPr>
        <p:spPr>
          <a:xfrm>
            <a:off y="1873025" x="4772100"/>
            <a:ext cy="2646600" cx="3252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/>
              <a:t>Backend 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sz="1800" lang="en"/>
              <a:t>Data Acquisition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sz="1800" lang="en"/>
              <a:t>Vehicle control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sz="1800" lang="en"/>
              <a:t>DataBase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sz="1800" lang="en"/>
              <a:t>Computer System 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y="971550" x="697775"/>
            <a:ext cy="756299" cx="7901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VSCADA is divided into two subsystems frontend and backend.</a:t>
            </a:r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Backend and Frontend are further divided into smaller subsystems. 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3" name="Shape 223"/>
          <p:cNvSpPr txBox="1"/>
          <p:nvPr/>
        </p:nvSpPr>
        <p:spPr>
          <a:xfrm>
            <a:off y="585275" x="6910525"/>
            <a:ext cy="2960099" cx="1609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lang="en"/>
              <a:t>Fig. 2. System </a:t>
            </a:r>
          </a:p>
          <a:p>
            <a:pPr rtl="0" lvl="0">
              <a:spcBef>
                <a:spcPts val="0"/>
              </a:spcBef>
              <a:buNone/>
            </a:pPr>
            <a:r>
              <a:rPr b="1" lang="en"/>
              <a:t>Hierarchical Breakdown</a:t>
            </a:r>
          </a:p>
        </p:txBody>
      </p:sp>
      <p:pic>
        <p:nvPicPr>
          <p:cNvPr id="224" name="Shape 2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06050" x="64550"/>
            <a:ext cy="4773774" cx="65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397500" x="4515725"/>
            <a:ext cy="1402300" cx="140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/>
          <p:nvPr>
            <p:ph type="title"/>
          </p:nvPr>
        </p:nvSpPr>
        <p:spPr>
          <a:xfrm>
            <a:off y="205974" x="431350"/>
            <a:ext cy="7647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Interface</a:t>
            </a:r>
          </a:p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y="1048225" x="457200"/>
            <a:ext cy="3751499" cx="34017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/>
              <a:t>TSV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rPr sz="1800" lang="en"/>
              <a:t>General Sensor Interface</a:t>
            </a:r>
          </a:p>
          <a:p>
            <a:pPr rtl="0" lvl="0">
              <a:spcBef>
                <a:spcPts val="0"/>
              </a:spcBef>
              <a:buNone/>
            </a:pPr>
            <a:r>
              <a:rPr b="1" sz="2400" lang="en"/>
              <a:t>GLV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rPr sz="1800" lang="en"/>
              <a:t>General Sensor Interface</a:t>
            </a:r>
          </a:p>
          <a:p>
            <a:pPr rtl="0" lvl="0">
              <a:spcBef>
                <a:spcPts val="0"/>
              </a:spcBef>
              <a:buNone/>
            </a:pPr>
            <a:r>
              <a:rPr b="1" sz="2400" lang="en"/>
              <a:t>DYNO</a:t>
            </a:r>
          </a:p>
          <a:p>
            <a:pPr rtl="0" indent="0" marL="457200">
              <a:spcBef>
                <a:spcPts val="0"/>
              </a:spcBef>
              <a:buNone/>
            </a:pPr>
            <a:r>
              <a:rPr sz="1800" lang="en"/>
              <a:t>General Sensor Interface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rPr sz="1800" lang="en"/>
              <a:t>Motor Controller (CAN)</a:t>
            </a:r>
          </a:p>
        </p:txBody>
      </p:sp>
      <p:grpSp>
        <p:nvGrpSpPr>
          <p:cNvPr id="232" name="Shape 232"/>
          <p:cNvGrpSpPr/>
          <p:nvPr/>
        </p:nvGrpSpPr>
        <p:grpSpPr>
          <a:xfrm>
            <a:off y="868864" x="3630070"/>
            <a:ext cy="2600506" cx="5351312"/>
            <a:chOff y="454700" x="658250"/>
            <a:chExt cy="3812499" cx="7873049"/>
          </a:xfrm>
        </p:grpSpPr>
        <p:sp>
          <p:nvSpPr>
            <p:cNvPr id="233" name="Shape 233"/>
            <p:cNvSpPr/>
            <p:nvPr/>
          </p:nvSpPr>
          <p:spPr>
            <a:xfrm rot="-5400000">
              <a:off y="912500" x="462649"/>
              <a:ext cy="295499" cx="686700"/>
            </a:xfrm>
            <a:prstGeom prst="rect">
              <a:avLst/>
            </a:prstGeom>
            <a:solidFill>
              <a:srgbClr val="CFE2F3"/>
            </a:solidFill>
            <a:ln w="19050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sz="800" lang="en"/>
                <a:t>120 Ω</a:t>
              </a:r>
            </a:p>
          </p:txBody>
        </p:sp>
        <p:cxnSp>
          <p:nvCxnSpPr>
            <p:cNvPr id="234" name="Shape 234"/>
            <p:cNvCxnSpPr>
              <a:stCxn id="233" idx="3"/>
            </p:cNvCxnSpPr>
            <p:nvPr/>
          </p:nvCxnSpPr>
          <p:spPr>
            <a:xfrm rot="10800000">
              <a:off y="455299" x="805999"/>
              <a:ext cy="261600" cx="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w="lg" len="lg" type="none"/>
              <a:tailEnd w="lg" len="lg" type="none"/>
            </a:ln>
          </p:spPr>
        </p:cxnSp>
        <p:cxnSp>
          <p:nvCxnSpPr>
            <p:cNvPr id="235" name="Shape 235"/>
            <p:cNvCxnSpPr/>
            <p:nvPr/>
          </p:nvCxnSpPr>
          <p:spPr>
            <a:xfrm rot="10800000">
              <a:off y="1403600" x="806000"/>
              <a:ext cy="262199" cx="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w="lg" len="lg" type="none"/>
              <a:tailEnd w="lg" len="lg" type="none"/>
            </a:ln>
          </p:spPr>
        </p:cxnSp>
        <p:sp>
          <p:nvSpPr>
            <p:cNvPr id="236" name="Shape 236"/>
            <p:cNvSpPr/>
            <p:nvPr/>
          </p:nvSpPr>
          <p:spPr>
            <a:xfrm rot="-5400000">
              <a:off y="912500" x="8040199"/>
              <a:ext cy="295499" cx="686700"/>
            </a:xfrm>
            <a:prstGeom prst="rect">
              <a:avLst/>
            </a:prstGeom>
            <a:solidFill>
              <a:srgbClr val="CFE2F3"/>
            </a:solidFill>
            <a:ln w="19050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 rtl="0" lvl="0">
                <a:spcBef>
                  <a:spcPts val="0"/>
                </a:spcBef>
                <a:buNone/>
              </a:pPr>
              <a:r>
                <a:rPr sz="800" lang="en"/>
                <a:t>120 Ω</a:t>
              </a:r>
            </a:p>
          </p:txBody>
        </p:sp>
        <p:cxnSp>
          <p:nvCxnSpPr>
            <p:cNvPr id="237" name="Shape 237"/>
            <p:cNvCxnSpPr>
              <a:stCxn id="236" idx="3"/>
            </p:cNvCxnSpPr>
            <p:nvPr/>
          </p:nvCxnSpPr>
          <p:spPr>
            <a:xfrm rot="10800000">
              <a:off y="455299" x="8383549"/>
              <a:ext cy="261600" cx="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w="lg" len="lg" type="none"/>
              <a:tailEnd w="lg" len="lg" type="none"/>
            </a:ln>
          </p:spPr>
        </p:cxnSp>
        <p:cxnSp>
          <p:nvCxnSpPr>
            <p:cNvPr id="238" name="Shape 238"/>
            <p:cNvCxnSpPr/>
            <p:nvPr/>
          </p:nvCxnSpPr>
          <p:spPr>
            <a:xfrm rot="10800000">
              <a:off y="1403600" x="8383550"/>
              <a:ext cy="262199" cx="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w="lg" len="lg" type="none"/>
              <a:tailEnd w="lg" len="lg" type="none"/>
            </a:ln>
          </p:spPr>
        </p:cxnSp>
        <p:cxnSp>
          <p:nvCxnSpPr>
            <p:cNvPr id="239" name="Shape 239"/>
            <p:cNvCxnSpPr/>
            <p:nvPr/>
          </p:nvCxnSpPr>
          <p:spPr>
            <a:xfrm>
              <a:off y="454700" x="806000"/>
              <a:ext cy="0" cx="759180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w="lg" len="lg" type="none"/>
              <a:tailEnd w="lg" len="lg" type="none"/>
            </a:ln>
          </p:spPr>
        </p:cxnSp>
        <p:cxnSp>
          <p:nvCxnSpPr>
            <p:cNvPr id="240" name="Shape 240"/>
            <p:cNvCxnSpPr/>
            <p:nvPr/>
          </p:nvCxnSpPr>
          <p:spPr>
            <a:xfrm>
              <a:off y="1665800" x="806000"/>
              <a:ext cy="0" cx="759180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w="lg" len="lg" type="none"/>
              <a:tailEnd w="lg" len="lg" type="none"/>
            </a:ln>
          </p:spPr>
        </p:cxnSp>
        <p:sp>
          <p:nvSpPr>
            <p:cNvPr id="241" name="Shape 241"/>
            <p:cNvSpPr/>
            <p:nvPr/>
          </p:nvSpPr>
          <p:spPr>
            <a:xfrm>
              <a:off y="836950" x="2163500"/>
              <a:ext cy="457200" cx="4876799"/>
            </a:xfrm>
            <a:prstGeom prst="leftRightArrow">
              <a:avLst>
                <a:gd fmla="val 50000" name="adj1"/>
                <a:gd fmla="val 50000" name="adj2"/>
              </a:avLst>
            </a:prstGeom>
            <a:solidFill>
              <a:srgbClr val="CFE2F3"/>
            </a:solidFill>
            <a:ln w="19050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sz="800" lang="en"/>
                <a:t>NETWORK BUS</a:t>
              </a:r>
            </a:p>
          </p:txBody>
        </p:sp>
        <p:cxnSp>
          <p:nvCxnSpPr>
            <p:cNvPr id="242" name="Shape 242"/>
            <p:cNvCxnSpPr/>
            <p:nvPr/>
          </p:nvCxnSpPr>
          <p:spPr>
            <a:xfrm>
              <a:off y="457200" x="1371600"/>
              <a:ext cy="2438399" cx="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w="lg" len="lg" type="none"/>
              <a:tailEnd w="lg" len="lg" type="none"/>
            </a:ln>
          </p:spPr>
        </p:cxnSp>
        <p:cxnSp>
          <p:nvCxnSpPr>
            <p:cNvPr id="243" name="Shape 243"/>
            <p:cNvCxnSpPr/>
            <p:nvPr/>
          </p:nvCxnSpPr>
          <p:spPr>
            <a:xfrm>
              <a:off y="1676400" x="2133600"/>
              <a:ext cy="1219199" cx="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w="lg" len="lg" type="none"/>
              <a:tailEnd w="lg" len="lg" type="none"/>
            </a:ln>
          </p:spPr>
        </p:cxnSp>
        <p:sp>
          <p:nvSpPr>
            <p:cNvPr id="244" name="Shape 244"/>
            <p:cNvSpPr/>
            <p:nvPr/>
          </p:nvSpPr>
          <p:spPr>
            <a:xfrm>
              <a:off y="2895600" x="1066800"/>
              <a:ext cy="1371599" cx="1371599"/>
            </a:xfrm>
            <a:prstGeom prst="rect">
              <a:avLst/>
            </a:prstGeom>
            <a:solidFill>
              <a:srgbClr val="CFE2F3"/>
            </a:solidFill>
            <a:ln w="19050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 algn="ctr" rtl="0" lvl="0">
                <a:spcBef>
                  <a:spcPts val="0"/>
                </a:spcBef>
                <a:buNone/>
              </a:pPr>
              <a:r>
                <a:rPr sz="800" lang="en"/>
                <a:t>VSCADA</a:t>
              </a:r>
            </a:p>
            <a:p>
              <a:pPr algn="ctr" rtl="0" lvl="0">
                <a:spcBef>
                  <a:spcPts val="0"/>
                </a:spcBef>
                <a:buNone/>
              </a:pPr>
              <a:r>
                <a:rPr sz="800" lang="en"/>
                <a:t>(Master)</a:t>
              </a:r>
            </a:p>
          </p:txBody>
        </p:sp>
        <p:cxnSp>
          <p:nvCxnSpPr>
            <p:cNvPr id="245" name="Shape 245"/>
            <p:cNvCxnSpPr/>
            <p:nvPr/>
          </p:nvCxnSpPr>
          <p:spPr>
            <a:xfrm>
              <a:off y="457200" x="7772400"/>
              <a:ext cy="2438399" cx="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w="lg" len="lg" type="none"/>
              <a:tailEnd w="lg" len="lg" type="none"/>
            </a:ln>
          </p:spPr>
        </p:cxnSp>
        <p:cxnSp>
          <p:nvCxnSpPr>
            <p:cNvPr id="246" name="Shape 246"/>
            <p:cNvCxnSpPr/>
            <p:nvPr/>
          </p:nvCxnSpPr>
          <p:spPr>
            <a:xfrm>
              <a:off y="1676400" x="7010400"/>
              <a:ext cy="1219199" cx="0"/>
            </a:xfrm>
            <a:prstGeom prst="straightConnector1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w="lg" len="lg" type="none"/>
              <a:tailEnd w="lg" len="lg" type="none"/>
            </a:ln>
          </p:spPr>
        </p:cxnSp>
        <p:sp>
          <p:nvSpPr>
            <p:cNvPr id="247" name="Shape 247"/>
            <p:cNvSpPr/>
            <p:nvPr/>
          </p:nvSpPr>
          <p:spPr>
            <a:xfrm flipH="1">
              <a:off y="2895600" x="6705600"/>
              <a:ext cy="1371599" cx="1371599"/>
            </a:xfrm>
            <a:prstGeom prst="rect">
              <a:avLst/>
            </a:prstGeom>
            <a:solidFill>
              <a:srgbClr val="CFE2F3"/>
            </a:solidFill>
            <a:ln w="19050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 algn="ctr" rtl="0">
                <a:spcBef>
                  <a:spcPts val="0"/>
                </a:spcBef>
                <a:buNone/>
              </a:pPr>
              <a:r>
                <a:rPr sz="800" lang="en"/>
                <a:t>Sensor/IO</a:t>
              </a:r>
            </a:p>
            <a:p>
              <a:pPr algn="ctr" rtl="0" lvl="0">
                <a:spcBef>
                  <a:spcPts val="0"/>
                </a:spcBef>
                <a:buNone/>
              </a:pPr>
              <a:r>
                <a:rPr sz="800" lang="en"/>
                <a:t>(Slave)</a:t>
              </a:r>
            </a:p>
          </p:txBody>
        </p:sp>
      </p:grpSp>
      <p:grpSp>
        <p:nvGrpSpPr>
          <p:cNvPr id="248" name="Shape 248"/>
          <p:cNvGrpSpPr/>
          <p:nvPr/>
        </p:nvGrpSpPr>
        <p:grpSpPr>
          <a:xfrm>
            <a:off y="771724" x="3965893"/>
            <a:ext cy="3185606" cx="5015491"/>
            <a:chOff y="376953" x="1095275"/>
            <a:chExt cy="4208754" cx="6626359"/>
          </a:xfrm>
        </p:grpSpPr>
        <p:sp>
          <p:nvSpPr>
            <p:cNvPr id="249" name="Shape 249"/>
            <p:cNvSpPr/>
            <p:nvPr/>
          </p:nvSpPr>
          <p:spPr>
            <a:xfrm>
              <a:off y="1565830" x="2734118"/>
              <a:ext cy="1962600" cx="1975199"/>
            </a:xfrm>
            <a:prstGeom prst="rect">
              <a:avLst/>
            </a:prstGeom>
            <a:solidFill>
              <a:srgbClr val="CFE2F3"/>
            </a:solidFill>
            <a:ln w="19050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 algn="ctr" rtl="0" lvl="0">
                <a:spcBef>
                  <a:spcPts val="0"/>
                </a:spcBef>
                <a:buNone/>
              </a:pPr>
              <a:r>
                <a:rPr sz="700" lang="en"/>
                <a:t>VSCADA System</a:t>
              </a:r>
            </a:p>
          </p:txBody>
        </p:sp>
        <p:sp>
          <p:nvSpPr>
            <p:cNvPr id="250" name="Shape 250"/>
            <p:cNvSpPr/>
            <p:nvPr/>
          </p:nvSpPr>
          <p:spPr>
            <a:xfrm>
              <a:off y="1156948" x="6936534"/>
              <a:ext cy="780300" cx="785100"/>
            </a:xfrm>
            <a:prstGeom prst="rect">
              <a:avLst/>
            </a:prstGeom>
            <a:solidFill>
              <a:srgbClr val="CFE2F3"/>
            </a:solidFill>
            <a:ln w="19050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 algn="ctr" rtl="0" lvl="0">
                <a:spcBef>
                  <a:spcPts val="0"/>
                </a:spcBef>
                <a:buNone/>
              </a:pPr>
              <a:r>
                <a:rPr sz="700" lang="en"/>
                <a:t>TSV</a:t>
              </a:r>
            </a:p>
          </p:txBody>
        </p:sp>
        <p:sp>
          <p:nvSpPr>
            <p:cNvPr id="251" name="Shape 251"/>
            <p:cNvSpPr/>
            <p:nvPr/>
          </p:nvSpPr>
          <p:spPr>
            <a:xfrm>
              <a:off y="2157049" x="6936534"/>
              <a:ext cy="780300" cx="785100"/>
            </a:xfrm>
            <a:prstGeom prst="rect">
              <a:avLst/>
            </a:prstGeom>
            <a:solidFill>
              <a:srgbClr val="CFE2F3"/>
            </a:solidFill>
            <a:ln w="19050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 algn="ctr" rtl="0" lvl="0">
                <a:spcBef>
                  <a:spcPts val="0"/>
                </a:spcBef>
                <a:buNone/>
              </a:pPr>
              <a:r>
                <a:rPr sz="700" lang="en"/>
                <a:t>GLV</a:t>
              </a:r>
            </a:p>
          </p:txBody>
        </p:sp>
        <p:sp>
          <p:nvSpPr>
            <p:cNvPr id="252" name="Shape 252"/>
            <p:cNvSpPr/>
            <p:nvPr/>
          </p:nvSpPr>
          <p:spPr>
            <a:xfrm>
              <a:off y="3157150" x="6936534"/>
              <a:ext cy="780300" cx="785100"/>
            </a:xfrm>
            <a:prstGeom prst="rect">
              <a:avLst/>
            </a:prstGeom>
            <a:solidFill>
              <a:srgbClr val="CFE2F3"/>
            </a:solidFill>
            <a:ln w="19050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 algn="ctr" rtl="0" lvl="0">
                <a:spcBef>
                  <a:spcPts val="0"/>
                </a:spcBef>
                <a:buNone/>
              </a:pPr>
              <a:r>
                <a:rPr sz="700" lang="en"/>
                <a:t>DYNO</a:t>
              </a:r>
            </a:p>
          </p:txBody>
        </p:sp>
        <p:sp>
          <p:nvSpPr>
            <p:cNvPr id="253" name="Shape 253"/>
            <p:cNvSpPr/>
            <p:nvPr/>
          </p:nvSpPr>
          <p:spPr>
            <a:xfrm>
              <a:off y="2395110" x="5161402"/>
              <a:ext cy="304200" cx="1322699"/>
            </a:xfrm>
            <a:prstGeom prst="rect">
              <a:avLst/>
            </a:prstGeom>
            <a:solidFill>
              <a:srgbClr val="CFE2F3"/>
            </a:solidFill>
            <a:ln w="19050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 rtl="0" lvl="0">
                <a:spcBef>
                  <a:spcPts val="0"/>
                </a:spcBef>
                <a:buNone/>
              </a:pPr>
              <a:r>
                <a:rPr sz="700" lang="en"/>
                <a:t>CAN Bus</a:t>
              </a:r>
            </a:p>
          </p:txBody>
        </p:sp>
        <p:cxnSp>
          <p:nvCxnSpPr>
            <p:cNvPr id="254" name="Shape 254"/>
            <p:cNvCxnSpPr>
              <a:stCxn id="253" idx="3"/>
              <a:endCxn id="251" idx="1"/>
            </p:cNvCxnSpPr>
            <p:nvPr/>
          </p:nvCxnSpPr>
          <p:spPr>
            <a:xfrm>
              <a:off y="2547210" x="6484102"/>
              <a:ext cy="900" cx="452099"/>
            </a:xfrm>
            <a:prstGeom prst="bentConnector3">
              <a:avLst>
                <a:gd fmla="val 50037" name="adj1"/>
              </a:avLst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w="lg" len="lg" type="none"/>
              <a:tailEnd w="lg" len="lg" type="none"/>
            </a:ln>
          </p:spPr>
        </p:cxnSp>
        <p:cxnSp>
          <p:nvCxnSpPr>
            <p:cNvPr id="255" name="Shape 255"/>
            <p:cNvCxnSpPr>
              <a:stCxn id="250" idx="1"/>
            </p:cNvCxnSpPr>
            <p:nvPr/>
          </p:nvCxnSpPr>
          <p:spPr>
            <a:xfrm flipH="1">
              <a:off y="1547098" x="4748634"/>
              <a:ext cy="468899" cx="2187900"/>
            </a:xfrm>
            <a:prstGeom prst="bentConnector3">
              <a:avLst>
                <a:gd fmla="val 53993" name="adj1"/>
              </a:avLst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w="lg" len="lg" type="none"/>
              <a:tailEnd w="lg" len="lg" type="none"/>
            </a:ln>
          </p:spPr>
        </p:cxnSp>
        <p:sp>
          <p:nvSpPr>
            <p:cNvPr id="256" name="Shape 256"/>
            <p:cNvSpPr/>
            <p:nvPr/>
          </p:nvSpPr>
          <p:spPr>
            <a:xfrm>
              <a:off y="4281508" x="5161402"/>
              <a:ext cy="304200" cx="1322699"/>
            </a:xfrm>
            <a:prstGeom prst="rect">
              <a:avLst/>
            </a:prstGeom>
            <a:solidFill>
              <a:srgbClr val="CFE2F3"/>
            </a:solidFill>
            <a:ln w="19050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 algn="ctr" rtl="0" lvl="0">
                <a:spcBef>
                  <a:spcPts val="0"/>
                </a:spcBef>
                <a:buNone/>
              </a:pPr>
              <a:r>
                <a:rPr sz="700" lang="en"/>
                <a:t>CAN Bus</a:t>
              </a:r>
            </a:p>
          </p:txBody>
        </p:sp>
        <p:cxnSp>
          <p:nvCxnSpPr>
            <p:cNvPr id="257" name="Shape 257"/>
            <p:cNvCxnSpPr>
              <a:stCxn id="256" idx="3"/>
              <a:endCxn id="252" idx="2"/>
            </p:cNvCxnSpPr>
            <p:nvPr/>
          </p:nvCxnSpPr>
          <p:spPr>
            <a:xfrm rot="10800000" flipH="1">
              <a:off y="3937408" x="6484102"/>
              <a:ext cy="496200" cx="845099"/>
            </a:xfrm>
            <a:prstGeom prst="bentConnector2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w="lg" len="lg" type="none"/>
              <a:tailEnd w="lg" len="lg" type="none"/>
            </a:ln>
          </p:spPr>
        </p:cxnSp>
        <p:cxnSp>
          <p:nvCxnSpPr>
            <p:cNvPr id="258" name="Shape 258"/>
            <p:cNvCxnSpPr>
              <a:stCxn id="253" idx="1"/>
              <a:endCxn id="249" idx="3"/>
            </p:cNvCxnSpPr>
            <p:nvPr/>
          </p:nvCxnSpPr>
          <p:spPr>
            <a:xfrm flipH="1">
              <a:off y="2547210" x="4709302"/>
              <a:ext cy="900" cx="452100"/>
            </a:xfrm>
            <a:prstGeom prst="bentConnector3">
              <a:avLst>
                <a:gd fmla="val 49998" name="adj1"/>
              </a:avLst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w="lg" len="lg" type="none"/>
              <a:tailEnd w="lg" len="lg" type="none"/>
            </a:ln>
          </p:spPr>
        </p:cxnSp>
        <p:cxnSp>
          <p:nvCxnSpPr>
            <p:cNvPr id="259" name="Shape 259"/>
            <p:cNvCxnSpPr>
              <a:stCxn id="256" idx="1"/>
              <a:endCxn id="249" idx="2"/>
            </p:cNvCxnSpPr>
            <p:nvPr/>
          </p:nvCxnSpPr>
          <p:spPr>
            <a:xfrm rot="10800000">
              <a:off y="3528208" x="3721702"/>
              <a:ext cy="905400" cx="1439700"/>
            </a:xfrm>
            <a:prstGeom prst="bentConnector2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w="lg" len="lg" type="none"/>
              <a:tailEnd w="lg" len="lg" type="none"/>
            </a:ln>
          </p:spPr>
        </p:cxnSp>
        <p:sp>
          <p:nvSpPr>
            <p:cNvPr id="260" name="Shape 260"/>
            <p:cNvSpPr txBox="1"/>
            <p:nvPr/>
          </p:nvSpPr>
          <p:spPr>
            <a:xfrm>
              <a:off y="4021642" x="4966221"/>
              <a:ext cy="259799" cx="1763999"/>
            </a:xfrm>
            <a:prstGeom prst="rect">
              <a:avLst/>
            </a:prstGeom>
            <a:noFill/>
            <a:ln>
              <a:noFill/>
            </a:ln>
          </p:spPr>
          <p:txBody>
            <a:bodyPr bIns="91425" rIns="91425" lIns="91425" tIns="91425" anchor="t" anchorCtr="0">
              <a:noAutofit/>
            </a:bodyPr>
            <a:lstStyle/>
            <a:p>
              <a:pPr algn="ctr" rtl="0" lvl="0">
                <a:spcBef>
                  <a:spcPts val="0"/>
                </a:spcBef>
                <a:buNone/>
              </a:pPr>
              <a:r>
                <a:rPr sz="700" lang="en"/>
                <a:t>Motor Controller Interface</a:t>
              </a:r>
            </a:p>
          </p:txBody>
        </p:sp>
        <p:sp>
          <p:nvSpPr>
            <p:cNvPr id="261" name="Shape 261"/>
            <p:cNvSpPr txBox="1"/>
            <p:nvPr/>
          </p:nvSpPr>
          <p:spPr>
            <a:xfrm>
              <a:off y="2135244" x="5022110"/>
              <a:ext cy="259799" cx="1601400"/>
            </a:xfrm>
            <a:prstGeom prst="rect">
              <a:avLst/>
            </a:prstGeom>
            <a:noFill/>
            <a:ln>
              <a:noFill/>
            </a:ln>
          </p:spPr>
          <p:txBody>
            <a:bodyPr bIns="91425" rIns="91425" lIns="91425" tIns="91425" anchor="t" anchorCtr="0">
              <a:noAutofit/>
            </a:bodyPr>
            <a:lstStyle/>
            <a:p>
              <a:pPr algn="ctr" rtl="0" lvl="0">
                <a:spcBef>
                  <a:spcPts val="0"/>
                </a:spcBef>
                <a:buNone/>
              </a:pPr>
              <a:r>
                <a:rPr sz="700" lang="en"/>
                <a:t>General Sensor Interface</a:t>
              </a:r>
            </a:p>
          </p:txBody>
        </p:sp>
        <p:sp>
          <p:nvSpPr>
            <p:cNvPr id="262" name="Shape 262"/>
            <p:cNvSpPr/>
            <p:nvPr/>
          </p:nvSpPr>
          <p:spPr>
            <a:xfrm>
              <a:off y="376953" x="5430328"/>
              <a:ext cy="780300" cx="785100"/>
            </a:xfrm>
            <a:prstGeom prst="rect">
              <a:avLst/>
            </a:prstGeom>
            <a:solidFill>
              <a:srgbClr val="CFE2F3"/>
            </a:solidFill>
            <a:ln w="19050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 algn="ctr" rtl="0" lvl="0">
                <a:spcBef>
                  <a:spcPts val="0"/>
                </a:spcBef>
                <a:buNone/>
              </a:pPr>
              <a:r>
                <a:rPr sz="700" lang="en"/>
                <a:t>GPS</a:t>
              </a:r>
            </a:p>
          </p:txBody>
        </p:sp>
        <p:cxnSp>
          <p:nvCxnSpPr>
            <p:cNvPr id="263" name="Shape 263"/>
            <p:cNvCxnSpPr>
              <a:stCxn id="262" idx="1"/>
              <a:endCxn id="249" idx="0"/>
            </p:cNvCxnSpPr>
            <p:nvPr/>
          </p:nvCxnSpPr>
          <p:spPr>
            <a:xfrm flipH="1">
              <a:off y="767103" x="3721528"/>
              <a:ext cy="798599" cx="1708800"/>
            </a:xfrm>
            <a:prstGeom prst="bentConnector2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w="lg" len="lg" type="none"/>
              <a:tailEnd w="lg" len="lg" type="none"/>
            </a:ln>
          </p:spPr>
        </p:cxnSp>
        <p:sp>
          <p:nvSpPr>
            <p:cNvPr id="264" name="Shape 264"/>
            <p:cNvSpPr txBox="1"/>
            <p:nvPr/>
          </p:nvSpPr>
          <p:spPr>
            <a:xfrm>
              <a:off y="507085" x="3828721"/>
              <a:ext cy="259799" cx="1601400"/>
            </a:xfrm>
            <a:prstGeom prst="rect">
              <a:avLst/>
            </a:prstGeom>
            <a:noFill/>
            <a:ln>
              <a:noFill/>
            </a:ln>
          </p:spPr>
          <p:txBody>
            <a:bodyPr bIns="91425" rIns="91425" lIns="91425" tIns="91425" anchor="t" anchorCtr="0">
              <a:noAutofit/>
            </a:bodyPr>
            <a:lstStyle/>
            <a:p>
              <a:pPr algn="ctr" rtl="0" lvl="0">
                <a:spcBef>
                  <a:spcPts val="0"/>
                </a:spcBef>
                <a:buNone/>
              </a:pPr>
              <a:r>
                <a:rPr sz="700" lang="en"/>
                <a:t>Dedicated I/O</a:t>
              </a:r>
            </a:p>
          </p:txBody>
        </p:sp>
        <p:sp>
          <p:nvSpPr>
            <p:cNvPr id="265" name="Shape 265"/>
            <p:cNvSpPr/>
            <p:nvPr/>
          </p:nvSpPr>
          <p:spPr>
            <a:xfrm>
              <a:off y="2157049" x="1095275"/>
              <a:ext cy="780300" cx="785100"/>
            </a:xfrm>
            <a:prstGeom prst="rect">
              <a:avLst/>
            </a:prstGeom>
            <a:solidFill>
              <a:srgbClr val="CFE2F3"/>
            </a:solidFill>
            <a:ln w="19050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 algn="ctr" rtl="0" lvl="0">
                <a:spcBef>
                  <a:spcPts val="0"/>
                </a:spcBef>
                <a:buNone/>
              </a:pPr>
              <a:r>
                <a:rPr sz="700" lang="en"/>
                <a:t>Front End GUI</a:t>
              </a:r>
            </a:p>
          </p:txBody>
        </p:sp>
        <p:cxnSp>
          <p:nvCxnSpPr>
            <p:cNvPr id="266" name="Shape 266"/>
            <p:cNvCxnSpPr>
              <a:stCxn id="265" idx="3"/>
              <a:endCxn id="249" idx="1"/>
            </p:cNvCxnSpPr>
            <p:nvPr/>
          </p:nvCxnSpPr>
          <p:spPr>
            <a:xfrm>
              <a:off y="2547199" x="1880375"/>
              <a:ext cy="900" cx="853800"/>
            </a:xfrm>
            <a:prstGeom prst="bentConnector3">
              <a:avLst>
                <a:gd fmla="val 49997" name="adj1"/>
              </a:avLst>
            </a:prstGeom>
            <a:noFill/>
            <a:ln w="19050" cap="flat">
              <a:solidFill>
                <a:srgbClr val="000000"/>
              </a:solidFill>
              <a:prstDash val="solid"/>
              <a:round/>
              <a:headEnd w="lg" len="lg" type="none"/>
              <a:tailEnd w="lg" len="lg" type="none"/>
            </a:ln>
          </p:spPr>
        </p:cxnSp>
        <p:sp>
          <p:nvSpPr>
            <p:cNvPr id="267" name="Shape 267"/>
            <p:cNvSpPr txBox="1"/>
            <p:nvPr/>
          </p:nvSpPr>
          <p:spPr>
            <a:xfrm>
              <a:off y="2301933" x="1879085"/>
              <a:ext cy="245099" cx="844500"/>
            </a:xfrm>
            <a:prstGeom prst="rect">
              <a:avLst/>
            </a:prstGeom>
            <a:noFill/>
            <a:ln>
              <a:noFill/>
            </a:ln>
          </p:spPr>
          <p:txBody>
            <a:bodyPr bIns="91425" rIns="91425" lIns="91425" tIns="91425" anchor="t" anchorCtr="0">
              <a:noAutofit/>
            </a:bodyPr>
            <a:lstStyle/>
            <a:p>
              <a:pPr algn="ctr" rtl="0" lvl="0">
                <a:spcBef>
                  <a:spcPts val="0"/>
                </a:spcBef>
                <a:buNone/>
              </a:pPr>
              <a:r>
                <a:rPr sz="700" lang="en"/>
                <a:t>Wireless</a:t>
              </a:r>
            </a:p>
          </p:txBody>
        </p:sp>
      </p:grpSp>
      <p:sp>
        <p:nvSpPr>
          <p:cNvPr id="268" name="Shape 268"/>
          <p:cNvSpPr/>
          <p:nvPr/>
        </p:nvSpPr>
        <p:spPr>
          <a:xfrm>
            <a:off y="1582200" x="7678622"/>
            <a:ext cy="230100" cx="557400"/>
          </a:xfrm>
          <a:prstGeom prst="rect">
            <a:avLst/>
          </a:prstGeom>
          <a:solidFill>
            <a:srgbClr val="CFE2F3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700" lang="en"/>
              <a:t>Ethernet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2" name="Shape 2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3" name="Shape 273"/>
          <p:cNvSpPr txBox="1"/>
          <p:nvPr>
            <p:ph idx="1" type="body"/>
          </p:nvPr>
        </p:nvSpPr>
        <p:spPr>
          <a:xfrm>
            <a:off y="970675" x="458675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Flowcharts created represent: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System Startup Logic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Drive Mode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Maintenance Mode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Demonstration Mode</a:t>
            </a:r>
          </a:p>
        </p:txBody>
      </p:sp>
      <p:sp>
        <p:nvSpPr>
          <p:cNvPr id="274" name="Shape 274"/>
          <p:cNvSpPr txBox="1"/>
          <p:nvPr>
            <p:ph type="title"/>
          </p:nvPr>
        </p:nvSpPr>
        <p:spPr>
          <a:xfrm>
            <a:off y="205974" x="457200"/>
            <a:ext cy="7647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System Control States</a:t>
            </a:r>
          </a:p>
        </p:txBody>
      </p:sp>
      <p:pic>
        <p:nvPicPr>
          <p:cNvPr id="275" name="Shape 275"/>
          <p:cNvPicPr preferRelativeResize="0"/>
          <p:nvPr/>
        </p:nvPicPr>
        <p:blipFill rotWithShape="1">
          <a:blip r:embed="rId3">
            <a:alphaModFix/>
          </a:blip>
          <a:srcRect t="6711" b="55580" r="36724" l="36657"/>
          <a:stretch/>
        </p:blipFill>
        <p:spPr>
          <a:xfrm>
            <a:off y="1461937" x="6499301"/>
            <a:ext cy="2743174" cx="1496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9" name="Shape 2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>
            <a:off y="205974" x="457200"/>
            <a:ext cy="7647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Startup States</a:t>
            </a:r>
          </a:p>
        </p:txBody>
      </p:sp>
      <p:pic>
        <p:nvPicPr>
          <p:cNvPr id="281" name="Shape 281"/>
          <p:cNvPicPr preferRelativeResize="0"/>
          <p:nvPr/>
        </p:nvPicPr>
        <p:blipFill rotWithShape="1">
          <a:blip r:embed="rId3">
            <a:alphaModFix/>
          </a:blip>
          <a:srcRect t="5534" b="7167" r="7306" l="11053"/>
          <a:stretch/>
        </p:blipFill>
        <p:spPr>
          <a:xfrm>
            <a:off y="0" x="4267400"/>
            <a:ext cy="4901102" cx="354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 rotWithShape="1">
          <a:blip r:embed="rId4">
            <a:alphaModFix/>
          </a:blip>
          <a:srcRect t="6711" b="55580" r="36724" l="36657"/>
          <a:stretch/>
        </p:blipFill>
        <p:spPr>
          <a:xfrm>
            <a:off y="2851604" x="457200"/>
            <a:ext cy="1824825" cx="995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6" name="Shape 2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7" name="Shape 287"/>
          <p:cNvSpPr txBox="1"/>
          <p:nvPr>
            <p:ph type="title"/>
          </p:nvPr>
        </p:nvSpPr>
        <p:spPr>
          <a:xfrm>
            <a:off y="205975" x="457200"/>
            <a:ext cy="1789499" cx="21839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Drive Mode States</a:t>
            </a:r>
          </a:p>
        </p:txBody>
      </p:sp>
      <p:pic>
        <p:nvPicPr>
          <p:cNvPr id="288" name="Shape 288"/>
          <p:cNvPicPr preferRelativeResize="0"/>
          <p:nvPr/>
        </p:nvPicPr>
        <p:blipFill rotWithShape="1">
          <a:blip r:embed="rId3">
            <a:alphaModFix/>
          </a:blip>
          <a:srcRect t="5312" b="26757" r="9125" l="5514"/>
          <a:stretch/>
        </p:blipFill>
        <p:spPr>
          <a:xfrm>
            <a:off y="0" x="2641200"/>
            <a:ext cy="4901102" cx="475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Shape 289"/>
          <p:cNvPicPr preferRelativeResize="0"/>
          <p:nvPr/>
        </p:nvPicPr>
        <p:blipFill rotWithShape="1">
          <a:blip r:embed="rId4">
            <a:alphaModFix/>
          </a:blip>
          <a:srcRect t="6711" b="55580" r="36724" l="36657"/>
          <a:stretch/>
        </p:blipFill>
        <p:spPr>
          <a:xfrm>
            <a:off y="2851604" x="457200"/>
            <a:ext cy="1824825" cx="995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3" name="Shape 2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y="205974" x="457200"/>
            <a:ext cy="7647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Maintenance Mode States</a:t>
            </a:r>
          </a:p>
        </p:txBody>
      </p:sp>
      <p:pic>
        <p:nvPicPr>
          <p:cNvPr id="295" name="Shape 295"/>
          <p:cNvPicPr preferRelativeResize="0"/>
          <p:nvPr/>
        </p:nvPicPr>
        <p:blipFill rotWithShape="1">
          <a:blip r:embed="rId3">
            <a:alphaModFix/>
          </a:blip>
          <a:srcRect t="4305" b="75631" r="29580" l="12327"/>
          <a:stretch/>
        </p:blipFill>
        <p:spPr>
          <a:xfrm>
            <a:off y="1595850" x="2887575"/>
            <a:ext cy="1951801" cx="4367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Shape 296"/>
          <p:cNvPicPr preferRelativeResize="0"/>
          <p:nvPr/>
        </p:nvPicPr>
        <p:blipFill rotWithShape="1">
          <a:blip r:embed="rId4">
            <a:alphaModFix/>
          </a:blip>
          <a:srcRect t="6711" b="55580" r="36724" l="36657"/>
          <a:stretch/>
        </p:blipFill>
        <p:spPr>
          <a:xfrm>
            <a:off y="2851604" x="457200"/>
            <a:ext cy="1824825" cx="995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0" name="Shape 3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01" name="Shape 301"/>
          <p:cNvPicPr preferRelativeResize="0"/>
          <p:nvPr/>
        </p:nvPicPr>
        <p:blipFill rotWithShape="1">
          <a:blip r:embed="rId3">
            <a:alphaModFix/>
          </a:blip>
          <a:srcRect t="5338" b="62845" r="27069" l="12562"/>
          <a:stretch/>
        </p:blipFill>
        <p:spPr>
          <a:xfrm>
            <a:off y="1515175" x="2914300"/>
            <a:ext cy="3039102" cx="445615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 txBox="1"/>
          <p:nvPr>
            <p:ph type="title"/>
          </p:nvPr>
        </p:nvSpPr>
        <p:spPr>
          <a:xfrm>
            <a:off y="205974" x="457200"/>
            <a:ext cy="7647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Demonstration Mode States</a:t>
            </a:r>
          </a:p>
        </p:txBody>
      </p:sp>
      <p:pic>
        <p:nvPicPr>
          <p:cNvPr id="303" name="Shape 303"/>
          <p:cNvPicPr preferRelativeResize="0"/>
          <p:nvPr/>
        </p:nvPicPr>
        <p:blipFill rotWithShape="1">
          <a:blip r:embed="rId4">
            <a:alphaModFix/>
          </a:blip>
          <a:srcRect t="6711" b="55580" r="36724" l="36657"/>
          <a:stretch/>
        </p:blipFill>
        <p:spPr>
          <a:xfrm>
            <a:off y="2851604" x="457200"/>
            <a:ext cy="1824825" cx="995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60" name="Shape 60"/>
          <p:cNvPicPr preferRelativeResize="0"/>
          <p:nvPr/>
        </p:nvPicPr>
        <p:blipFill rotWithShape="1">
          <a:blip r:embed="rId3">
            <a:alphaModFix amt="50000"/>
          </a:blip>
          <a:srcRect t="56289" b="0" r="64616" l="0"/>
          <a:stretch/>
        </p:blipFill>
        <p:spPr>
          <a:xfrm>
            <a:off y="0" x="4887625"/>
            <a:ext cy="4318274" cx="42563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>
            <p:ph type="title"/>
          </p:nvPr>
        </p:nvSpPr>
        <p:spPr>
          <a:xfrm>
            <a:off y="205974" x="457200"/>
            <a:ext cy="7647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Road Map</a:t>
            </a:r>
          </a:p>
        </p:txBody>
      </p:sp>
      <p:sp>
        <p:nvSpPr>
          <p:cNvPr id="62" name="Shape 62"/>
          <p:cNvSpPr/>
          <p:nvPr/>
        </p:nvSpPr>
        <p:spPr>
          <a:xfrm rot="-5400000">
            <a:off y="1998199" x="-383500"/>
            <a:ext cy="1720499" cx="3780600"/>
          </a:xfrm>
          <a:prstGeom prst="bentArrow">
            <a:avLst>
              <a:gd fmla="val 25000" name="adj1"/>
              <a:gd fmla="val 3126" name="adj2"/>
              <a:gd fmla="val 0" name="adj3"/>
              <a:gd fmla="val 19175" name="adj4"/>
            </a:avLst>
          </a:prstGeom>
          <a:solidFill>
            <a:srgbClr val="B6D7A8"/>
          </a:solidFill>
          <a:ln w="19050" cap="flat">
            <a:solidFill>
              <a:srgbClr val="6AA84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970675" x="458675"/>
            <a:ext cy="35826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Resource Availability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Project Overview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Risk Assessment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Requirements Analysis 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System Design and Subsystem Overview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Interface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System Control States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System Test Plan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Software Maintainability Plan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Cost Analysis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Team Schedule Overview</a:t>
            </a:r>
          </a:p>
        </p:txBody>
      </p:sp>
      <p:sp>
        <p:nvSpPr>
          <p:cNvPr id="64" name="Shape 64"/>
          <p:cNvSpPr/>
          <p:nvPr/>
        </p:nvSpPr>
        <p:spPr>
          <a:xfrm flipH="1">
            <a:off y="970675" x="494049"/>
            <a:ext cy="3780600" cx="107700"/>
          </a:xfrm>
          <a:prstGeom prst="rect">
            <a:avLst/>
          </a:prstGeom>
          <a:solidFill>
            <a:srgbClr val="B6D7A8"/>
          </a:solidFill>
          <a:ln w="19050" cap="flat">
            <a:solidFill>
              <a:srgbClr val="6AA84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l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 txBox="1"/>
          <p:nvPr/>
        </p:nvSpPr>
        <p:spPr>
          <a:xfrm>
            <a:off y="4683225" x="316125"/>
            <a:ext cy="185999" cx="1677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600" lang="en"/>
              <a:t>image reference: New York Metro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7" name="Shape 3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8" name="Shape 308"/>
          <p:cNvSpPr txBox="1"/>
          <p:nvPr>
            <p:ph idx="1" type="body"/>
          </p:nvPr>
        </p:nvSpPr>
        <p:spPr>
          <a:xfrm>
            <a:off y="970675" x="458675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Show that all requirements are met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High-level outline to be expanded into ATP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Compliance can be proved by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/>
              <a:t>Analysis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/>
              <a:t>Inspection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/>
              <a:t>Test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9" name="Shape 309"/>
          <p:cNvSpPr txBox="1"/>
          <p:nvPr>
            <p:ph type="title"/>
          </p:nvPr>
        </p:nvSpPr>
        <p:spPr>
          <a:xfrm>
            <a:off y="205974" x="457200"/>
            <a:ext cy="7647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Acceptance Test Strategy</a:t>
            </a:r>
          </a:p>
        </p:txBody>
      </p:sp>
      <p:pic>
        <p:nvPicPr>
          <p:cNvPr id="310" name="Shape 3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277875" x="6219812"/>
            <a:ext cy="1847850" cx="24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4" name="Shape 3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5" name="Shape 315"/>
          <p:cNvSpPr txBox="1"/>
          <p:nvPr>
            <p:ph type="title"/>
          </p:nvPr>
        </p:nvSpPr>
        <p:spPr>
          <a:xfrm>
            <a:off y="205974" x="457200"/>
            <a:ext cy="7647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ATP Test Outlines</a:t>
            </a:r>
          </a:p>
        </p:txBody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y="970675" x="458675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T000 - System Startup Test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Tests successful VSCADA startup on GLV power without human interaction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T001 - TSV Communication Test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Tests communication of VSCADA with Pacman using 2014 protocol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T002 - System Failure Recovery Test</a:t>
            </a:r>
          </a:p>
          <a:p>
            <a:pPr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Tests ability of system to recover in event of unexpected failure</a:t>
            </a:r>
          </a:p>
        </p:txBody>
      </p:sp>
      <p:pic>
        <p:nvPicPr>
          <p:cNvPr id="317" name="Shape 3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80175" x="6586900"/>
            <a:ext cy="1490800" cx="238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1" name="Shape 3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2" name="Shape 322"/>
          <p:cNvSpPr txBox="1"/>
          <p:nvPr>
            <p:ph type="title"/>
          </p:nvPr>
        </p:nvSpPr>
        <p:spPr>
          <a:xfrm>
            <a:off y="205974" x="457200"/>
            <a:ext cy="7647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ATP Test Outlines (cont.)</a:t>
            </a:r>
          </a:p>
        </p:txBody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y="970675" x="458675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T003 - Motor Controller Test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Tests ability of VSCADA system communicating with motor controller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T004 - User Interface Test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Tests simultaneously functionality across all physical interfaces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T005 - Data Logging Test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Tests successful and accurate logging and plotting of measurands</a:t>
            </a:r>
          </a:p>
        </p:txBody>
      </p:sp>
      <p:pic>
        <p:nvPicPr>
          <p:cNvPr id="324" name="Shape 3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06274" x="7361875"/>
            <a:ext cy="1202324" cx="169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8" name="Shape 3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9" name="Shape 329"/>
          <p:cNvSpPr txBox="1"/>
          <p:nvPr>
            <p:ph type="title"/>
          </p:nvPr>
        </p:nvSpPr>
        <p:spPr>
          <a:xfrm>
            <a:off y="205974" x="457200"/>
            <a:ext cy="7647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ATP Test Outlines (cont.)</a:t>
            </a:r>
          </a:p>
        </p:txBody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y="970675" x="458675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T006 - Wireless Link Communication Test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Tests successful communication between interfaces with minimal latency over wireless link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T007 - Hardware Detection Test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Tests autodetection of sensors without software recompilation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T008 - Rules Test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Tests setting of user defined alarm/shutdown rules</a:t>
            </a:r>
          </a:p>
        </p:txBody>
      </p:sp>
      <p:pic>
        <p:nvPicPr>
          <p:cNvPr id="331" name="Shape 3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6300" x="7563425"/>
            <a:ext cy="1462824" cx="146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5" name="Shape 3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6" name="Shape 336"/>
          <p:cNvSpPr txBox="1"/>
          <p:nvPr>
            <p:ph idx="1" type="body"/>
          </p:nvPr>
        </p:nvSpPr>
        <p:spPr>
          <a:xfrm>
            <a:off y="970675" x="458675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en"/>
              <a:t>Embedded Computer</a:t>
            </a:r>
          </a:p>
          <a:p>
            <a:pPr rtl="0" indent="0" marL="457200">
              <a:spcBef>
                <a:spcPts val="0"/>
              </a:spcBef>
              <a:buNone/>
            </a:pPr>
            <a:r>
              <a:rPr sz="1800" lang="en"/>
              <a:t>The ‘Brain’ of VSCADA</a:t>
            </a:r>
          </a:p>
          <a:p>
            <a:pPr rtl="0" indent="0" marL="457200">
              <a:spcBef>
                <a:spcPts val="0"/>
              </a:spcBef>
              <a:buNone/>
            </a:pPr>
            <a:r>
              <a:rPr sz="1800" lang="en"/>
              <a:t>Embedded Linux System</a:t>
            </a:r>
          </a:p>
          <a:p>
            <a:pPr rtl="0">
              <a:spcBef>
                <a:spcPts val="0"/>
              </a:spcBef>
              <a:buNone/>
            </a:pPr>
            <a:r>
              <a:rPr b="1" sz="2400" lang="en"/>
              <a:t>LCD Display</a:t>
            </a:r>
          </a:p>
          <a:p>
            <a:pPr rtl="0" indent="0" marL="457200">
              <a:spcBef>
                <a:spcPts val="0"/>
              </a:spcBef>
              <a:buNone/>
            </a:pPr>
            <a:r>
              <a:rPr sz="1800" lang="en"/>
              <a:t>Driver Dashboard Display</a:t>
            </a:r>
          </a:p>
          <a:p>
            <a:pPr rtl="0">
              <a:spcBef>
                <a:spcPts val="0"/>
              </a:spcBef>
              <a:buNone/>
            </a:pPr>
            <a:r>
              <a:rPr b="1" sz="2400" lang="en"/>
              <a:t>Miscellaneous Hardware</a:t>
            </a:r>
          </a:p>
          <a:p>
            <a:pPr rtl="0" indent="0" marL="457200">
              <a:spcBef>
                <a:spcPts val="0"/>
              </a:spcBef>
              <a:buNone/>
            </a:pPr>
            <a:r>
              <a:rPr sz="1800" lang="en"/>
              <a:t>Supporting Hardware</a:t>
            </a:r>
          </a:p>
          <a:p>
            <a:pPr rtl="0" indent="0" marL="457200">
              <a:spcBef>
                <a:spcPts val="0"/>
              </a:spcBef>
              <a:buNone/>
            </a:pPr>
            <a:r>
              <a:rPr sz="1800" lang="en"/>
              <a:t>Connectors</a:t>
            </a:r>
          </a:p>
          <a:p>
            <a:pPr rtl="0" lvl="0" indent="0" marL="457200">
              <a:spcBef>
                <a:spcPts val="0"/>
              </a:spcBef>
              <a:buNone/>
            </a:pPr>
            <a:r>
              <a:rPr sz="1800" lang="en"/>
              <a:t>Unexpected Costs</a:t>
            </a:r>
          </a:p>
        </p:txBody>
      </p:sp>
      <p:sp>
        <p:nvSpPr>
          <p:cNvPr id="337" name="Shape 337"/>
          <p:cNvSpPr txBox="1"/>
          <p:nvPr>
            <p:ph type="title"/>
          </p:nvPr>
        </p:nvSpPr>
        <p:spPr>
          <a:xfrm>
            <a:off y="205974" x="457200"/>
            <a:ext cy="7647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Cost Analysis</a:t>
            </a:r>
          </a:p>
        </p:txBody>
      </p:sp>
      <p:pic>
        <p:nvPicPr>
          <p:cNvPr id="338" name="Shape 3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05975" x="6189875"/>
            <a:ext cy="1418200" cx="2498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39" name="Shape 339"/>
          <p:cNvGraphicFramePr/>
          <p:nvPr/>
        </p:nvGraphicFramePr>
        <p:xfrm>
          <a:off y="1758575" x="4649062"/>
          <a:ext cy="3000000" cx="3000000"/>
        </p:xfrm>
        <a:graphic>
          <a:graphicData uri="http://schemas.openxmlformats.org/drawingml/2006/table">
            <a:tbl>
              <a:tblPr>
                <a:noFill/>
                <a:tableStyleId>{9829D538-DABA-447A-BE4F-AAA2494CF5AE}</a:tableStyleId>
              </a:tblPr>
              <a:tblGrid>
                <a:gridCol w="2849975"/>
                <a:gridCol w="1150400"/>
              </a:tblGrid>
              <a:tr h="393425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b="1" sz="1200" lang="en"/>
                        <a:t>EXPENSE DESCRIPTION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b="1" sz="1200" lang="en"/>
                        <a:t>TOTAL COST</a:t>
                      </a:r>
                    </a:p>
                  </a:txBody>
                  <a:tcPr marR="91425" marB="91425" marT="91425" marL="91425"/>
                </a:tc>
              </a:tr>
              <a:tr h="180150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Embedded Computer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r"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$200.00</a:t>
                      </a:r>
                    </a:p>
                  </a:txBody>
                  <a:tcPr marR="91425" marB="91425" marT="91425" marL="91425"/>
                </a:tc>
              </a:tr>
              <a:tr h="212475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Dashboard LCD Display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r"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$100.00</a:t>
                      </a:r>
                    </a:p>
                  </a:txBody>
                  <a:tcPr marR="91425" marB="91425" marT="91425" marL="91425"/>
                </a:tc>
              </a:tr>
              <a:tr h="173700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Wireless Radios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r"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$100.00</a:t>
                      </a:r>
                    </a:p>
                  </a:txBody>
                  <a:tcPr marR="91425" marB="91425" marT="91425" marL="91425"/>
                </a:tc>
              </a:tr>
              <a:tr h="179825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Power/Safety Loop Electronics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r"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$55.00</a:t>
                      </a:r>
                    </a:p>
                  </a:txBody>
                  <a:tcPr marR="91425" marB="91425" marT="91425" marL="91425"/>
                </a:tc>
              </a:tr>
              <a:tr h="122000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Interface Demonstration Microcontrollers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r"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$60.00</a:t>
                      </a:r>
                    </a:p>
                  </a:txBody>
                  <a:tcPr marR="91425" marB="91425" marT="91425" marL="91425"/>
                </a:tc>
              </a:tr>
              <a:tr h="23565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000" lang="en">
                          <a:solidFill>
                            <a:schemeClr val="dk1"/>
                          </a:solidFill>
                        </a:rPr>
                        <a:t>Miscellaneous Hardware Costs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>
                        <a:spcBef>
                          <a:spcPts val="0"/>
                        </a:spcBef>
                        <a:buNone/>
                      </a:pPr>
                      <a:r>
                        <a:rPr sz="1000" lang="en">
                          <a:solidFill>
                            <a:schemeClr val="dk1"/>
                          </a:solidFill>
                        </a:rPr>
                        <a:t>$235.00</a:t>
                      </a:r>
                    </a:p>
                  </a:txBody>
                  <a:tcPr marR="91425" marB="91425" marT="91425" marL="91425"/>
                </a:tc>
              </a:tr>
              <a:tr h="279800"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b="1" sz="1200" lang="en">
                          <a:solidFill>
                            <a:schemeClr val="dk1"/>
                          </a:solidFill>
                        </a:rPr>
                        <a:t>TOTAL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>
                        <a:spcBef>
                          <a:spcPts val="0"/>
                        </a:spcBef>
                        <a:buNone/>
                      </a:pPr>
                      <a:r>
                        <a:rPr b="1" sz="1200" lang="en">
                          <a:solidFill>
                            <a:schemeClr val="dk1"/>
                          </a:solidFill>
                        </a:rPr>
                        <a:t>$750.00</a:t>
                      </a:r>
                    </a:p>
                  </a:txBody>
                  <a:tcPr marR="91425" marB="91425" marT="91425" marL="91425"/>
                </a:tc>
              </a:tr>
            </a:tbl>
          </a:graphicData>
        </a:graphic>
      </p:graphicFrame>
      <p:sp>
        <p:nvSpPr>
          <p:cNvPr id="340" name="Shape 340"/>
          <p:cNvSpPr txBox="1"/>
          <p:nvPr/>
        </p:nvSpPr>
        <p:spPr>
          <a:xfrm>
            <a:off y="1135775" x="4649000"/>
            <a:ext cy="622799" cx="4000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600"/>
              </a:spcBef>
              <a:buNone/>
            </a:pPr>
            <a:r>
              <a:rPr b="1" sz="2400" lang="en">
                <a:solidFill>
                  <a:schemeClr val="dk1"/>
                </a:solidFill>
              </a:rPr>
              <a:t>Budget Summary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4" name="Shape 3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45" name="Shape 345"/>
          <p:cNvPicPr preferRelativeResize="0"/>
          <p:nvPr/>
        </p:nvPicPr>
        <p:blipFill rotWithShape="1">
          <a:blip r:embed="rId3">
            <a:alphaModFix amt="65000"/>
          </a:blip>
          <a:srcRect t="0" b="0" r="14317" l="0"/>
          <a:stretch/>
        </p:blipFill>
        <p:spPr>
          <a:xfrm>
            <a:off y="1774575" x="7045950"/>
            <a:ext cy="2326650" cx="199355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Shape 346"/>
          <p:cNvSpPr txBox="1"/>
          <p:nvPr>
            <p:ph idx="1" type="body"/>
          </p:nvPr>
        </p:nvSpPr>
        <p:spPr>
          <a:xfrm>
            <a:off y="970675" x="458675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/>
              <a:t>15 week project</a:t>
            </a:r>
          </a:p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/>
              <a:t>first 9 weeks should design, build and test a simplified, working version</a:t>
            </a:r>
          </a:p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/>
              <a:t>Crucial deadlines:</a:t>
            </a:r>
          </a:p>
        </p:txBody>
      </p:sp>
      <p:sp>
        <p:nvSpPr>
          <p:cNvPr id="347" name="Shape 347"/>
          <p:cNvSpPr txBox="1"/>
          <p:nvPr>
            <p:ph type="title"/>
          </p:nvPr>
        </p:nvSpPr>
        <p:spPr>
          <a:xfrm>
            <a:off y="205974" x="457200"/>
            <a:ext cy="7647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Team Schedule Overview</a:t>
            </a:r>
          </a:p>
        </p:txBody>
      </p:sp>
      <p:graphicFrame>
        <p:nvGraphicFramePr>
          <p:cNvPr id="348" name="Shape 348"/>
          <p:cNvGraphicFramePr/>
          <p:nvPr/>
        </p:nvGraphicFramePr>
        <p:xfrm>
          <a:off y="2090437" x="108870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{F4938DC6-8EFF-4619-B301-CE4EEBEB290A}</a:tableStyleId>
              </a:tblPr>
              <a:tblGrid>
                <a:gridCol w="1867200"/>
                <a:gridCol w="857675"/>
              </a:tblGrid>
              <a:tr h="288775">
                <a:tc gridSpan="2"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milestones</a:t>
                      </a:r>
                    </a:p>
                  </a:txBody>
                  <a:tcPr marR="63500" marB="63500" marT="63500" marL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 hMerge="1"/>
              </a:tr>
              <a:tr h="288775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Name</a:t>
                      </a:r>
                    </a:p>
                  </a:txBody>
                  <a:tcPr marR="63500" marB="63500" marT="63500" marL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Due Date</a:t>
                      </a:r>
                    </a:p>
                  </a:txBody>
                  <a:tcPr marR="63500" marB="63500" marT="63500" marL="63500"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288775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PDR presentation</a:t>
                      </a:r>
                    </a:p>
                  </a:txBody>
                  <a:tcPr marR="63500" marB="63500" marT="63500" marL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2/10/2015</a:t>
                      </a:r>
                    </a:p>
                  </a:txBody>
                  <a:tcPr marR="63500" marB="63500" marT="63500" marL="63500"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288775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CDR presentation</a:t>
                      </a:r>
                    </a:p>
                  </a:txBody>
                  <a:tcPr marR="63500" marB="63500" marT="63500" marL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3/11/2015</a:t>
                      </a:r>
                    </a:p>
                  </a:txBody>
                  <a:tcPr marR="63500" marB="63500" marT="63500" marL="63500"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288775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phase one demonstration</a:t>
                      </a:r>
                    </a:p>
                  </a:txBody>
                  <a:tcPr marR="63500" marB="63500" marT="63500" marL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3/25/2015</a:t>
                      </a:r>
                    </a:p>
                  </a:txBody>
                  <a:tcPr marR="63500" marB="63500" marT="63500" marL="63500"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288775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solidFill>
                            <a:schemeClr val="dk1"/>
                          </a:solidFill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acceptance test</a:t>
                      </a:r>
                    </a:p>
                  </a:txBody>
                  <a:tcPr marR="63500" marB="63500" marT="63500" marL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solidFill>
                            <a:schemeClr val="dk1"/>
                          </a:solidFill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4/13/2015</a:t>
                      </a:r>
                    </a:p>
                  </a:txBody>
                  <a:tcPr marR="63500" marB="63500" marT="63500" marL="63500"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288775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solidFill>
                            <a:schemeClr val="dk1"/>
                          </a:solidFill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final demonstration</a:t>
                      </a:r>
                    </a:p>
                  </a:txBody>
                  <a:tcPr marR="63500" marB="63500" marT="63500" marL="635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solidFill>
                            <a:schemeClr val="dk1"/>
                          </a:solidFill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5/1/2015</a:t>
                      </a:r>
                    </a:p>
                  </a:txBody>
                  <a:tcPr marR="63500" marB="63500" marT="63500" marL="63500"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49" name="Shape 349"/>
          <p:cNvGraphicFramePr/>
          <p:nvPr/>
        </p:nvGraphicFramePr>
        <p:xfrm>
          <a:off y="1774562" x="4073087"/>
          <a:ext cy="3000000" cx="3000000"/>
        </p:xfrm>
        <a:graphic>
          <a:graphicData uri="http://schemas.openxmlformats.org/drawingml/2006/table">
            <a:tbl>
              <a:tblPr>
                <a:noFill/>
                <a:tableStyleId>{3F29C96A-C9E9-4CB1-AEA3-243AAF356A5E}</a:tableStyleId>
              </a:tblPr>
              <a:tblGrid>
                <a:gridCol w="1990725"/>
                <a:gridCol w="914400"/>
              </a:tblGrid>
              <a:tr h="12700">
                <a:tc gridSpan="2"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Deliverables</a:t>
                      </a:r>
                    </a:p>
                  </a:txBody>
                  <a:tcPr marR="63500" marB="63500" marT="63500" marL="63500"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 hMerge="1"/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PDR materials</a:t>
                      </a:r>
                    </a:p>
                  </a:txBody>
                  <a:tcPr marR="63500" marB="63500" marT="63500" marL="63500"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2/8/2015</a:t>
                      </a:r>
                    </a:p>
                  </a:txBody>
                  <a:tcPr marR="63500" marB="63500" marT="63500" marL="63500"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solidFill>
                            <a:schemeClr val="dk1"/>
                          </a:solidFill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user manual</a:t>
                      </a:r>
                    </a:p>
                  </a:txBody>
                  <a:tcPr marR="63500" marB="63500" marT="63500" marL="63500"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solidFill>
                            <a:schemeClr val="dk1"/>
                          </a:solidFill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2/13/2015</a:t>
                      </a:r>
                    </a:p>
                  </a:txBody>
                  <a:tcPr marR="63500" marB="63500" marT="63500" marL="63500"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calibration and accuracy</a:t>
                      </a:r>
                    </a:p>
                  </a:txBody>
                  <a:tcPr marR="63500" marB="63500" marT="63500" marL="63500"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2/16/2015</a:t>
                      </a:r>
                    </a:p>
                  </a:txBody>
                  <a:tcPr marR="63500" marB="63500" marT="63500" marL="63500"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acceptance test plan</a:t>
                      </a:r>
                    </a:p>
                  </a:txBody>
                  <a:tcPr marR="63500" marB="63500" marT="63500" marL="63500"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2/19/2015</a:t>
                      </a:r>
                    </a:p>
                  </a:txBody>
                  <a:tcPr marR="63500" marB="63500" marT="63500" marL="63500"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maintainability plan</a:t>
                      </a:r>
                    </a:p>
                  </a:txBody>
                  <a:tcPr marR="63500" marB="63500" marT="63500" marL="63500"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2/26/2015</a:t>
                      </a:r>
                    </a:p>
                  </a:txBody>
                  <a:tcPr marR="63500" marB="63500" marT="63500" marL="63500"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solidFill>
                            <a:schemeClr val="dk1"/>
                          </a:solidFill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CDR materials</a:t>
                      </a:r>
                    </a:p>
                  </a:txBody>
                  <a:tcPr marR="63500" marB="63500" marT="63500" marL="63500"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solidFill>
                            <a:schemeClr val="dk1"/>
                          </a:solidFill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3/9/2015</a:t>
                      </a:r>
                    </a:p>
                  </a:txBody>
                  <a:tcPr marR="63500" marB="63500" marT="63500" marL="63500"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QA audit report</a:t>
                      </a:r>
                    </a:p>
                  </a:txBody>
                  <a:tcPr marR="63500" marB="63500" marT="63500" marL="63500"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4/8/2015</a:t>
                      </a:r>
                    </a:p>
                  </a:txBody>
                  <a:tcPr marR="63500" marB="63500" marT="63500" marL="63500"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acceptance test report</a:t>
                      </a:r>
                    </a:p>
                  </a:txBody>
                  <a:tcPr marR="63500" marB="63500" marT="63500" marL="63500"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4/17/2015</a:t>
                      </a:r>
                    </a:p>
                  </a:txBody>
                  <a:tcPr marR="63500" marB="63500" marT="63500" marL="63500"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final report</a:t>
                      </a:r>
                    </a:p>
                  </a:txBody>
                  <a:tcPr marR="63500" marB="63500" marT="63500" marL="63500"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4/27/2015</a:t>
                      </a:r>
                    </a:p>
                  </a:txBody>
                  <a:tcPr marR="63500" marB="63500" marT="63500" marL="63500"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3" name="Shape 3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4" name="Shape 354"/>
          <p:cNvSpPr txBox="1"/>
          <p:nvPr>
            <p:ph idx="1" type="body"/>
          </p:nvPr>
        </p:nvSpPr>
        <p:spPr>
          <a:xfrm>
            <a:off y="970675" x="458675"/>
            <a:ext cy="3725699" cx="2134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/>
              <a:t>Timeline</a:t>
            </a:r>
          </a:p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/>
              <a:t>Has 12 main tasks, each with sub tasks</a:t>
            </a:r>
          </a:p>
        </p:txBody>
      </p:sp>
      <p:sp>
        <p:nvSpPr>
          <p:cNvPr id="355" name="Shape 355"/>
          <p:cNvSpPr txBox="1"/>
          <p:nvPr>
            <p:ph type="title"/>
          </p:nvPr>
        </p:nvSpPr>
        <p:spPr>
          <a:xfrm>
            <a:off y="205974" x="457200"/>
            <a:ext cy="7647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Team Schedule Overview (cont.)</a:t>
            </a:r>
          </a:p>
        </p:txBody>
      </p:sp>
      <p:pic>
        <p:nvPicPr>
          <p:cNvPr id="356" name="Shape 3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90537" x="2679925"/>
            <a:ext cy="3333575" cx="588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0" name="Shape 3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1" name="Shape 361"/>
          <p:cNvSpPr txBox="1"/>
          <p:nvPr>
            <p:ph type="title"/>
          </p:nvPr>
        </p:nvSpPr>
        <p:spPr>
          <a:xfrm>
            <a:off y="205974" x="457200"/>
            <a:ext cy="7647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Team Schedule Overview (cont.)</a:t>
            </a:r>
          </a:p>
        </p:txBody>
      </p:sp>
      <p:graphicFrame>
        <p:nvGraphicFramePr>
          <p:cNvPr id="362" name="Shape 362"/>
          <p:cNvGraphicFramePr/>
          <p:nvPr/>
        </p:nvGraphicFramePr>
        <p:xfrm>
          <a:off y="1181150" x="162720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{E69BC837-C6A0-4710-A81C-7F103859E456}</a:tableStyleId>
              </a:tblPr>
              <a:tblGrid>
                <a:gridCol w="3638550"/>
                <a:gridCol w="777250"/>
                <a:gridCol w="777250"/>
                <a:gridCol w="731525"/>
                <a:gridCol w="777250"/>
              </a:tblGrid>
              <a:tr h="127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</a:rPr>
                        <a:t>TASK NAME</a:t>
                      </a:r>
                    </a:p>
                  </a:txBody>
                  <a:tcPr marR="25400" marB="25400" marT="25400" anchor="ctr" marL="25400">
                    <a:solidFill>
                      <a:srgbClr val="4A86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</a:rPr>
                        <a:t>ID</a:t>
                      </a:r>
                    </a:p>
                  </a:txBody>
                  <a:tcPr marR="25400" marB="25400" marT="25400" anchor="ctr" marL="25400">
                    <a:solidFill>
                      <a:srgbClr val="4A86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</a:rPr>
                        <a:t>LENGTH </a:t>
                      </a:r>
                    </a:p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</a:rPr>
                        <a:t>(DAYS)</a:t>
                      </a:r>
                    </a:p>
                  </a:txBody>
                  <a:tcPr marR="25400" marB="25400" marT="25400" anchor="ctr" marL="25400">
                    <a:solidFill>
                      <a:srgbClr val="4A86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</a:rPr>
                        <a:t>START</a:t>
                      </a:r>
                    </a:p>
                  </a:txBody>
                  <a:tcPr marR="25400" marB="25400" marT="25400" anchor="ctr" marL="25400">
                    <a:solidFill>
                      <a:srgbClr val="4A86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b="1" sz="1200" lang="en">
                          <a:solidFill>
                            <a:srgbClr val="FFFFFF"/>
                          </a:solidFill>
                        </a:rPr>
                        <a:t>FINISH</a:t>
                      </a:r>
                    </a:p>
                  </a:txBody>
                  <a:tcPr marR="25400" marB="25400" marT="25400" anchor="ctr" marL="25400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  <p:sp>
        <p:nvSpPr>
          <p:cNvPr id="363" name="Shape 363"/>
          <p:cNvSpPr txBox="1"/>
          <p:nvPr>
            <p:ph idx="1" type="body"/>
          </p:nvPr>
        </p:nvSpPr>
        <p:spPr>
          <a:xfrm>
            <a:off y="1181150" x="-2275"/>
            <a:ext cy="1935299" cx="16287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175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400" lang="en"/>
              <a:t>example part of the full task list</a:t>
            </a:r>
          </a:p>
          <a:p>
            <a:pPr rtl="0" lvl="0" indent="-3175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400" lang="en"/>
              <a:t>shows tasks completed for PDR</a:t>
            </a:r>
          </a:p>
          <a:p>
            <a:pPr rtl="0" lvl="0" indent="-3175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400" lang="en"/>
              <a:t>total of 103 tasks</a:t>
            </a:r>
          </a:p>
        </p:txBody>
      </p:sp>
      <p:graphicFrame>
        <p:nvGraphicFramePr>
          <p:cNvPr id="364" name="Shape 364"/>
          <p:cNvGraphicFramePr/>
          <p:nvPr/>
        </p:nvGraphicFramePr>
        <p:xfrm>
          <a:off y="1593900" x="162720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{F76DC451-2F74-448E-A385-54FF10F86FC9}</a:tableStyleId>
              </a:tblPr>
              <a:tblGrid>
                <a:gridCol w="3638550"/>
                <a:gridCol w="777250"/>
                <a:gridCol w="777250"/>
                <a:gridCol w="731525"/>
                <a:gridCol w="777250"/>
              </a:tblGrid>
              <a:tr h="127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b="1" sz="1200" lang="en"/>
                        <a:t>CDR Preparation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34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200">
                        <a:latin typeface="Liberation Serif"/>
                        <a:ea typeface="Liberation Serif"/>
                        <a:cs typeface="Liberation Serif"/>
                        <a:sym typeface="Liberation Serif"/>
                      </a:endParaRP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R="63500" marB="63500" marT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R="63500" marB="63500" marT="63500" marL="635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rtl="0" lvl="0" indent="0" marL="257175">
                        <a:spcBef>
                          <a:spcPts val="0"/>
                        </a:spcBef>
                        <a:buNone/>
                      </a:pPr>
                      <a:r>
                        <a:rPr sz="1200" lang="en"/>
                        <a:t>Summary of Approved System Level Test Plan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35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2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/>
                        <a:t>2/20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/>
                        <a:t>2/23</a:t>
                      </a:r>
                    </a:p>
                  </a:txBody>
                  <a:tcPr marR="25400" marB="25400" marT="25400" anchor="b" marL="254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rtl="0" lvl="0" indent="0" marL="257175">
                        <a:spcBef>
                          <a:spcPts val="0"/>
                        </a:spcBef>
                        <a:buNone/>
                      </a:pPr>
                      <a:r>
                        <a:rPr sz="1200" lang="en"/>
                        <a:t>Safety Plan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36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1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/>
                        <a:t>2/13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/>
                        <a:t>2/13</a:t>
                      </a:r>
                    </a:p>
                  </a:txBody>
                  <a:tcPr marR="25400" marB="25400" marT="25400" anchor="b" marL="254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rtl="0" lvl="0" indent="0" marL="257175">
                        <a:spcBef>
                          <a:spcPts val="0"/>
                        </a:spcBef>
                        <a:buNone/>
                      </a:pPr>
                      <a:r>
                        <a:rPr sz="1200" lang="en"/>
                        <a:t>Updated System Design/System report draft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37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4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/>
                        <a:t>2/16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/>
                        <a:t>2/19</a:t>
                      </a:r>
                    </a:p>
                  </a:txBody>
                  <a:tcPr marR="25400" marB="25400" marT="25400" anchor="b" marL="254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rtl="0" lvl="0" indent="0" marL="257175">
                        <a:spcBef>
                          <a:spcPts val="0"/>
                        </a:spcBef>
                        <a:buNone/>
                      </a:pPr>
                      <a:r>
                        <a:rPr sz="1200" lang="en"/>
                        <a:t>Detailed Specifications for each subsystems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38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3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/>
                        <a:t>2/17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/>
                        <a:t>2/19</a:t>
                      </a:r>
                    </a:p>
                  </a:txBody>
                  <a:tcPr marR="25400" marB="25400" marT="25400" anchor="b" marL="254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rtl="0" lvl="0" indent="0" marL="257175">
                        <a:spcBef>
                          <a:spcPts val="0"/>
                        </a:spcBef>
                        <a:buNone/>
                      </a:pPr>
                      <a:r>
                        <a:rPr sz="1200" lang="en"/>
                        <a:t>Enhanced requirement analysis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39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3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/>
                        <a:t>2/17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/>
                        <a:t>2/19</a:t>
                      </a:r>
                    </a:p>
                  </a:txBody>
                  <a:tcPr marR="25400" marB="25400" marT="25400" anchor="b" marL="254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rtl="0" lvl="0" indent="0" marL="257175">
                        <a:spcBef>
                          <a:spcPts val="0"/>
                        </a:spcBef>
                        <a:buNone/>
                      </a:pPr>
                      <a:r>
                        <a:rPr sz="1200" lang="en"/>
                        <a:t>Program budget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40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2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/>
                        <a:t>2/23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/>
                        <a:t>2/24</a:t>
                      </a:r>
                    </a:p>
                  </a:txBody>
                  <a:tcPr marR="25400" marB="25400" marT="25400" anchor="b" marL="254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rtl="0" lvl="0" indent="0" marL="257175">
                        <a:spcBef>
                          <a:spcPts val="0"/>
                        </a:spcBef>
                        <a:buNone/>
                      </a:pPr>
                      <a:r>
                        <a:rPr sz="1200" lang="en"/>
                        <a:t>Revised Program schedule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41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200">
                        <a:latin typeface="Liberation Serif"/>
                        <a:ea typeface="Liberation Serif"/>
                        <a:cs typeface="Liberation Serif"/>
                        <a:sym typeface="Liberation Serif"/>
                      </a:endParaRP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R="25400" marB="25400" marT="25400" anchor="b" marL="254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rtl="0" lvl="0" indent="0" marL="600075">
                        <a:spcBef>
                          <a:spcPts val="0"/>
                        </a:spcBef>
                        <a:buNone/>
                      </a:pPr>
                      <a:r>
                        <a:rPr sz="1200" lang="en"/>
                        <a:t>Update with current progress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42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1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/>
                        <a:t>2/25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/>
                        <a:t>2/25</a:t>
                      </a:r>
                    </a:p>
                  </a:txBody>
                  <a:tcPr marR="25400" marB="25400" marT="25400" anchor="b" marL="254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rtl="0" lvl="0" indent="0" marL="600075">
                        <a:spcBef>
                          <a:spcPts val="0"/>
                        </a:spcBef>
                        <a:buNone/>
                      </a:pPr>
                      <a:r>
                        <a:rPr sz="1200" lang="en"/>
                        <a:t>List of completed/incomplete tasks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43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1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/>
                        <a:t>2/26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/>
                        <a:t>2/26</a:t>
                      </a:r>
                    </a:p>
                  </a:txBody>
                  <a:tcPr marR="25400" marB="25400" marT="25400" anchor="b" marL="254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rtl="0" lvl="0" indent="0" marL="257175">
                        <a:spcBef>
                          <a:spcPts val="0"/>
                        </a:spcBef>
                        <a:buNone/>
                      </a:pPr>
                      <a:r>
                        <a:rPr sz="1200" lang="en"/>
                        <a:t>CDR material check/revisit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44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3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/>
                        <a:t>3/3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/>
                        <a:t>3/5</a:t>
                      </a:r>
                    </a:p>
                  </a:txBody>
                  <a:tcPr marR="25400" marB="25400" marT="25400" anchor="b" marL="254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rtl="0" lvl="0" indent="0" marL="257175">
                        <a:spcBef>
                          <a:spcPts val="0"/>
                        </a:spcBef>
                        <a:buNone/>
                      </a:pPr>
                      <a:r>
                        <a:rPr sz="1200" lang="en"/>
                        <a:t>CDR write up/slide show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45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2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/>
                        <a:t>3/6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/>
                        <a:t>3/9</a:t>
                      </a:r>
                    </a:p>
                  </a:txBody>
                  <a:tcPr marR="25400" marB="25400" marT="25400" anchor="b" marL="254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b="1" sz="1200" lang="en"/>
                        <a:t>CDR Presentation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46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>
                          <a:latin typeface="Liberation Serif"/>
                          <a:ea typeface="Liberation Serif"/>
                          <a:cs typeface="Liberation Serif"/>
                          <a:sym typeface="Liberation Serif"/>
                        </a:rPr>
                        <a:t>1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/>
                        <a:t>3/11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sz="1200" lang="en"/>
                        <a:t>3/11</a:t>
                      </a:r>
                    </a:p>
                  </a:txBody>
                  <a:tcPr marR="25400" marB="25400" marT="25400" anchor="b" marL="25400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8" name="Shape 3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9" name="Shape 369"/>
          <p:cNvSpPr txBox="1"/>
          <p:nvPr>
            <p:ph idx="1" type="body"/>
          </p:nvPr>
        </p:nvSpPr>
        <p:spPr>
          <a:xfrm>
            <a:off y="970675" x="458675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/>
              <a:t>Individual tasks</a:t>
            </a:r>
          </a:p>
          <a:p>
            <a:pPr rtl="0" lvl="1" indent="-3429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800" lang="en"/>
              <a:t>Some are short tasks, required a day or two</a:t>
            </a:r>
          </a:p>
          <a:p>
            <a:pPr rtl="0" lvl="1" indent="-3429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800" lang="en"/>
              <a:t>Some are more complicated and may take more than one week, and the assignees are responsible for proposing his detailed weekly plan</a:t>
            </a:r>
          </a:p>
        </p:txBody>
      </p:sp>
      <p:sp>
        <p:nvSpPr>
          <p:cNvPr id="370" name="Shape 370"/>
          <p:cNvSpPr txBox="1"/>
          <p:nvPr>
            <p:ph type="title"/>
          </p:nvPr>
        </p:nvSpPr>
        <p:spPr>
          <a:xfrm>
            <a:off y="205974" x="457200"/>
            <a:ext cy="7647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Team Schedule Overview (cont.)</a:t>
            </a:r>
          </a:p>
        </p:txBody>
      </p:sp>
      <p:graphicFrame>
        <p:nvGraphicFramePr>
          <p:cNvPr id="371" name="Shape 371"/>
          <p:cNvGraphicFramePr/>
          <p:nvPr/>
        </p:nvGraphicFramePr>
        <p:xfrm>
          <a:off y="2572875" x="201930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{5F90DD4A-1BAB-498A-81AE-A0C1884B06A9}</a:tableStyleId>
              </a:tblPr>
              <a:tblGrid>
                <a:gridCol w="533400"/>
                <a:gridCol w="2667000"/>
                <a:gridCol w="952500"/>
                <a:gridCol w="952500"/>
              </a:tblGrid>
              <a:tr h="12700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task id 1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task name PDR preparation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Start Date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End Date</a:t>
                      </a:r>
                    </a:p>
                  </a:txBody>
                  <a:tcPr marR="25400" marB="25400" marT="25400" anchor="b" marL="254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algn="r" rtl="0" lvl="0"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5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Requirements Analysis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1/29/2015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2/3/2015</a:t>
                      </a:r>
                    </a:p>
                  </a:txBody>
                  <a:tcPr marR="25400" marB="25400" marT="25400" anchor="b" marL="254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algn="r" rtl="0" lvl="0"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7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Risk Assessment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2/3/2015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2/4/2015</a:t>
                      </a:r>
                    </a:p>
                  </a:txBody>
                  <a:tcPr marR="25400" marB="25400" marT="25400" anchor="b" marL="254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algn="r" rtl="0" lvl="0"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101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Research sensors/protocols already on the system and possible additions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2/4/2015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2/9/2015</a:t>
                      </a:r>
                    </a:p>
                  </a:txBody>
                  <a:tcPr marR="25400" marB="25400" marT="25400" anchor="b" marL="254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algn="r" rtl="0" lvl="0"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22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User manual: Block Diagram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2/9/2015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2/10/2015</a:t>
                      </a:r>
                    </a:p>
                  </a:txBody>
                  <a:tcPr marR="25400" marB="25400" marT="25400" anchor="b" marL="254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algn="r" rtl="0" lvl="0"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26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>
                        <a:spcBef>
                          <a:spcPts val="0"/>
                        </a:spcBef>
                        <a:buNone/>
                      </a:pPr>
                      <a:r>
                        <a:rPr sz="1000" lang="en">
                          <a:solidFill>
                            <a:schemeClr val="dk1"/>
                          </a:solidFill>
                        </a:rPr>
                        <a:t>User manual: </a:t>
                      </a:r>
                      <a:r>
                        <a:rPr sz="1000" lang="en"/>
                        <a:t>FAQ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2/10/2015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2/12/2015</a:t>
                      </a:r>
                    </a:p>
                  </a:txBody>
                  <a:tcPr marR="25400" marB="25400" marT="25400" anchor="b" marL="254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algn="r" rtl="0" lvl="0"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39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Enhanced requirement analysis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2/17/2015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2/19/2015</a:t>
                      </a:r>
                    </a:p>
                  </a:txBody>
                  <a:tcPr marR="25400" marB="25400" marT="25400" anchor="b" marL="254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algn="r" rtl="0" lvl="0"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44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CDR material check/revisit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3/3/2015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3/5/2015</a:t>
                      </a:r>
                    </a:p>
                  </a:txBody>
                  <a:tcPr marR="25400" marB="25400" marT="25400" anchor="b" marL="254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algn="r" rtl="0" lvl="0"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67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VCI: Dyno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2/27/2015</a:t>
                      </a:r>
                    </a:p>
                  </a:txBody>
                  <a:tcPr marR="25400" marB="25400" marT="25400" anchor="b" marL="25400"/>
                </a:tc>
                <a:tc>
                  <a:txBody>
                    <a:bodyPr>
                      <a:noAutofit/>
                    </a:bodyPr>
                    <a:lstStyle/>
                    <a:p>
                      <a:pPr algn="r" rtl="0" lvl="0">
                        <a:spcBef>
                          <a:spcPts val="0"/>
                        </a:spcBef>
                        <a:buNone/>
                      </a:pPr>
                      <a:r>
                        <a:rPr sz="1000" lang="en"/>
                        <a:t>3/6/2015</a:t>
                      </a:r>
                    </a:p>
                  </a:txBody>
                  <a:tcPr marR="25400" marB="25400" marT="25400" anchor="b" marL="25400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5" name="Shape 3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6" name="Shape 376"/>
          <p:cNvSpPr txBox="1"/>
          <p:nvPr>
            <p:ph idx="1" type="body"/>
          </p:nvPr>
        </p:nvSpPr>
        <p:spPr>
          <a:xfrm>
            <a:off y="970675" x="458675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VSCADA is a subsystem of LFEV-Y3-2015 project. This preliminary design will serve as a baseline for the VSCADA team to enter a more detailed design phase. </a:t>
            </a:r>
          </a:p>
          <a:p>
            <a:pPr rtl="0" lvl="0" indent="-3556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000" lang="en"/>
              <a:t>Moving forward, the VSCADA team will</a:t>
            </a:r>
          </a:p>
          <a:p>
            <a:pPr rtl="0" lvl="1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000" lang="en"/>
              <a:t>expand and complete the Acceptance Test Plan</a:t>
            </a:r>
          </a:p>
          <a:p>
            <a:pPr rtl="0" lvl="1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000" lang="en"/>
              <a:t>develop a user manual</a:t>
            </a:r>
          </a:p>
          <a:p>
            <a:pPr rtl="0" lvl="1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000" lang="en"/>
              <a:t>finalize the breakdown of the system into implementable software modules</a:t>
            </a:r>
          </a:p>
          <a:p>
            <a:pPr rtl="0" lvl="1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000" lang="en"/>
              <a:t>decide on the libraries and software tools to use</a:t>
            </a:r>
          </a:p>
          <a:p>
            <a:pPr rtl="0" lvl="1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000" lang="en"/>
              <a:t>purchase the main interface, an embedded Linux device</a:t>
            </a:r>
          </a:p>
        </p:txBody>
      </p:sp>
      <p:sp>
        <p:nvSpPr>
          <p:cNvPr id="377" name="Shape 377"/>
          <p:cNvSpPr txBox="1"/>
          <p:nvPr>
            <p:ph type="title"/>
          </p:nvPr>
        </p:nvSpPr>
        <p:spPr>
          <a:xfrm>
            <a:off y="205974" x="457200"/>
            <a:ext cy="7647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Conclusion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y="205974" x="457200"/>
            <a:ext cy="7647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Resource Availability</a:t>
            </a:r>
          </a:p>
        </p:txBody>
      </p:sp>
      <p:grpSp>
        <p:nvGrpSpPr>
          <p:cNvPr id="71" name="Shape 71"/>
          <p:cNvGrpSpPr/>
          <p:nvPr/>
        </p:nvGrpSpPr>
        <p:grpSpPr>
          <a:xfrm>
            <a:off y="1105462" x="4277000"/>
            <a:ext cy="2932574" cx="4267200"/>
            <a:chOff y="1295400" x="2438325"/>
            <a:chExt cy="2932574" cx="4267200"/>
          </a:xfrm>
        </p:grpSpPr>
        <p:sp>
          <p:nvSpPr>
            <p:cNvPr id="72" name="Shape 72"/>
            <p:cNvSpPr/>
            <p:nvPr/>
          </p:nvSpPr>
          <p:spPr>
            <a:xfrm>
              <a:off y="1743075" x="3057525"/>
              <a:ext cy="2141999" cx="2476500"/>
            </a:xfrm>
            <a:prstGeom prst="triangle">
              <a:avLst>
                <a:gd fmla="val 50000" name="adj"/>
              </a:avLst>
            </a:prstGeom>
            <a:solidFill>
              <a:srgbClr val="A4C2F4"/>
            </a:solidFill>
            <a:ln w="19050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 txBox="1"/>
            <p:nvPr/>
          </p:nvSpPr>
          <p:spPr>
            <a:xfrm>
              <a:off y="1295400" x="3800475"/>
              <a:ext cy="447600" cx="1000200"/>
            </a:xfrm>
            <a:prstGeom prst="rect">
              <a:avLst/>
            </a:prstGeom>
            <a:noFill/>
            <a:ln>
              <a:noFill/>
            </a:ln>
          </p:spPr>
          <p:txBody>
            <a:bodyPr bIns="91425" rIns="91425" lIns="91425" tIns="91425" anchor="t" anchorCtr="0">
              <a:noAutofit/>
            </a:bodyPr>
            <a:lstStyle/>
            <a:p>
              <a:pPr algn="ctr" rtl="0" lvl="0">
                <a:spcBef>
                  <a:spcPts val="0"/>
                </a:spcBef>
                <a:buNone/>
              </a:pPr>
              <a:r>
                <a:rPr lang="en"/>
                <a:t>Scope</a:t>
              </a:r>
            </a:p>
          </p:txBody>
        </p:sp>
        <p:sp>
          <p:nvSpPr>
            <p:cNvPr id="74" name="Shape 74"/>
            <p:cNvSpPr txBox="1"/>
            <p:nvPr/>
          </p:nvSpPr>
          <p:spPr>
            <a:xfrm>
              <a:off y="3885075" x="2438325"/>
              <a:ext cy="342899" cx="619200"/>
            </a:xfrm>
            <a:prstGeom prst="rect">
              <a:avLst/>
            </a:prstGeom>
            <a:noFill/>
            <a:ln>
              <a:noFill/>
            </a:ln>
          </p:spPr>
          <p:txBody>
            <a:bodyPr bIns="91425" rIns="91425" lIns="91425" tIns="91425" anchor="t" anchorCtr="0">
              <a:noAutofit/>
            </a:bodyPr>
            <a:lstStyle/>
            <a:p>
              <a:pPr algn="r" rtl="0" lvl="0">
                <a:spcBef>
                  <a:spcPts val="0"/>
                </a:spcBef>
                <a:buNone/>
              </a:pPr>
              <a:r>
                <a:rPr lang="en"/>
                <a:t>Time</a:t>
              </a:r>
            </a:p>
          </p:txBody>
        </p:sp>
        <p:sp>
          <p:nvSpPr>
            <p:cNvPr id="75" name="Shape 75"/>
            <p:cNvSpPr txBox="1"/>
            <p:nvPr/>
          </p:nvSpPr>
          <p:spPr>
            <a:xfrm>
              <a:off y="3885075" x="5534025"/>
              <a:ext cy="228600" cx="1171500"/>
            </a:xfrm>
            <a:prstGeom prst="rect">
              <a:avLst/>
            </a:prstGeom>
            <a:noFill/>
            <a:ln>
              <a:noFill/>
            </a:ln>
          </p:spPr>
          <p:txBody>
            <a:bodyPr bIns="91425" rIns="91425" lIns="91425" tIns="91425" anchor="t" anchorCtr="0">
              <a:noAutofit/>
            </a:bodyPr>
            <a:lstStyle/>
            <a:p>
              <a:pPr rtl="0" lvl="0">
                <a:spcBef>
                  <a:spcPts val="0"/>
                </a:spcBef>
                <a:buNone/>
              </a:pPr>
              <a:r>
                <a:rPr lang="en"/>
                <a:t>Resources</a:t>
              </a:r>
            </a:p>
          </p:txBody>
        </p:sp>
      </p:grpSp>
      <p:sp>
        <p:nvSpPr>
          <p:cNvPr id="76" name="Shape 76"/>
          <p:cNvSpPr txBox="1"/>
          <p:nvPr>
            <p:ph idx="1" type="body"/>
          </p:nvPr>
        </p:nvSpPr>
        <p:spPr>
          <a:xfrm>
            <a:off y="970675" x="458675"/>
            <a:ext cy="3588600" cx="5843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3655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700" lang="en"/>
              <a:t>Need to find a balance of the three resource components</a:t>
            </a:r>
          </a:p>
          <a:p>
            <a:pPr rtl="0" lvl="0" indent="-33655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700" lang="en"/>
              <a:t>Time:</a:t>
            </a:r>
          </a:p>
          <a:p>
            <a:pPr rtl="0" lvl="1" indent="-33655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700" lang="en"/>
              <a:t>Limited time (need to be finished earlier)</a:t>
            </a:r>
          </a:p>
          <a:p>
            <a:pPr rtl="0" lvl="1" indent="-33655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700" lang="en"/>
              <a:t>Flexible schedule between individuals</a:t>
            </a:r>
          </a:p>
          <a:p>
            <a:pPr rtl="0" lvl="0" indent="-33655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700" lang="en"/>
              <a:t>Resources</a:t>
            </a:r>
          </a:p>
          <a:p>
            <a:pPr rtl="0" lvl="1" indent="-33655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700" lang="en"/>
              <a:t>~$1000</a:t>
            </a:r>
          </a:p>
          <a:p>
            <a:pPr rtl="0" lvl="1" indent="-33655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700" lang="en"/>
              <a:t>24 hours available computer labs</a:t>
            </a:r>
          </a:p>
          <a:p>
            <a:pPr rtl="0" lvl="1" indent="-33655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700" lang="en"/>
              <a:t>Advice from Professors</a:t>
            </a:r>
          </a:p>
          <a:p>
            <a:pPr rtl="0" lvl="1" indent="-33655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700" lang="en"/>
              <a:t>Design from previous years</a:t>
            </a:r>
          </a:p>
          <a:p>
            <a:pPr rtl="0" lvl="0" indent="-33655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700" lang="en"/>
              <a:t>Scope</a:t>
            </a:r>
          </a:p>
          <a:p>
            <a:pPr rtl="0" lvl="1" indent="-33655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700" lang="en"/>
              <a:t>Need to be cut down</a:t>
            </a:r>
          </a:p>
          <a:p>
            <a:pPr rtl="0" lvl="1" indent="-33655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700" lang="en"/>
              <a:t>Major structure done in week 9</a:t>
            </a:r>
          </a:p>
          <a:p>
            <a:pPr rtl="0" lvl="1" indent="-33655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700" lang="en"/>
              <a:t>Other requirements can be addressed later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1" name="Shape 3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2" name="Shape 382"/>
          <p:cNvSpPr txBox="1"/>
          <p:nvPr>
            <p:ph type="title"/>
          </p:nvPr>
        </p:nvSpPr>
        <p:spPr>
          <a:xfrm>
            <a:off y="205974" x="457200"/>
            <a:ext cy="7647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  <p:pic>
        <p:nvPicPr>
          <p:cNvPr id="383" name="Shape 3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14275" x="3875650"/>
            <a:ext cy="1219200" cx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904281"/>
            <a:ext cy="5143499" cx="733543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/>
          <p:nvPr/>
        </p:nvSpPr>
        <p:spPr>
          <a:xfrm>
            <a:off y="4503625" x="3737325"/>
            <a:ext cy="542999" cx="609899"/>
          </a:xfrm>
          <a:prstGeom prst="rect">
            <a:avLst/>
          </a:prstGeom>
          <a:solidFill>
            <a:srgbClr val="FFFF00">
              <a:alpha val="28850"/>
            </a:srgbClr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/>
        </p:nvSpPr>
        <p:spPr>
          <a:xfrm>
            <a:off y="3313825" x="1554900"/>
            <a:ext cy="281400" cx="437999"/>
          </a:xfrm>
          <a:prstGeom prst="rect">
            <a:avLst/>
          </a:prstGeom>
          <a:solidFill>
            <a:srgbClr val="FFFF00">
              <a:alpha val="28850"/>
            </a:srgbClr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/>
          <p:nvPr/>
        </p:nvSpPr>
        <p:spPr>
          <a:xfrm>
            <a:off y="976925" x="855425"/>
            <a:ext cy="2784299" cx="609899"/>
          </a:xfrm>
          <a:prstGeom prst="rect">
            <a:avLst/>
          </a:prstGeom>
          <a:solidFill>
            <a:srgbClr val="FFFF00">
              <a:alpha val="28850"/>
            </a:srgbClr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/>
        </p:nvSpPr>
        <p:spPr>
          <a:xfrm>
            <a:off y="2007575" x="2547450"/>
            <a:ext cy="864599" cx="437999"/>
          </a:xfrm>
          <a:prstGeom prst="rect">
            <a:avLst/>
          </a:prstGeom>
          <a:solidFill>
            <a:srgbClr val="FFFF00">
              <a:alpha val="28850"/>
            </a:srgbClr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/>
        </p:nvSpPr>
        <p:spPr>
          <a:xfrm>
            <a:off y="1036675" x="1674625"/>
            <a:ext cy="793800" cx="372299"/>
          </a:xfrm>
          <a:prstGeom prst="rect">
            <a:avLst/>
          </a:prstGeom>
          <a:solidFill>
            <a:srgbClr val="FFFF00">
              <a:alpha val="28850"/>
            </a:srgbClr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/>
          <p:nvPr/>
        </p:nvSpPr>
        <p:spPr>
          <a:xfrm>
            <a:off y="2652825" x="2985450"/>
            <a:ext cy="115200" cx="2109300"/>
          </a:xfrm>
          <a:prstGeom prst="rect">
            <a:avLst/>
          </a:prstGeom>
          <a:solidFill>
            <a:srgbClr val="FFFF00">
              <a:alpha val="28850"/>
            </a:srgbClr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/>
        </p:nvSpPr>
        <p:spPr>
          <a:xfrm>
            <a:off y="2427775" x="2985450"/>
            <a:ext cy="115200" cx="2389500"/>
          </a:xfrm>
          <a:prstGeom prst="rect">
            <a:avLst/>
          </a:prstGeom>
          <a:solidFill>
            <a:srgbClr val="FFFF00">
              <a:alpha val="28850"/>
            </a:srgbClr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/>
        </p:nvSpPr>
        <p:spPr>
          <a:xfrm>
            <a:off y="2202725" x="2985450"/>
            <a:ext cy="115200" cx="239699"/>
          </a:xfrm>
          <a:prstGeom prst="rect">
            <a:avLst/>
          </a:prstGeom>
          <a:solidFill>
            <a:srgbClr val="FFFF00">
              <a:alpha val="28850"/>
            </a:srgbClr>
          </a:solidFill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/>
          <p:nvPr/>
        </p:nvSpPr>
        <p:spPr>
          <a:xfrm>
            <a:off y="3060400" x="3214577"/>
            <a:ext cy="159599" cx="1065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95" name="Shape 95"/>
          <p:cNvCxnSpPr/>
          <p:nvPr/>
        </p:nvCxnSpPr>
        <p:spPr>
          <a:xfrm rot="10800000">
            <a:off y="2454400" x="3321075"/>
            <a:ext cy="0" cx="15857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96" name="Shape 96"/>
          <p:cNvSpPr/>
          <p:nvPr/>
        </p:nvSpPr>
        <p:spPr>
          <a:xfrm>
            <a:off y="2374600" x="3214577"/>
            <a:ext cy="159599" cx="1065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/>
        </p:nvSpPr>
        <p:spPr>
          <a:xfrm>
            <a:off y="2603200" x="3214577"/>
            <a:ext cy="159599" cx="1065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/>
        </p:nvSpPr>
        <p:spPr>
          <a:xfrm>
            <a:off y="2831800" x="3214577"/>
            <a:ext cy="159599" cx="1065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99" name="Shape 99"/>
          <p:cNvGrpSpPr/>
          <p:nvPr/>
        </p:nvGrpSpPr>
        <p:grpSpPr>
          <a:xfrm>
            <a:off y="838200" x="930375"/>
            <a:ext cy="3700175" cx="3641699"/>
            <a:chOff y="685800" x="930375"/>
            <a:chExt cy="3700175" cx="3641699"/>
          </a:xfrm>
        </p:grpSpPr>
        <p:sp>
          <p:nvSpPr>
            <p:cNvPr id="100" name="Shape 100"/>
            <p:cNvSpPr/>
            <p:nvPr/>
          </p:nvSpPr>
          <p:spPr>
            <a:xfrm>
              <a:off y="1010075" x="930375"/>
              <a:ext cy="3375900" cx="3641699"/>
            </a:xfrm>
            <a:prstGeom prst="rect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" name="Shape 101"/>
            <p:cNvSpPr txBox="1"/>
            <p:nvPr/>
          </p:nvSpPr>
          <p:spPr>
            <a:xfrm>
              <a:off y="685800" x="935675"/>
              <a:ext cy="248099" cx="1736699"/>
            </a:xfrm>
            <a:prstGeom prst="rect">
              <a:avLst/>
            </a:prstGeom>
            <a:noFill/>
            <a:ln>
              <a:noFill/>
            </a:ln>
          </p:spPr>
          <p:txBody>
            <a:bodyPr bIns="91425" rIns="91425" lIns="91425" tIns="9142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"/>
                <a:t>cockpit box</a:t>
              </a:r>
            </a:p>
          </p:txBody>
        </p:sp>
      </p:grpSp>
      <p:sp>
        <p:nvSpPr>
          <p:cNvPr id="102" name="Shape 102"/>
          <p:cNvSpPr/>
          <p:nvPr/>
        </p:nvSpPr>
        <p:spPr>
          <a:xfrm>
            <a:off y="2146000" x="3214577"/>
            <a:ext cy="159599" cx="1065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03" name="Shape 103"/>
          <p:cNvGrpSpPr/>
          <p:nvPr/>
        </p:nvGrpSpPr>
        <p:grpSpPr>
          <a:xfrm>
            <a:off y="2902689" x="2153100"/>
            <a:ext cy="381000" cx="141899"/>
            <a:chOff y="2759150" x="2153100"/>
            <a:chExt cy="381000" cx="141899"/>
          </a:xfrm>
        </p:grpSpPr>
        <p:cxnSp>
          <p:nvCxnSpPr>
            <p:cNvPr id="104" name="Shape 104"/>
            <p:cNvCxnSpPr/>
            <p:nvPr/>
          </p:nvCxnSpPr>
          <p:spPr>
            <a:xfrm>
              <a:off y="2835350" x="2153100"/>
              <a:ext cy="0" cx="141899"/>
            </a:xfrm>
            <a:prstGeom prst="straightConnector1">
              <a:avLst/>
            </a:prstGeom>
            <a:noFill/>
            <a:ln w="19050" cap="flat">
              <a:solidFill>
                <a:srgbClr val="BF9000"/>
              </a:solidFill>
              <a:prstDash val="solid"/>
              <a:round/>
              <a:headEnd w="lg" len="lg" type="none"/>
              <a:tailEnd w="lg" len="lg" type="none"/>
            </a:ln>
          </p:spPr>
        </p:cxnSp>
        <p:cxnSp>
          <p:nvCxnSpPr>
            <p:cNvPr id="105" name="Shape 105"/>
            <p:cNvCxnSpPr/>
            <p:nvPr/>
          </p:nvCxnSpPr>
          <p:spPr>
            <a:xfrm>
              <a:off y="2911550" x="2153100"/>
              <a:ext cy="0" cx="141899"/>
            </a:xfrm>
            <a:prstGeom prst="straightConnector1">
              <a:avLst/>
            </a:prstGeom>
            <a:noFill/>
            <a:ln w="19050" cap="flat">
              <a:solidFill>
                <a:srgbClr val="BF9000"/>
              </a:solidFill>
              <a:prstDash val="solid"/>
              <a:round/>
              <a:headEnd w="lg" len="lg" type="none"/>
              <a:tailEnd w="lg" len="lg" type="none"/>
            </a:ln>
          </p:spPr>
        </p:cxnSp>
        <p:cxnSp>
          <p:nvCxnSpPr>
            <p:cNvPr id="106" name="Shape 106"/>
            <p:cNvCxnSpPr/>
            <p:nvPr/>
          </p:nvCxnSpPr>
          <p:spPr>
            <a:xfrm>
              <a:off y="2987750" x="2153100"/>
              <a:ext cy="0" cx="141899"/>
            </a:xfrm>
            <a:prstGeom prst="straightConnector1">
              <a:avLst/>
            </a:prstGeom>
            <a:noFill/>
            <a:ln w="19050" cap="flat">
              <a:solidFill>
                <a:srgbClr val="BF9000"/>
              </a:solidFill>
              <a:prstDash val="solid"/>
              <a:round/>
              <a:headEnd w="lg" len="lg" type="none"/>
              <a:tailEnd w="lg" len="lg" type="none"/>
            </a:ln>
          </p:spPr>
        </p:cxnSp>
        <p:cxnSp>
          <p:nvCxnSpPr>
            <p:cNvPr id="107" name="Shape 107"/>
            <p:cNvCxnSpPr/>
            <p:nvPr/>
          </p:nvCxnSpPr>
          <p:spPr>
            <a:xfrm>
              <a:off y="3063950" x="2153100"/>
              <a:ext cy="0" cx="141899"/>
            </a:xfrm>
            <a:prstGeom prst="straightConnector1">
              <a:avLst/>
            </a:prstGeom>
            <a:noFill/>
            <a:ln w="19050" cap="flat">
              <a:solidFill>
                <a:srgbClr val="BF9000"/>
              </a:solidFill>
              <a:prstDash val="solid"/>
              <a:round/>
              <a:headEnd w="lg" len="lg" type="none"/>
              <a:tailEnd w="lg" len="lg" type="none"/>
            </a:ln>
          </p:spPr>
        </p:cxnSp>
        <p:cxnSp>
          <p:nvCxnSpPr>
            <p:cNvPr id="108" name="Shape 108"/>
            <p:cNvCxnSpPr/>
            <p:nvPr/>
          </p:nvCxnSpPr>
          <p:spPr>
            <a:xfrm>
              <a:off y="3140150" x="2153100"/>
              <a:ext cy="0" cx="141899"/>
            </a:xfrm>
            <a:prstGeom prst="straightConnector1">
              <a:avLst/>
            </a:prstGeom>
            <a:noFill/>
            <a:ln w="19050" cap="flat">
              <a:solidFill>
                <a:srgbClr val="BF9000"/>
              </a:solidFill>
              <a:prstDash val="solid"/>
              <a:round/>
              <a:headEnd w="lg" len="lg" type="none"/>
              <a:tailEnd w="lg" len="lg" type="none"/>
            </a:ln>
          </p:spPr>
        </p:cxnSp>
        <p:cxnSp>
          <p:nvCxnSpPr>
            <p:cNvPr id="109" name="Shape 109"/>
            <p:cNvCxnSpPr/>
            <p:nvPr/>
          </p:nvCxnSpPr>
          <p:spPr>
            <a:xfrm>
              <a:off y="2759150" x="2153100"/>
              <a:ext cy="0" cx="141899"/>
            </a:xfrm>
            <a:prstGeom prst="straightConnector1">
              <a:avLst/>
            </a:prstGeom>
            <a:noFill/>
            <a:ln w="19050" cap="flat">
              <a:solidFill>
                <a:srgbClr val="BF9000"/>
              </a:solidFill>
              <a:prstDash val="solid"/>
              <a:round/>
              <a:headEnd w="lg" len="lg" type="none"/>
              <a:tailEnd w="lg" len="lg" type="none"/>
            </a:ln>
          </p:spPr>
        </p:cxnSp>
      </p:grpSp>
      <p:sp>
        <p:nvSpPr>
          <p:cNvPr id="110" name="Shape 110"/>
          <p:cNvSpPr txBox="1"/>
          <p:nvPr/>
        </p:nvSpPr>
        <p:spPr>
          <a:xfrm>
            <a:off y="1981300" x="3321075"/>
            <a:ext cy="336599" cx="593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800" lang="en"/>
              <a:t>debug</a:t>
            </a:r>
          </a:p>
        </p:txBody>
      </p:sp>
      <p:sp>
        <p:nvSpPr>
          <p:cNvPr id="111" name="Shape 111"/>
          <p:cNvSpPr/>
          <p:nvPr/>
        </p:nvSpPr>
        <p:spPr>
          <a:xfrm>
            <a:off y="2018837" x="2286075"/>
            <a:ext cy="1338899" cx="930299"/>
          </a:xfrm>
          <a:prstGeom prst="bevel">
            <a:avLst>
              <a:gd fmla="val 12500" name="adj"/>
            </a:avLst>
          </a:prstGeom>
          <a:solidFill>
            <a:srgbClr val="B6D7A8"/>
          </a:solidFill>
          <a:ln w="19050" cap="flat">
            <a:solidFill>
              <a:srgbClr val="274E13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 txBox="1"/>
          <p:nvPr/>
        </p:nvSpPr>
        <p:spPr>
          <a:xfrm>
            <a:off y="2649500" x="2053325"/>
            <a:ext cy="336599" cx="303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000" lang="en"/>
              <a:t>io</a:t>
            </a:r>
          </a:p>
        </p:txBody>
      </p:sp>
      <p:sp>
        <p:nvSpPr>
          <p:cNvPr id="113" name="Shape 113"/>
          <p:cNvSpPr/>
          <p:nvPr/>
        </p:nvSpPr>
        <p:spPr>
          <a:xfrm>
            <a:off y="3820625" x="2365725"/>
            <a:ext cy="274675" cx="186075"/>
          </a:xfrm>
          <a:prstGeom prst="flowChartMagneticDisk">
            <a:avLst/>
          </a:prstGeom>
          <a:solidFill>
            <a:srgbClr val="EA9999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/>
        </p:nvSpPr>
        <p:spPr>
          <a:xfrm>
            <a:off y="3820625" x="2670525"/>
            <a:ext cy="274675" cx="186075"/>
          </a:xfrm>
          <a:prstGeom prst="flowChartMagneticDisk">
            <a:avLst/>
          </a:prstGeom>
          <a:solidFill>
            <a:srgbClr val="EA9999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/>
        </p:nvSpPr>
        <p:spPr>
          <a:xfrm>
            <a:off y="3820625" x="2975325"/>
            <a:ext cy="274675" cx="186075"/>
          </a:xfrm>
          <a:prstGeom prst="flowChartMagneticDisk">
            <a:avLst/>
          </a:prstGeom>
          <a:solidFill>
            <a:srgbClr val="EA9999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16" name="Shape 116"/>
          <p:cNvCxnSpPr/>
          <p:nvPr/>
        </p:nvCxnSpPr>
        <p:spPr>
          <a:xfrm rot="10800000">
            <a:off y="3280139" x="1993525"/>
            <a:ext cy="0" cx="1772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117" name="Shape 117"/>
          <p:cNvCxnSpPr/>
          <p:nvPr/>
        </p:nvCxnSpPr>
        <p:spPr>
          <a:xfrm rot="10800000">
            <a:off y="3203939" x="1887325"/>
            <a:ext cy="0" cx="2834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118" name="Shape 118"/>
          <p:cNvCxnSpPr/>
          <p:nvPr/>
        </p:nvCxnSpPr>
        <p:spPr>
          <a:xfrm rot="10800000">
            <a:off y="3127739" x="1798525"/>
            <a:ext cy="0" cx="3722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119" name="Shape 119"/>
          <p:cNvCxnSpPr/>
          <p:nvPr/>
        </p:nvCxnSpPr>
        <p:spPr>
          <a:xfrm>
            <a:off y="3195093" x="1890818"/>
            <a:ext cy="350999" cx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120" name="Shape 120"/>
          <p:cNvCxnSpPr/>
          <p:nvPr/>
        </p:nvCxnSpPr>
        <p:spPr>
          <a:xfrm>
            <a:off y="3271293" x="1993600"/>
            <a:ext cy="185999" cx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121" name="Shape 121"/>
          <p:cNvCxnSpPr/>
          <p:nvPr/>
        </p:nvCxnSpPr>
        <p:spPr>
          <a:xfrm>
            <a:off y="3118893" x="1800441"/>
            <a:ext cy="542400" cx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122" name="Shape 122"/>
          <p:cNvCxnSpPr>
            <a:endCxn id="113" idx="1"/>
          </p:cNvCxnSpPr>
          <p:nvPr/>
        </p:nvCxnSpPr>
        <p:spPr>
          <a:xfrm>
            <a:off y="3652325" x="1798462"/>
            <a:ext cy="168300" cx="660300"/>
          </a:xfrm>
          <a:prstGeom prst="bentConnector2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123" name="Shape 123"/>
          <p:cNvCxnSpPr>
            <a:endCxn id="114" idx="1"/>
          </p:cNvCxnSpPr>
          <p:nvPr/>
        </p:nvCxnSpPr>
        <p:spPr>
          <a:xfrm>
            <a:off y="3537125" x="1887262"/>
            <a:ext cy="283500" cx="876300"/>
          </a:xfrm>
          <a:prstGeom prst="bentConnector2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124" name="Shape 124"/>
          <p:cNvCxnSpPr>
            <a:endCxn id="115" idx="1"/>
          </p:cNvCxnSpPr>
          <p:nvPr/>
        </p:nvCxnSpPr>
        <p:spPr>
          <a:xfrm>
            <a:off y="3448325" x="1993462"/>
            <a:ext cy="372300" cx="1074900"/>
          </a:xfrm>
          <a:prstGeom prst="bentConnector2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125" name="Shape 125"/>
          <p:cNvSpPr txBox="1"/>
          <p:nvPr/>
        </p:nvSpPr>
        <p:spPr>
          <a:xfrm>
            <a:off y="3774450" x="1646075"/>
            <a:ext cy="159599" cx="736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r" rtl="0">
              <a:spcBef>
                <a:spcPts val="0"/>
              </a:spcBef>
              <a:buNone/>
            </a:pPr>
            <a:r>
              <a:rPr sz="800" lang="en"/>
              <a:t>safety loop</a:t>
            </a:r>
          </a:p>
          <a:p>
            <a:pPr algn="r">
              <a:spcBef>
                <a:spcPts val="0"/>
              </a:spcBef>
              <a:buNone/>
            </a:pPr>
            <a:r>
              <a:rPr sz="800" lang="en"/>
              <a:t> relay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y="3774450" x="3093875"/>
            <a:ext cy="159599" cx="736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800" lang="en"/>
              <a:t>load control</a:t>
            </a:r>
          </a:p>
          <a:p>
            <a:pPr rtl="0" lvl="0">
              <a:spcBef>
                <a:spcPts val="0"/>
              </a:spcBef>
              <a:buNone/>
            </a:pPr>
            <a:r>
              <a:rPr sz="800" lang="en"/>
              <a:t> relay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y="4040250" x="2395325"/>
            <a:ext cy="159599" cx="736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800" lang="en"/>
              <a:t>safety loop</a:t>
            </a:r>
          </a:p>
          <a:p>
            <a:pPr algn="ctr" rtl="0" lvl="0">
              <a:spcBef>
                <a:spcPts val="0"/>
              </a:spcBef>
              <a:buNone/>
            </a:pPr>
            <a:r>
              <a:rPr sz="800" lang="en"/>
              <a:t>monitor</a:t>
            </a:r>
          </a:p>
        </p:txBody>
      </p:sp>
      <p:cxnSp>
        <p:nvCxnSpPr>
          <p:cNvPr id="128" name="Shape 128"/>
          <p:cNvCxnSpPr/>
          <p:nvPr/>
        </p:nvCxnSpPr>
        <p:spPr>
          <a:xfrm rot="10800000">
            <a:off y="3049775" x="434275"/>
            <a:ext cy="0" cx="1745399"/>
          </a:xfrm>
          <a:prstGeom prst="straightConnector1">
            <a:avLst/>
          </a:prstGeom>
          <a:noFill/>
          <a:ln w="19050" cap="flat">
            <a:solidFill>
              <a:srgbClr val="666666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129" name="Shape 129"/>
          <p:cNvSpPr txBox="1"/>
          <p:nvPr/>
        </p:nvSpPr>
        <p:spPr>
          <a:xfrm>
            <a:off y="2805275" x="922275"/>
            <a:ext cy="168299" cx="1074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800" lang="en">
                <a:solidFill>
                  <a:srgbClr val="666666"/>
                </a:solidFill>
              </a:rPr>
              <a:t>To Dyno Computer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y="2961175" x="2707750"/>
            <a:ext cy="274800" cx="462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800" lang="en"/>
              <a:t>linux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y="2209900" x="3321075"/>
            <a:ext cy="336599" cx="876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800" lang="en"/>
              <a:t>ethernet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y="2438500" x="3321075"/>
            <a:ext cy="336599" cx="593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800" lang="en"/>
              <a:t>CAN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y="2644925" x="3321075"/>
            <a:ext cy="336599" cx="593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800" lang="en"/>
              <a:t>Video</a:t>
            </a:r>
          </a:p>
        </p:txBody>
      </p:sp>
      <p:cxnSp>
        <p:nvCxnSpPr>
          <p:cNvPr id="134" name="Shape 134"/>
          <p:cNvCxnSpPr/>
          <p:nvPr/>
        </p:nvCxnSpPr>
        <p:spPr>
          <a:xfrm rot="10800000">
            <a:off y="2225800" x="3321075"/>
            <a:ext cy="0" cx="15857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135" name="Shape 135"/>
          <p:cNvCxnSpPr/>
          <p:nvPr/>
        </p:nvCxnSpPr>
        <p:spPr>
          <a:xfrm rot="10800000">
            <a:off y="2683000" x="3321099"/>
            <a:ext cy="0" cx="45204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136" name="Shape 136"/>
          <p:cNvCxnSpPr/>
          <p:nvPr/>
        </p:nvCxnSpPr>
        <p:spPr>
          <a:xfrm rot="10800000">
            <a:off y="2911600" x="3321075"/>
            <a:ext cy="0" cx="15857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137" name="Shape 137"/>
          <p:cNvSpPr txBox="1"/>
          <p:nvPr/>
        </p:nvSpPr>
        <p:spPr>
          <a:xfrm>
            <a:off y="2202701" x="4584400"/>
            <a:ext cy="185999" cx="876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800" lang="en">
                <a:solidFill>
                  <a:srgbClr val="666666"/>
                </a:solidFill>
              </a:rPr>
              <a:t>To packman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y="2541243" x="7841525"/>
            <a:ext cy="283499" cx="1133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800" lang="en">
                <a:solidFill>
                  <a:srgbClr val="666666"/>
                </a:solidFill>
              </a:rPr>
              <a:t>Motor Controller</a:t>
            </a:r>
          </a:p>
        </p:txBody>
      </p:sp>
      <p:cxnSp>
        <p:nvCxnSpPr>
          <p:cNvPr id="139" name="Shape 139"/>
          <p:cNvCxnSpPr/>
          <p:nvPr/>
        </p:nvCxnSpPr>
        <p:spPr>
          <a:xfrm>
            <a:off y="2686500" x="7566825"/>
            <a:ext cy="708900" cx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140" name="Shape 140"/>
          <p:cNvSpPr/>
          <p:nvPr/>
        </p:nvSpPr>
        <p:spPr>
          <a:xfrm>
            <a:off y="3395321" x="7495953"/>
            <a:ext cy="141899" cx="1418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800"/>
          </a:p>
        </p:txBody>
      </p:sp>
      <p:sp>
        <p:nvSpPr>
          <p:cNvPr id="141" name="Shape 141"/>
          <p:cNvSpPr txBox="1"/>
          <p:nvPr/>
        </p:nvSpPr>
        <p:spPr>
          <a:xfrm>
            <a:off y="3369550" x="7637850"/>
            <a:ext cy="141899" cx="1178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800" lang="en"/>
              <a:t>microcontroller</a:t>
            </a:r>
          </a:p>
        </p:txBody>
      </p:sp>
      <p:cxnSp>
        <p:nvCxnSpPr>
          <p:cNvPr id="142" name="Shape 142"/>
          <p:cNvCxnSpPr>
            <a:endCxn id="140" idx="2"/>
          </p:cNvCxnSpPr>
          <p:nvPr/>
        </p:nvCxnSpPr>
        <p:spPr>
          <a:xfrm rot="10800000">
            <a:off y="3537221" x="7566903"/>
            <a:ext cy="274500" cx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143" name="Shape 143"/>
          <p:cNvSpPr txBox="1"/>
          <p:nvPr/>
        </p:nvSpPr>
        <p:spPr>
          <a:xfrm>
            <a:off y="3750550" x="6978631"/>
            <a:ext cy="141899" cx="1178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800" lang="en">
                <a:solidFill>
                  <a:srgbClr val="666666"/>
                </a:solidFill>
              </a:rPr>
              <a:t>sensor</a:t>
            </a:r>
          </a:p>
        </p:txBody>
      </p:sp>
      <p:sp>
        <p:nvSpPr>
          <p:cNvPr id="144" name="Shape 144"/>
          <p:cNvSpPr/>
          <p:nvPr/>
        </p:nvSpPr>
        <p:spPr>
          <a:xfrm>
            <a:off y="3396250" x="5502350"/>
            <a:ext cy="850499" cx="850499"/>
          </a:xfrm>
          <a:prstGeom prst="cube">
            <a:avLst>
              <a:gd fmla="val 4167" name="adj"/>
            </a:avLst>
          </a:prstGeom>
          <a:solidFill>
            <a:srgbClr val="A4C2F4"/>
          </a:solidFill>
          <a:ln w="19050" cap="flat">
            <a:solidFill>
              <a:srgbClr val="3C78D8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 txBox="1"/>
          <p:nvPr/>
        </p:nvSpPr>
        <p:spPr>
          <a:xfrm>
            <a:off y="3982650" x="5949028"/>
            <a:ext cy="274800" cx="462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800" lang="en"/>
              <a:t>linux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y="1754381" x="2193858"/>
            <a:ext cy="141899" cx="1133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800" lang="en"/>
              <a:t>Embedded System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y="4231756" x="5360608"/>
            <a:ext cy="141899" cx="1133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800" lang="en"/>
              <a:t>dashboard</a:t>
            </a:r>
          </a:p>
        </p:txBody>
      </p:sp>
      <p:cxnSp>
        <p:nvCxnSpPr>
          <p:cNvPr id="148" name="Shape 148"/>
          <p:cNvCxnSpPr>
            <a:endCxn id="144" idx="0"/>
          </p:cNvCxnSpPr>
          <p:nvPr/>
        </p:nvCxnSpPr>
        <p:spPr>
          <a:xfrm>
            <a:off y="2913250" x="4870120"/>
            <a:ext cy="483000" cx="1075200"/>
          </a:xfrm>
          <a:prstGeom prst="bentConnector2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149" name="Shape 149"/>
          <p:cNvCxnSpPr/>
          <p:nvPr/>
        </p:nvCxnSpPr>
        <p:spPr>
          <a:xfrm>
            <a:off y="2686500" x="7033425"/>
            <a:ext cy="708900" cx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150" name="Shape 150"/>
          <p:cNvSpPr/>
          <p:nvPr/>
        </p:nvSpPr>
        <p:spPr>
          <a:xfrm>
            <a:off y="3395321" x="6962553"/>
            <a:ext cy="141899" cx="1418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800"/>
          </a:p>
        </p:txBody>
      </p:sp>
      <p:cxnSp>
        <p:nvCxnSpPr>
          <p:cNvPr id="151" name="Shape 151"/>
          <p:cNvCxnSpPr>
            <a:endCxn id="150" idx="2"/>
          </p:cNvCxnSpPr>
          <p:nvPr/>
        </p:nvCxnSpPr>
        <p:spPr>
          <a:xfrm rot="10800000">
            <a:off y="3537221" x="7033503"/>
            <a:ext cy="274500" cx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152" name="Shape 152"/>
          <p:cNvSpPr txBox="1"/>
          <p:nvPr/>
        </p:nvSpPr>
        <p:spPr>
          <a:xfrm>
            <a:off y="3750550" x="6445231"/>
            <a:ext cy="141899" cx="1178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800" lang="en">
                <a:solidFill>
                  <a:srgbClr val="666666"/>
                </a:solidFill>
              </a:rPr>
              <a:t>sensor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y="1942300" x="1018975"/>
            <a:ext cy="185999" cx="576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800" lang="en"/>
              <a:t>RF link</a:t>
            </a:r>
          </a:p>
        </p:txBody>
      </p:sp>
      <p:cxnSp>
        <p:nvCxnSpPr>
          <p:cNvPr id="154" name="Shape 154"/>
          <p:cNvCxnSpPr/>
          <p:nvPr/>
        </p:nvCxnSpPr>
        <p:spPr>
          <a:xfrm rot="10800000">
            <a:off y="1800550" x="460649"/>
            <a:ext cy="469499" cx="1834200"/>
          </a:xfrm>
          <a:prstGeom prst="bentConnector3">
            <a:avLst>
              <a:gd fmla="val 100478" name="adj1"/>
            </a:avLst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none"/>
            <a:tailEnd w="lg" len="lg" type="none"/>
          </a:ln>
        </p:spPr>
      </p:cxn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74331" x="256423"/>
            <a:ext cy="462317" cx="4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y="768631" x="5465773"/>
            <a:ext cy="462317" cx="46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y="4683225" x="316125"/>
            <a:ext cy="185999" cx="1677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600" lang="en"/>
              <a:t>image reference: github, microsoft</a:t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01975" x="5949012"/>
            <a:ext cy="876300" cx="92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y="1078268" x="6085500"/>
            <a:ext cy="283499" cx="1133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800" lang="en"/>
              <a:t>Pit Computer</a:t>
            </a:r>
          </a:p>
        </p:txBody>
      </p:sp>
      <p:sp>
        <p:nvSpPr>
          <p:cNvPr id="160" name="Shape 160"/>
          <p:cNvSpPr txBox="1"/>
          <p:nvPr>
            <p:ph type="title"/>
          </p:nvPr>
        </p:nvSpPr>
        <p:spPr>
          <a:xfrm>
            <a:off y="205974" x="457200"/>
            <a:ext cy="7647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VSCADA Interface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726375" x="5273350"/>
            <a:ext cy="2767050" cx="312074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>
            <p:ph idx="1" type="body"/>
          </p:nvPr>
        </p:nvSpPr>
        <p:spPr>
          <a:xfrm>
            <a:off y="970675" x="458675"/>
            <a:ext cy="3588600" cx="6156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3655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700" lang="en"/>
              <a:t>Maintenance Mode</a:t>
            </a:r>
          </a:p>
          <a:p>
            <a:pPr rtl="0" lvl="1" indent="-33655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700" lang="en"/>
              <a:t>Minimal restriction, ability to overwrite config files</a:t>
            </a:r>
          </a:p>
          <a:p>
            <a:pPr algn="l" rtl="0" lvl="0" marR="0" indent="-33655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sz="1700" lang="en"/>
              <a:t>Drive Mode</a:t>
            </a:r>
          </a:p>
          <a:p>
            <a:pPr algn="l" rtl="0" lvl="1" marR="0" indent="-336550" marL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700" lang="en"/>
              <a:t>Minimal display, load and clear</a:t>
            </a:r>
          </a:p>
          <a:p>
            <a:pPr algn="l" rtl="0" lvl="0" marR="0" indent="-33655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sz="1700" lang="en"/>
              <a:t>Demonstration Mode</a:t>
            </a:r>
          </a:p>
          <a:p>
            <a:pPr algn="l" rtl="0" lvl="1" marR="0" indent="-336550" marL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700" lang="en"/>
              <a:t>Pre-programed, labelled “Demo”</a:t>
            </a:r>
          </a:p>
          <a:p>
            <a:pPr algn="l" rtl="0" lvl="0" marR="0" indent="-33655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sz="1700" lang="en"/>
              <a:t>API</a:t>
            </a:r>
          </a:p>
          <a:p>
            <a:pPr algn="l" rtl="0" lvl="0" marR="0" indent="-33655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sz="1700" lang="en"/>
              <a:t>SDK</a:t>
            </a:r>
          </a:p>
          <a:p>
            <a:pPr algn="l" rtl="0" lvl="0" marR="0" indent="-33655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sz="1700" lang="en"/>
              <a:t>Database</a:t>
            </a:r>
          </a:p>
          <a:p>
            <a:pPr algn="l" rtl="0" lvl="0" marR="0" indent="-33655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sz="1700" lang="en"/>
              <a:t>Datalogging</a:t>
            </a:r>
          </a:p>
          <a:p>
            <a:pPr algn="l" rtl="0" lvl="0" marR="0" indent="-33655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sz="1700" lang="en"/>
              <a:t>Configuration management, no recompile</a:t>
            </a:r>
          </a:p>
        </p:txBody>
      </p:sp>
      <p:sp>
        <p:nvSpPr>
          <p:cNvPr id="167" name="Shape 167"/>
          <p:cNvSpPr txBox="1"/>
          <p:nvPr>
            <p:ph type="title"/>
          </p:nvPr>
        </p:nvSpPr>
        <p:spPr>
          <a:xfrm>
            <a:off y="205974" x="457200"/>
            <a:ext cy="7647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Deliverable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y="4683225" x="316125"/>
            <a:ext cy="185999" cx="1677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600" lang="en"/>
              <a:t>image reference: Charles Waller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457689" x="7515212"/>
            <a:ext cy="685800" cx="162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>
            <p:ph idx="1" type="body"/>
          </p:nvPr>
        </p:nvSpPr>
        <p:spPr>
          <a:xfrm>
            <a:off y="970675" x="458675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/>
              <a:t>Mobile App (~S009)</a:t>
            </a:r>
          </a:p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/>
              <a:t>Automatic Hardware Configuration (still check for sensors) (S017)</a:t>
            </a:r>
          </a:p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/>
              <a:t>GPS (S034)</a:t>
            </a:r>
          </a:p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/>
              <a:t>Long-term shutdown mode (S023)</a:t>
            </a:r>
          </a:p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/>
              <a:t>Plug-in and forget charging (S025)</a:t>
            </a:r>
          </a:p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/>
              <a:t>Plot data (S038)</a:t>
            </a:r>
          </a:p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/>
              <a:t>Dynamometer data acquisition (S042)</a:t>
            </a:r>
          </a:p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/>
              <a:t>Automated Charging of TSV (S013)</a:t>
            </a:r>
          </a:p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en"/>
              <a:t>Pre-Charge Discharge Circuits (EV 4.9)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175" name="Shape 175"/>
          <p:cNvSpPr txBox="1"/>
          <p:nvPr>
            <p:ph type="title"/>
          </p:nvPr>
        </p:nvSpPr>
        <p:spPr>
          <a:xfrm>
            <a:off y="205974" x="457200"/>
            <a:ext cy="7647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Requirements Out of Scope</a:t>
            </a:r>
          </a:p>
        </p:txBody>
      </p:sp>
      <p:pic>
        <p:nvPicPr>
          <p:cNvPr id="176" name="Shape 1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863275" x="6200012"/>
            <a:ext cy="704850" cx="7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y="4683225" x="316125"/>
            <a:ext cy="185999" cx="1677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600" lang="en"/>
              <a:t>image reference: Windows 95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5544420"/>
            <a:ext cy="2910524" cx="359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4457689" x="7515212"/>
            <a:ext cy="685800" cx="162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>
            <p:ph idx="1" type="body"/>
          </p:nvPr>
        </p:nvSpPr>
        <p:spPr>
          <a:xfrm>
            <a:off y="970675" x="458675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Coding Style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Maintenance mode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Warning/Fault Detection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On-board Computer Handling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Project Physical &amp; Mental Health Effects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 txBox="1"/>
          <p:nvPr>
            <p:ph type="title"/>
          </p:nvPr>
        </p:nvSpPr>
        <p:spPr>
          <a:xfrm>
            <a:off y="205974" x="457200"/>
            <a:ext cy="7647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Risk Assessment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7975" x="7678625"/>
            <a:ext cy="1565850" cx="146537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>
            <p:ph idx="1" type="body"/>
          </p:nvPr>
        </p:nvSpPr>
        <p:spPr>
          <a:xfrm>
            <a:off y="970675" x="458675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Back End Software </a:t>
            </a:r>
          </a:p>
          <a:p>
            <a:pPr rtl="0" lvl="1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000" lang="en"/>
              <a:t>GLVIS - Grounded Low Voltage Interface Software </a:t>
            </a:r>
          </a:p>
          <a:p>
            <a:pPr rtl="0" lvl="1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000" lang="en"/>
              <a:t>TSVIS - Tractive System Voltage Interface Software</a:t>
            </a:r>
          </a:p>
          <a:p>
            <a:pPr rtl="0" lvl="1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000" lang="en"/>
              <a:t>MIS - Motoro Interface Software</a:t>
            </a:r>
          </a:p>
          <a:p>
            <a:pPr rtl="0" lvl="1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000" lang="en"/>
              <a:t>DB - Data Base </a:t>
            </a:r>
          </a:p>
          <a:p>
            <a:pPr rtl="0" lvl="1" indent="-355600" marL="91440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2000" lang="en"/>
              <a:t>DAA - Data Acquisition and Analysis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DOC - Documentation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Front End Software</a:t>
            </a:r>
          </a:p>
          <a:p>
            <a:pPr rtl="0" lvl="1" indent="-228600" marL="914400">
              <a:spcBef>
                <a:spcPts val="0"/>
              </a:spcBef>
              <a:buSzPct val="100000"/>
              <a:buNone/>
            </a:pPr>
            <a:r>
              <a:rPr sz="2000" lang="en"/>
              <a:t>UI- User Interface </a:t>
            </a:r>
          </a:p>
          <a:p>
            <a:pPr rtl="0" lvl="1" indent="-228600" marL="914400">
              <a:spcBef>
                <a:spcPts val="0"/>
              </a:spcBef>
              <a:buSzPct val="100000"/>
              <a:buNone/>
            </a:pPr>
            <a:r>
              <a:rPr sz="2000" lang="en"/>
              <a:t>Comm - Communication</a:t>
            </a:r>
            <a:r>
              <a:rPr sz="2400" lang="en"/>
              <a:t>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 txBox="1"/>
          <p:nvPr>
            <p:ph type="title"/>
          </p:nvPr>
        </p:nvSpPr>
        <p:spPr>
          <a:xfrm>
            <a:off y="205974" x="457200"/>
            <a:ext cy="7647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Requirements Analysis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