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8" r:id="rId4"/>
    <p:sldId id="291" r:id="rId5"/>
    <p:sldId id="294" r:id="rId6"/>
    <p:sldId id="272" r:id="rId7"/>
    <p:sldId id="257" r:id="rId8"/>
    <p:sldId id="295" r:id="rId9"/>
    <p:sldId id="273" r:id="rId10"/>
    <p:sldId id="302" r:id="rId11"/>
    <p:sldId id="276" r:id="rId12"/>
    <p:sldId id="280" r:id="rId13"/>
    <p:sldId id="292" r:id="rId14"/>
    <p:sldId id="296" r:id="rId15"/>
    <p:sldId id="299" r:id="rId16"/>
    <p:sldId id="300" r:id="rId17"/>
    <p:sldId id="297" r:id="rId18"/>
    <p:sldId id="301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AA3F-8558-4240-84C6-6F5823B79747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en/3/31/Seal_of_Lafayette_College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gif"/><Relationship Id="rId18" Type="http://schemas.openxmlformats.org/officeDocument/2006/relationships/image" Target="../media/image59.jpeg"/><Relationship Id="rId3" Type="http://schemas.openxmlformats.org/officeDocument/2006/relationships/image" Target="../media/image12.png"/><Relationship Id="rId21" Type="http://schemas.openxmlformats.org/officeDocument/2006/relationships/image" Target="../media/image62.gif"/><Relationship Id="rId7" Type="http://schemas.openxmlformats.org/officeDocument/2006/relationships/image" Target="../media/image48.gif"/><Relationship Id="rId12" Type="http://schemas.openxmlformats.org/officeDocument/2006/relationships/image" Target="../media/image53.gif"/><Relationship Id="rId17" Type="http://schemas.openxmlformats.org/officeDocument/2006/relationships/image" Target="../media/image58.png"/><Relationship Id="rId2" Type="http://schemas.openxmlformats.org/officeDocument/2006/relationships/image" Target="../media/image17.pn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20.pn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mempc.org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elaw.lafayette.edu/" TargetMode="External"/><Relationship Id="rId2" Type="http://schemas.openxmlformats.org/officeDocument/2006/relationships/hyperlink" Target="http://healthprofessions.lafayette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dseg.asee.org/" TargetMode="External"/><Relationship Id="rId2" Type="http://schemas.openxmlformats.org/officeDocument/2006/relationships/hyperlink" Target="http://www.nsfgrf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hertzfoundation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sf.gov/crssprgm/reu/list_result.cfm?unitid=10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10600" cy="1981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Lifelong Student?: Pursuing Graduate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ES101 Brownbag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Wednesday, September 25, 2013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ile:Seal of Lafayette Colle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2095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447800"/>
          <a:ext cx="8915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038600"/>
                <a:gridCol w="1447800"/>
                <a:gridCol w="1828800"/>
              </a:tblGrid>
              <a:tr h="30068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Thesis</a:t>
                      </a:r>
                      <a:r>
                        <a:rPr lang="en-US" baseline="0" dirty="0" smtClean="0"/>
                        <a:t>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Akram</a:t>
                      </a:r>
                      <a:r>
                        <a:rPr lang="en-US" baseline="0" dirty="0" smtClean="0"/>
                        <a:t> (‘12)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Shell</a:t>
                      </a:r>
                      <a:r>
                        <a:rPr lang="en-US" baseline="0" dirty="0" smtClean="0"/>
                        <a:t> Encapsulation and Formation in </a:t>
                      </a:r>
                      <a:r>
                        <a:rPr lang="en-US" baseline="0" dirty="0" err="1" smtClean="0"/>
                        <a:t>Microfluidic</a:t>
                      </a:r>
                      <a:r>
                        <a:rPr lang="en-US" baseline="0" dirty="0" smtClean="0"/>
                        <a:t>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Levinson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Bioformix</a:t>
                      </a:r>
                      <a:r>
                        <a:rPr lang="en-US" baseline="0" dirty="0" smtClean="0"/>
                        <a:t> Inc. (Process Engr.)</a:t>
                      </a:r>
                      <a:endParaRPr lang="en-US" dirty="0"/>
                    </a:p>
                  </a:txBody>
                  <a:tcPr/>
                </a:tc>
              </a:tr>
              <a:tr h="741405">
                <a:tc>
                  <a:txBody>
                    <a:bodyPr/>
                    <a:lstStyle/>
                    <a:p>
                      <a:r>
                        <a:rPr lang="en-US" dirty="0" smtClean="0"/>
                        <a:t>Scott</a:t>
                      </a:r>
                      <a:r>
                        <a:rPr lang="en-US" baseline="0" dirty="0" smtClean="0"/>
                        <a:t> Albert (’12)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Numerical Simulation of Blood Flow in the Renal Arteries: Influence of the Renal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Ostium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Flow Diverter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J. </a:t>
                      </a:r>
                      <a:r>
                        <a:rPr lang="en-US" dirty="0" err="1" smtClean="0"/>
                        <a:t>Rossmann</a:t>
                      </a:r>
                      <a:r>
                        <a:rPr lang="en-US" dirty="0" smtClean="0"/>
                        <a:t> (ME)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 Hopkins</a:t>
                      </a:r>
                    </a:p>
                    <a:p>
                      <a:r>
                        <a:rPr lang="en-US" dirty="0" smtClean="0"/>
                        <a:t>(BME</a:t>
                      </a:r>
                      <a:r>
                        <a:rPr lang="en-US" baseline="0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r>
                        <a:rPr lang="en-US" dirty="0" smtClean="0"/>
                        <a:t>Melissa Gordon (‘10)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Breaking the Mold:  Optimization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Voxel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Resolution in Materials-Additive 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Princeton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Aaditya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Khanal</a:t>
                      </a:r>
                      <a:r>
                        <a:rPr lang="en-US" dirty="0" smtClean="0"/>
                        <a:t> (‘11)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Microalgae to biodiesel: Investigating the growth rate and lipid content of several microalgae strains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Tavakoli,</a:t>
                      </a:r>
                      <a:r>
                        <a:rPr lang="en-US" baseline="0" dirty="0" smtClean="0"/>
                        <a:t> Piergiovanni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</a:t>
                      </a:r>
                      <a:r>
                        <a:rPr lang="en-US" baseline="0" dirty="0" smtClean="0"/>
                        <a:t> of Houston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ChE</a:t>
                      </a:r>
                      <a:r>
                        <a:rPr lang="en-US" baseline="0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r>
                        <a:rPr lang="en-US" dirty="0" smtClean="0"/>
                        <a:t>Kevin</a:t>
                      </a:r>
                      <a:r>
                        <a:rPr lang="en-US" baseline="0" dirty="0" smtClean="0"/>
                        <a:t> Ling (‘11)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 expression on thermo-responsive polymer brushes with a tunable LCST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 Anderson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Georgia Tech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Hallie</a:t>
                      </a:r>
                      <a:r>
                        <a:rPr lang="en-US" baseline="0" dirty="0" smtClean="0"/>
                        <a:t> Zeller (‘11 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Deconvoluting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cohesion and adhesion in E. coli D21g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biofilms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(ME</a:t>
                      </a:r>
                      <a:r>
                        <a:rPr lang="en-US" baseline="0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</a:t>
            </a:r>
            <a:r>
              <a:rPr lang="en-US" b="1" dirty="0" err="1" smtClean="0"/>
              <a:t>ChBE</a:t>
            </a:r>
            <a:r>
              <a:rPr lang="en-US" b="1" dirty="0" smtClean="0"/>
              <a:t> Honors Theses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Applying For Grad School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0"/>
          <a:ext cx="7543801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33"/>
                <a:gridCol w="4997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Imperfect</a:t>
                      </a:r>
                      <a:r>
                        <a:rPr lang="en-US" baseline="0" dirty="0" smtClean="0"/>
                        <a:t> grades can be overcome by quality undergrad research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as important as you may think, but still 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0" dirty="0" smtClean="0"/>
                        <a:t>-2</a:t>
                      </a:r>
                      <a:r>
                        <a:rPr lang="en-US" b="0" baseline="0" dirty="0" smtClean="0"/>
                        <a:t> pages discussing why you want to attend grad school (and the particular school) and what makes you a good candidate.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Letters</a:t>
                      </a:r>
                      <a:r>
                        <a:rPr lang="en-US" baseline="0" dirty="0" smtClean="0"/>
                        <a:t> of 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letters is a typical minimum.</a:t>
                      </a:r>
                    </a:p>
                    <a:p>
                      <a:r>
                        <a:rPr lang="en-US" baseline="0" dirty="0" smtClean="0"/>
                        <a:t>All recommenders do not have to be from the major.</a:t>
                      </a:r>
                    </a:p>
                    <a:p>
                      <a:r>
                        <a:rPr lang="en-US" baseline="0" dirty="0" smtClean="0"/>
                        <a:t>Provide ample time, a resume and an update to your recommenders.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 (Some</a:t>
                      </a:r>
                      <a:r>
                        <a:rPr lang="en-US" baseline="0" dirty="0" smtClean="0"/>
                        <a:t> schools waive application fees.)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Typically due around January 1 (variation exists)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I Do with a Ph.D. (Besides be a Professor)?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thesis research will represent a little slice of science/engineering that </a:t>
            </a:r>
            <a:r>
              <a:rPr lang="en-US" b="1" dirty="0" smtClean="0"/>
              <a:t>you </a:t>
            </a:r>
            <a:r>
              <a:rPr lang="en-US" dirty="0" smtClean="0"/>
              <a:t>are the expert.</a:t>
            </a:r>
          </a:p>
          <a:p>
            <a:r>
              <a:rPr lang="en-US" dirty="0" smtClean="0"/>
              <a:t>You may be expected to:</a:t>
            </a:r>
          </a:p>
          <a:p>
            <a:pPr lvl="1"/>
            <a:r>
              <a:rPr lang="en-US" dirty="0" smtClean="0"/>
              <a:t>Conduct research to answer an industrial question</a:t>
            </a:r>
          </a:p>
          <a:p>
            <a:pPr lvl="1"/>
            <a:r>
              <a:rPr lang="en-US" dirty="0" smtClean="0"/>
              <a:t>Oversee others completing experiments/simulations</a:t>
            </a:r>
          </a:p>
          <a:p>
            <a:r>
              <a:rPr lang="en-US" dirty="0" smtClean="0"/>
              <a:t>Types of jobs:</a:t>
            </a:r>
          </a:p>
          <a:p>
            <a:pPr lvl="1"/>
            <a:r>
              <a:rPr lang="en-US" dirty="0" smtClean="0"/>
              <a:t>Senior Engineer</a:t>
            </a:r>
          </a:p>
          <a:p>
            <a:pPr lvl="1"/>
            <a:r>
              <a:rPr lang="en-US" dirty="0" smtClean="0"/>
              <a:t>Research Scientist </a:t>
            </a:r>
            <a:r>
              <a:rPr lang="en-US" i="1" dirty="0" smtClean="0"/>
              <a:t>(R&amp;D (generally) has a glass ceiling without a Ph.D.)</a:t>
            </a:r>
          </a:p>
          <a:p>
            <a:pPr lvl="1"/>
            <a:r>
              <a:rPr lang="en-US" dirty="0" smtClean="0"/>
              <a:t>Consultant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They Now?: Jobs</a:t>
            </a:r>
            <a:endParaRPr 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52800"/>
            <a:ext cx="962025" cy="6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96200" y="32766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096000" y="4572000"/>
            <a:ext cx="152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0480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772400" y="3124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209800"/>
            <a:ext cx="65528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7848600" y="2590800"/>
            <a:ext cx="1524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419600"/>
            <a:ext cx="1119187" cy="2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762000" y="4191000"/>
            <a:ext cx="533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895600"/>
            <a:ext cx="64020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H="1">
            <a:off x="6096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676400"/>
            <a:ext cx="676276" cy="23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6400800" y="1981200"/>
            <a:ext cx="3048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505200"/>
            <a:ext cx="1159214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52235" idx="2"/>
          </p:cNvCxnSpPr>
          <p:nvPr/>
        </p:nvCxnSpPr>
        <p:spPr>
          <a:xfrm>
            <a:off x="4542007" y="3795712"/>
            <a:ext cx="258593" cy="242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5486400"/>
            <a:ext cx="69865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4724400" y="53340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295400"/>
            <a:ext cx="55378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/>
          <p:nvPr/>
        </p:nvCxnSpPr>
        <p:spPr>
          <a:xfrm>
            <a:off x="609600" y="17526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13" cstate="print"/>
          <a:srcRect t="24000" b="24000"/>
          <a:stretch>
            <a:fillRect/>
          </a:stretch>
        </p:blipFill>
        <p:spPr bwMode="auto">
          <a:xfrm>
            <a:off x="0" y="2590800"/>
            <a:ext cx="887281" cy="3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flipH="1" flipV="1">
            <a:off x="381000" y="29718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1600200"/>
            <a:ext cx="842962" cy="2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7848600" y="1752600"/>
            <a:ext cx="5334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943600" y="1828800"/>
            <a:ext cx="137160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7600" y="4876800"/>
            <a:ext cx="762000" cy="3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Connector 52"/>
          <p:cNvCxnSpPr/>
          <p:nvPr/>
        </p:nvCxnSpPr>
        <p:spPr>
          <a:xfrm flipH="1" flipV="1">
            <a:off x="4419600" y="5181600"/>
            <a:ext cx="304799" cy="13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3733800"/>
            <a:ext cx="49586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>
            <a:off x="7620000" y="3352800"/>
            <a:ext cx="762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2819400"/>
            <a:ext cx="533400" cy="4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 flipV="1">
            <a:off x="7391400" y="2971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3505200"/>
            <a:ext cx="9144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7162800" y="3124200"/>
            <a:ext cx="6096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3962400"/>
            <a:ext cx="809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7696200" y="3429000"/>
            <a:ext cx="533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19400" y="2667000"/>
            <a:ext cx="914400" cy="3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3076" idx="2"/>
          </p:cNvCxnSpPr>
          <p:nvPr/>
        </p:nvCxnSpPr>
        <p:spPr>
          <a:xfrm>
            <a:off x="3276600" y="3050710"/>
            <a:ext cx="0" cy="3020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77200" y="2667000"/>
            <a:ext cx="783032" cy="3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>
          <a:xfrm flipH="1">
            <a:off x="7772400" y="2971800"/>
            <a:ext cx="457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2209800"/>
            <a:ext cx="1143000" cy="2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 flipH="1">
            <a:off x="685800" y="2514600"/>
            <a:ext cx="6096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encrypted-tbn1.google.com/images?q=tbn:ANd9GcQIvF7H-qNqnEU4ft4f2zDO-jtvBmvTE4TTjAjdzhEYr7xe43z_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57800" y="4038600"/>
            <a:ext cx="440744" cy="397790"/>
          </a:xfrm>
          <a:prstGeom prst="rect">
            <a:avLst/>
          </a:prstGeom>
          <a:noFill/>
        </p:spPr>
      </p:pic>
      <p:cxnSp>
        <p:nvCxnSpPr>
          <p:cNvPr id="52" name="Straight Connector 51"/>
          <p:cNvCxnSpPr/>
          <p:nvPr/>
        </p:nvCxnSpPr>
        <p:spPr>
          <a:xfrm flipV="1">
            <a:off x="5715000" y="4114800"/>
            <a:ext cx="6096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www.greenpatentblog.com/wp-content/uploads/2011/04/uspto_logo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0" y="3810000"/>
            <a:ext cx="457200" cy="457200"/>
          </a:xfrm>
          <a:prstGeom prst="rect">
            <a:avLst/>
          </a:prstGeom>
          <a:noFill/>
        </p:spPr>
      </p:pic>
      <p:cxnSp>
        <p:nvCxnSpPr>
          <p:cNvPr id="62" name="Straight Connector 61"/>
          <p:cNvCxnSpPr/>
          <p:nvPr/>
        </p:nvCxnSpPr>
        <p:spPr>
          <a:xfrm flipH="1">
            <a:off x="7239000" y="3352800"/>
            <a:ext cx="381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https://encrypted-tbn3.google.com/images?q=tbn:ANd9GcS85G169aeXV89AoCTj_V7ufF44cfGgdmzjLFPGLcPNYjggUVi2l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81600" y="1981200"/>
            <a:ext cx="1059249" cy="258410"/>
          </a:xfrm>
          <a:prstGeom prst="rect">
            <a:avLst/>
          </a:prstGeom>
          <a:noFill/>
        </p:spPr>
      </p:pic>
      <p:cxnSp>
        <p:nvCxnSpPr>
          <p:cNvPr id="64" name="Straight Connector 63"/>
          <p:cNvCxnSpPr/>
          <p:nvPr/>
        </p:nvCxnSpPr>
        <p:spPr>
          <a:xfrm>
            <a:off x="5867400" y="2362200"/>
            <a:ext cx="6858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s://encrypted-tbn1.google.com/images?q=tbn:ANd9GcTW2T8MBCGx3emTaLuq8kVcBCtp2pO-Rm51AWrm8fM0JiARrzl_kQ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29200" y="2895600"/>
            <a:ext cx="762000" cy="479279"/>
          </a:xfrm>
          <a:prstGeom prst="rect">
            <a:avLst/>
          </a:prstGeom>
          <a:noFill/>
        </p:spPr>
      </p:pic>
      <p:cxnSp>
        <p:nvCxnSpPr>
          <p:cNvPr id="69" name="Straight Connector 68"/>
          <p:cNvCxnSpPr/>
          <p:nvPr/>
        </p:nvCxnSpPr>
        <p:spPr>
          <a:xfrm>
            <a:off x="5791200" y="32004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 descr="http://students.washington.edu/ramji/UW-logo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76400" y="1371600"/>
            <a:ext cx="549520" cy="381001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 flipH="1">
            <a:off x="1143000" y="1600200"/>
            <a:ext cx="533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http://www.behl.cee.vt.edu/images/collaborators_sponsors/ORNL_log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7000" y="4495800"/>
            <a:ext cx="715952" cy="371476"/>
          </a:xfrm>
          <a:prstGeom prst="rect">
            <a:avLst/>
          </a:prstGeom>
          <a:noFill/>
        </p:spPr>
      </p:pic>
      <p:cxnSp>
        <p:nvCxnSpPr>
          <p:cNvPr id="76" name="Straight Connector 75"/>
          <p:cNvCxnSpPr/>
          <p:nvPr/>
        </p:nvCxnSpPr>
        <p:spPr>
          <a:xfrm>
            <a:off x="6324600" y="4114800"/>
            <a:ext cx="381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4" descr="http://upload.wikimedia.org/wikipedia/en/7/7b/OSIsoft_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19200" y="3505200"/>
            <a:ext cx="935601" cy="343747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flipH="1" flipV="1">
            <a:off x="685800" y="3200400"/>
            <a:ext cx="685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graphics.ocsn.com/schools/utah/graphics/utah-logo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8400" y="3733800"/>
            <a:ext cx="533400" cy="487172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/>
          <p:nvPr/>
        </p:nvCxnSpPr>
        <p:spPr>
          <a:xfrm rot="16200000" flipH="1">
            <a:off x="2286000" y="3276600"/>
            <a:ext cx="4572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72000" y="2133600"/>
            <a:ext cx="5334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blog.discoveryeducation.com/wp-content/blogs.dir/1/files/2012/08/3m_logo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91000" y="1828800"/>
            <a:ext cx="685800" cy="36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Have They Went?: </a:t>
            </a:r>
            <a:r>
              <a:rPr lang="en-US" b="1" dirty="0" err="1" smtClean="0"/>
              <a:t>Laf</a:t>
            </a:r>
            <a:r>
              <a:rPr lang="en-US" b="1" dirty="0" smtClean="0"/>
              <a:t> </a:t>
            </a:r>
            <a:r>
              <a:rPr lang="en-US" b="1" dirty="0" err="1" smtClean="0"/>
              <a:t>ChBE</a:t>
            </a:r>
            <a:r>
              <a:rPr lang="en-US" b="1" dirty="0" smtClean="0"/>
              <a:t> Grad Schools (Classes of 2011-2013) 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543800" y="3276600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00900" y="43815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32" idx="3"/>
          </p:cNvCxnSpPr>
          <p:nvPr/>
        </p:nvCxnSpPr>
        <p:spPr>
          <a:xfrm rot="10800000">
            <a:off x="7620000" y="3108082"/>
            <a:ext cx="304800" cy="923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6" idx="2"/>
          </p:cNvCxnSpPr>
          <p:nvPr/>
        </p:nvCxnSpPr>
        <p:spPr>
          <a:xfrm rot="16200000" flipH="1">
            <a:off x="7324488" y="2600088"/>
            <a:ext cx="286224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7200" y="41148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01000" y="32004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40" idx="2"/>
          </p:cNvCxnSpPr>
          <p:nvPr/>
        </p:nvCxnSpPr>
        <p:spPr>
          <a:xfrm rot="16200000" flipH="1">
            <a:off x="4438650" y="5353050"/>
            <a:ext cx="304800" cy="266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8001000" y="3200400"/>
            <a:ext cx="457200" cy="457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7315200" y="2590800"/>
            <a:ext cx="381000" cy="228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972300" y="3467100"/>
            <a:ext cx="2286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43800" y="3581400"/>
            <a:ext cx="4572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400800" y="45720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477000" y="3276600"/>
            <a:ext cx="457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924800" y="2743200"/>
            <a:ext cx="3048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90600" y="4114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467600" y="4191000"/>
            <a:ext cx="5334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609600" cy="5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10800000" flipV="1">
            <a:off x="6858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thumb/b/bb/Carnegie_Mellon_University_seal.svg/300px-Carnegie_Mellon_University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5200"/>
            <a:ext cx="609600" cy="609600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>
            <a:off x="4800600" y="6019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4000" y="5867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</a:t>
            </a:r>
            <a:r>
              <a:rPr lang="en-US" sz="1400" dirty="0" err="1" smtClean="0"/>
              <a:t>ChE</a:t>
            </a:r>
            <a:endParaRPr lang="en-US" sz="14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800600" y="6248400"/>
            <a:ext cx="4572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340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BME or Polymers</a:t>
            </a:r>
            <a:endParaRPr lang="en-US" sz="1400" dirty="0"/>
          </a:p>
        </p:txBody>
      </p: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5814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pages.mapsofworld.com/wp-content/uploads/2013/01/johns-hopkins-university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886200"/>
            <a:ext cx="533400" cy="457200"/>
          </a:xfrm>
          <a:prstGeom prst="rect">
            <a:avLst/>
          </a:prstGeom>
          <a:noFill/>
        </p:spPr>
      </p:pic>
      <p:cxnSp>
        <p:nvCxnSpPr>
          <p:cNvPr id="89" name="Straight Connector 88"/>
          <p:cNvCxnSpPr/>
          <p:nvPr/>
        </p:nvCxnSpPr>
        <p:spPr>
          <a:xfrm>
            <a:off x="4800600" y="64770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34000" y="6321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Master’s </a:t>
            </a:r>
            <a:endParaRPr lang="en-US" sz="1400" dirty="0"/>
          </a:p>
        </p:txBody>
      </p:sp>
      <p:pic>
        <p:nvPicPr>
          <p:cNvPr id="1032" name="Picture 8" descr="http://www.princeton.edu/~oktour/virtualtour/french/Images/Small/Shiel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895600"/>
            <a:ext cx="381000" cy="424961"/>
          </a:xfrm>
          <a:prstGeom prst="rect">
            <a:avLst/>
          </a:prstGeom>
          <a:noFill/>
        </p:spPr>
      </p:pic>
      <p:pic>
        <p:nvPicPr>
          <p:cNvPr id="1034" name="Picture 10" descr="http://redalertpolitics.com/files/2013/04/Rutger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3505200"/>
            <a:ext cx="533400" cy="496294"/>
          </a:xfrm>
          <a:prstGeom prst="rect">
            <a:avLst/>
          </a:prstGeom>
          <a:noFill/>
        </p:spPr>
      </p:pic>
      <p:cxnSp>
        <p:nvCxnSpPr>
          <p:cNvPr id="99" name="Straight Connector 98"/>
          <p:cNvCxnSpPr>
            <a:endCxn id="1036" idx="1"/>
          </p:cNvCxnSpPr>
          <p:nvPr/>
        </p:nvCxnSpPr>
        <p:spPr>
          <a:xfrm flipV="1">
            <a:off x="8077200" y="2944784"/>
            <a:ext cx="457200" cy="1794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upload.wikimedia.org/wikipedia/en/thumb/e/e8/ColumbiaNYUCoat.svg/220px-ColumbiaNYUCoat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2743200"/>
            <a:ext cx="457200" cy="403167"/>
          </a:xfrm>
          <a:prstGeom prst="rect">
            <a:avLst/>
          </a:prstGeom>
          <a:noFill/>
        </p:spPr>
      </p:pic>
      <p:pic>
        <p:nvPicPr>
          <p:cNvPr id="1038" name="Picture 14" descr="http://images.forbes.com/media/lists/colleges/dartmouth-college_200x200.jpg"/>
          <p:cNvPicPr>
            <a:picLocks noChangeAspect="1" noChangeArrowheads="1"/>
          </p:cNvPicPr>
          <p:nvPr/>
        </p:nvPicPr>
        <p:blipFill>
          <a:blip r:embed="rId10" cstate="print"/>
          <a:srcRect t="25200" b="21600"/>
          <a:stretch>
            <a:fillRect/>
          </a:stretch>
        </p:blipFill>
        <p:spPr bwMode="auto">
          <a:xfrm>
            <a:off x="8001000" y="1828800"/>
            <a:ext cx="572932" cy="304800"/>
          </a:xfrm>
          <a:prstGeom prst="rect">
            <a:avLst/>
          </a:prstGeom>
          <a:noFill/>
        </p:spPr>
      </p:pic>
      <p:cxnSp>
        <p:nvCxnSpPr>
          <p:cNvPr id="101" name="Straight Connector 100"/>
          <p:cNvCxnSpPr/>
          <p:nvPr/>
        </p:nvCxnSpPr>
        <p:spPr>
          <a:xfrm rot="5400000" flipH="1" flipV="1">
            <a:off x="7962900" y="22479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upload.wikimedia.org/wikipedia/en/4/44/Logo_of_the_University_of_Houst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4953000"/>
            <a:ext cx="381000" cy="381000"/>
          </a:xfrm>
          <a:prstGeom prst="rect">
            <a:avLst/>
          </a:prstGeom>
          <a:noFill/>
        </p:spPr>
      </p:pic>
      <p:pic>
        <p:nvPicPr>
          <p:cNvPr id="1042" name="Picture 18" descr="http://www4.ncsu.edu/~schhabr/images/NCSU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4572000"/>
            <a:ext cx="374073" cy="457200"/>
          </a:xfrm>
          <a:prstGeom prst="rect">
            <a:avLst/>
          </a:prstGeom>
          <a:noFill/>
        </p:spPr>
      </p:pic>
      <p:pic>
        <p:nvPicPr>
          <p:cNvPr id="1044" name="Picture 20" descr="http://tarheelfanuk.files.wordpress.com/2010/04/duke.gif?w=5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4800600"/>
            <a:ext cx="381000" cy="323850"/>
          </a:xfrm>
          <a:prstGeom prst="rect">
            <a:avLst/>
          </a:prstGeom>
          <a:noFill/>
        </p:spPr>
      </p:pic>
      <p:pic>
        <p:nvPicPr>
          <p:cNvPr id="1046" name="Picture 22" descr="http://ww1.prweb.com/prfiles/2011/08/09/11061833/njit%20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0" y="3200400"/>
            <a:ext cx="601317" cy="228600"/>
          </a:xfrm>
          <a:prstGeom prst="rect">
            <a:avLst/>
          </a:prstGeom>
          <a:noFill/>
        </p:spPr>
      </p:pic>
      <p:pic>
        <p:nvPicPr>
          <p:cNvPr id="1048" name="Picture 24" descr="http://3.bp.blogspot.com/_vkPwAaDNKfs/S-ECDAhXTyI/AAAAAAAAAKA/bWZXHojvUVY/s1600/seal_blue-gol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2819400"/>
            <a:ext cx="518621" cy="533400"/>
          </a:xfrm>
          <a:prstGeom prst="rect">
            <a:avLst/>
          </a:prstGeom>
          <a:noFill/>
        </p:spPr>
      </p:pic>
      <p:pic>
        <p:nvPicPr>
          <p:cNvPr id="1050" name="Picture 26" descr="http://pire-ecci.ucsb.edu/renewal/ucs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4419600"/>
            <a:ext cx="533400" cy="533400"/>
          </a:xfrm>
          <a:prstGeom prst="rect">
            <a:avLst/>
          </a:prstGeom>
          <a:noFill/>
        </p:spPr>
      </p:pic>
      <p:pic>
        <p:nvPicPr>
          <p:cNvPr id="1052" name="Picture 28" descr="http://upload.wikimedia.org/wikipedia/en/6/6d/UCLA_Bruins_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47800" y="3886200"/>
            <a:ext cx="617838" cy="457200"/>
          </a:xfrm>
          <a:prstGeom prst="rect">
            <a:avLst/>
          </a:prstGeom>
          <a:noFill/>
        </p:spPr>
      </p:pic>
      <p:pic>
        <p:nvPicPr>
          <p:cNvPr id="1054" name="Picture 30" descr="http://hoopniks.com/wp-content/uploads/2010/12/GeorgiaTech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3600" y="4724400"/>
            <a:ext cx="463379" cy="381000"/>
          </a:xfrm>
          <a:prstGeom prst="rect">
            <a:avLst/>
          </a:prstGeom>
          <a:noFill/>
        </p:spPr>
      </p:pic>
      <p:pic>
        <p:nvPicPr>
          <p:cNvPr id="1056" name="Picture 32" descr="http://upload.wikimedia.org/wikipedia/en/4/4c/KSU_sea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3692" y="3124201"/>
            <a:ext cx="539508" cy="533400"/>
          </a:xfrm>
          <a:prstGeom prst="rect">
            <a:avLst/>
          </a:prstGeom>
          <a:noFill/>
        </p:spPr>
      </p:pic>
      <p:pic>
        <p:nvPicPr>
          <p:cNvPr id="1058" name="Picture 34" descr="http://huskyraze.webs.com/uconn_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286000"/>
            <a:ext cx="425499" cy="457200"/>
          </a:xfrm>
          <a:prstGeom prst="rect">
            <a:avLst/>
          </a:prstGeom>
          <a:noFill/>
        </p:spPr>
      </p:pic>
      <p:cxnSp>
        <p:nvCxnSpPr>
          <p:cNvPr id="156" name="Straight Connector 155"/>
          <p:cNvCxnSpPr/>
          <p:nvPr/>
        </p:nvCxnSpPr>
        <p:spPr>
          <a:xfrm rot="16200000" flipH="1">
            <a:off x="7848600" y="3429000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http://www.campuslabs.com/wp-content/uploads/2012/07/ud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34400" y="4191000"/>
            <a:ext cx="457200" cy="459833"/>
          </a:xfrm>
          <a:prstGeom prst="rect">
            <a:avLst/>
          </a:prstGeom>
          <a:noFill/>
        </p:spPr>
      </p:pic>
      <p:cxnSp>
        <p:nvCxnSpPr>
          <p:cNvPr id="159" name="Straight Connector 158"/>
          <p:cNvCxnSpPr/>
          <p:nvPr/>
        </p:nvCxnSpPr>
        <p:spPr>
          <a:xfrm flipV="1">
            <a:off x="5486400" y="3200400"/>
            <a:ext cx="457200" cy="304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2" name="Picture 38" descr="http://www.cityofevanston.org/news/assets/NU%20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29200" y="3505200"/>
            <a:ext cx="714375" cy="42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Brief Aside: My 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55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thesis title: “Assessing the Role of </a:t>
            </a:r>
            <a:r>
              <a:rPr lang="en-US" dirty="0" err="1" smtClean="0"/>
              <a:t>Polydispersity</a:t>
            </a:r>
            <a:r>
              <a:rPr lang="en-US" dirty="0" smtClean="0"/>
              <a:t> and </a:t>
            </a:r>
            <a:r>
              <a:rPr lang="en-US" dirty="0" err="1" smtClean="0"/>
              <a:t>Cocrystallization</a:t>
            </a:r>
            <a:r>
              <a:rPr lang="en-US" dirty="0" smtClean="0"/>
              <a:t> on Crystallizing n-</a:t>
            </a:r>
            <a:r>
              <a:rPr lang="en-US" dirty="0" err="1" smtClean="0"/>
              <a:t>Alkanes</a:t>
            </a:r>
            <a:r>
              <a:rPr lang="en-US" dirty="0" smtClean="0"/>
              <a:t> in n-</a:t>
            </a:r>
            <a:r>
              <a:rPr lang="en-US" dirty="0" err="1" smtClean="0"/>
              <a:t>Alkane</a:t>
            </a:r>
            <a:r>
              <a:rPr lang="en-US" dirty="0" smtClean="0"/>
              <a:t> Solutions”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2400" y="1295400"/>
            <a:ext cx="5638800" cy="3200400"/>
            <a:chOff x="475" y="445"/>
            <a:chExt cx="4767" cy="358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445"/>
              <a:ext cx="4767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16" y="1679"/>
              <a:ext cx="528" cy="431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88" y="1687"/>
              <a:ext cx="528" cy="433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144" y="1628"/>
              <a:ext cx="1776" cy="1200"/>
              <a:chOff x="1144" y="1628"/>
              <a:chExt cx="1776" cy="1200"/>
            </a:xfrm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1144" y="1628"/>
                <a:ext cx="528" cy="434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1672" y="2052"/>
                <a:ext cx="1248" cy="776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164" y="1614"/>
              <a:ext cx="1776" cy="1198"/>
              <a:chOff x="1164" y="1614"/>
              <a:chExt cx="1776" cy="1198"/>
            </a:xfrm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1164" y="1614"/>
                <a:ext cx="528" cy="433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1692" y="2035"/>
                <a:ext cx="1248" cy="777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528" y="1640"/>
              <a:ext cx="3072" cy="1492"/>
              <a:chOff x="1528" y="1640"/>
              <a:chExt cx="3072" cy="1492"/>
            </a:xfrm>
          </p:grpSpPr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1528" y="1640"/>
                <a:ext cx="1773" cy="1100"/>
                <a:chOff x="1528" y="1640"/>
                <a:chExt cx="1773" cy="1100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528" y="1640"/>
                  <a:ext cx="528" cy="397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2056" y="2027"/>
                  <a:ext cx="1245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3304" y="2743"/>
                <a:ext cx="1296" cy="389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536" y="1614"/>
              <a:ext cx="3072" cy="1492"/>
              <a:chOff x="1536" y="1614"/>
              <a:chExt cx="3072" cy="1492"/>
            </a:xfrm>
          </p:grpSpPr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1536" y="1614"/>
                <a:ext cx="1776" cy="1098"/>
                <a:chOff x="1536" y="1614"/>
                <a:chExt cx="1776" cy="1098"/>
              </a:xfrm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>
                  <a:off x="1536" y="1614"/>
                  <a:ext cx="528" cy="395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>
                  <a:off x="2064" y="1999"/>
                  <a:ext cx="1248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3312" y="2716"/>
                <a:ext cx="1296" cy="390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18631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eb.eecs.umich.edu/~wluee/um_se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514600" cy="242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Pros and Cons of Graduate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57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You lead the path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Cutting-edge research and equipment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Meet and work with experts in the field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Conference travel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Scheduling flexibility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College environment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Launching point for more lucrative work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9050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lead the path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chemeClr val="accent3">
                    <a:lumMod val="50000"/>
                  </a:schemeClr>
                </a:solidFill>
              </a:rPr>
              <a:t>Can be (at times) isolating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Frustrating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Not 9 (or 8) to 5 job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Financial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College environment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Tough (NOT impossible) to start a family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Master’s Degrees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172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Useful if desired to gain particular specialization</a:t>
            </a:r>
          </a:p>
          <a:p>
            <a:pPr lvl="1"/>
            <a:r>
              <a:rPr lang="en-US" dirty="0" smtClean="0"/>
              <a:t>Polymer science</a:t>
            </a:r>
          </a:p>
          <a:p>
            <a:pPr lvl="1"/>
            <a:r>
              <a:rPr lang="en-US" dirty="0" smtClean="0"/>
              <a:t>Environmental science</a:t>
            </a:r>
          </a:p>
          <a:p>
            <a:pPr lvl="1"/>
            <a:r>
              <a:rPr lang="en-US" dirty="0" smtClean="0"/>
              <a:t>Biotechnology</a:t>
            </a:r>
          </a:p>
          <a:p>
            <a:pPr lvl="1"/>
            <a:r>
              <a:rPr lang="en-US" dirty="0" smtClean="0"/>
              <a:t>Business (MBA’s)</a:t>
            </a:r>
          </a:p>
          <a:p>
            <a:pPr lvl="1"/>
            <a:r>
              <a:rPr lang="en-US" dirty="0" smtClean="0"/>
              <a:t>Engineering management</a:t>
            </a:r>
          </a:p>
          <a:p>
            <a:r>
              <a:rPr lang="en-US" dirty="0" smtClean="0"/>
              <a:t>Master’s in </a:t>
            </a:r>
            <a:r>
              <a:rPr lang="en-US" dirty="0" err="1" smtClean="0"/>
              <a:t>ChE</a:t>
            </a:r>
            <a:r>
              <a:rPr lang="en-US" dirty="0" smtClean="0"/>
              <a:t> w/bachelor’s in </a:t>
            </a:r>
            <a:r>
              <a:rPr lang="en-US" dirty="0" err="1" smtClean="0"/>
              <a:t>ChE</a:t>
            </a:r>
            <a:r>
              <a:rPr lang="en-US" dirty="0" smtClean="0"/>
              <a:t> is not generally useful.</a:t>
            </a:r>
          </a:p>
          <a:p>
            <a:r>
              <a:rPr lang="en-US" dirty="0" smtClean="0"/>
              <a:t>Generally,</a:t>
            </a:r>
            <a:r>
              <a:rPr lang="en-US" b="1" dirty="0" smtClean="0"/>
              <a:t> minimal to no</a:t>
            </a:r>
            <a:r>
              <a:rPr lang="en-US" dirty="0" smtClean="0"/>
              <a:t> financial assistance provided</a:t>
            </a:r>
            <a:endParaRPr lang="en-US" dirty="0"/>
          </a:p>
          <a:p>
            <a:pPr lvl="1"/>
            <a:r>
              <a:rPr lang="en-US" dirty="0" smtClean="0"/>
              <a:t>Company funded MBA is an exception.</a:t>
            </a:r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onlinelibrary.wiley.com/store/10.1002/polb.23287/asset/image_m/mgra001.jpg?v=1&amp;s=da9b34b25abe6685435c27de7f1dd6c5b212b1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1676400" cy="2234266"/>
          </a:xfrm>
          <a:prstGeom prst="rect">
            <a:avLst/>
          </a:prstGeom>
          <a:noFill/>
        </p:spPr>
      </p:pic>
      <p:pic>
        <p:nvPicPr>
          <p:cNvPr id="30728" name="Picture 8" descr="http://biotechnology.amgen.com/sites/default/files/Intro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803270" cy="1600200"/>
          </a:xfrm>
          <a:prstGeom prst="rect">
            <a:avLst/>
          </a:prstGeom>
          <a:noFill/>
        </p:spPr>
      </p:pic>
      <p:pic>
        <p:nvPicPr>
          <p:cNvPr id="30730" name="Picture 10" descr="http://www.fhwa.dot.gov/cadiv/segb/views/document/sections/section3/22_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811" y="1905000"/>
            <a:ext cx="25778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Master’s of Engineering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Degree gaining popularity in the last five to ten years.</a:t>
            </a:r>
          </a:p>
          <a:p>
            <a:r>
              <a:rPr lang="en-US" dirty="0" smtClean="0"/>
              <a:t>Known as “the Engineer’s MBA”</a:t>
            </a:r>
          </a:p>
          <a:p>
            <a:pPr lvl="1"/>
            <a:r>
              <a:rPr lang="en-US" dirty="0" smtClean="0"/>
              <a:t>Combination of professional engineering practice and core business principles</a:t>
            </a:r>
          </a:p>
          <a:p>
            <a:pPr lvl="1"/>
            <a:r>
              <a:rPr lang="en-US" dirty="0" smtClean="0"/>
              <a:t>Jobs can range from financial analyst to plant manager to strategy consulting manager</a:t>
            </a:r>
          </a:p>
          <a:p>
            <a:r>
              <a:rPr lang="en-US" dirty="0" smtClean="0"/>
              <a:t>Related to engineering studies</a:t>
            </a:r>
          </a:p>
          <a:p>
            <a:r>
              <a:rPr lang="en-US" dirty="0" smtClean="0"/>
              <a:t>Good resource to start: </a:t>
            </a:r>
            <a:r>
              <a:rPr lang="en-US" dirty="0" smtClean="0">
                <a:hlinkClick r:id="rId2"/>
              </a:rPr>
              <a:t>http://www.mempc.org/index.htm</a:t>
            </a:r>
            <a:endParaRPr lang="en-US" dirty="0" smtClean="0"/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www.wmich.edu/offcampus/images/programs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973" y="2057400"/>
            <a:ext cx="3481827" cy="1143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079" y="4343400"/>
            <a:ext cx="3611721" cy="21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Parting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 school will change the way you think and approach problems.</a:t>
            </a:r>
          </a:p>
          <a:p>
            <a:r>
              <a:rPr lang="en-US" dirty="0" smtClean="0"/>
              <a:t>Grad school is not just a Ph.D.</a:t>
            </a:r>
          </a:p>
          <a:p>
            <a:r>
              <a:rPr lang="en-US" dirty="0" smtClean="0"/>
              <a:t>Don’t choose grad school solely because finding a job is difficult.</a:t>
            </a:r>
          </a:p>
          <a:p>
            <a:r>
              <a:rPr lang="en-US" dirty="0" smtClean="0"/>
              <a:t>Take advantage of research opportunities at Lafayette or elsewhere.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Brownbag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graduate school for you?</a:t>
            </a:r>
          </a:p>
          <a:p>
            <a:r>
              <a:rPr lang="en-US" dirty="0" smtClean="0"/>
              <a:t>What does graduate school entail?</a:t>
            </a:r>
          </a:p>
          <a:p>
            <a:r>
              <a:rPr lang="en-US" dirty="0" smtClean="0"/>
              <a:t>Master’s vs. Ph.D.?</a:t>
            </a:r>
          </a:p>
          <a:p>
            <a:r>
              <a:rPr lang="en-US" dirty="0" smtClean="0"/>
              <a:t>Slides will be available on Lafayette chapter AICHE sites (sites.lafayette.edu/</a:t>
            </a:r>
            <a:r>
              <a:rPr lang="en-US" dirty="0" err="1" smtClean="0"/>
              <a:t>aiche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Notes to Start…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Perspective of a chemical engineer</a:t>
            </a:r>
          </a:p>
          <a:p>
            <a:pPr lvl="1"/>
            <a:r>
              <a:rPr lang="en-US" dirty="0" smtClean="0"/>
              <a:t>Most statements provided here true for all engineering disciplines, but potentially not all.</a:t>
            </a:r>
          </a:p>
          <a:p>
            <a:endParaRPr lang="en-US" dirty="0" smtClean="0"/>
          </a:p>
          <a:p>
            <a:r>
              <a:rPr lang="en-US" dirty="0" smtClean="0"/>
              <a:t>This presentation will </a:t>
            </a:r>
            <a:r>
              <a:rPr lang="en-US" b="1" dirty="0" smtClean="0"/>
              <a:t>not </a:t>
            </a:r>
            <a:r>
              <a:rPr lang="en-US" dirty="0" smtClean="0"/>
              <a:t>cover</a:t>
            </a:r>
          </a:p>
          <a:p>
            <a:pPr lvl="1"/>
            <a:r>
              <a:rPr lang="en-US" dirty="0" smtClean="0"/>
              <a:t>Medical school (</a:t>
            </a:r>
            <a:r>
              <a:rPr lang="en-US" dirty="0" smtClean="0">
                <a:hlinkClick r:id="rId2"/>
              </a:rPr>
              <a:t>http://healthprofessions.lafayette.edu/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Engineers make attractive med school candidates.</a:t>
            </a:r>
          </a:p>
          <a:p>
            <a:pPr lvl="1"/>
            <a:r>
              <a:rPr lang="en-US" dirty="0" smtClean="0"/>
              <a:t>Law school (</a:t>
            </a:r>
            <a:r>
              <a:rPr lang="en-US" dirty="0" smtClean="0">
                <a:hlinkClick r:id="rId3"/>
              </a:rPr>
              <a:t>http://prelaw.lafayette.edu/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Select your electives wisely.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Choose Graduate School?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410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Graduate school is </a:t>
            </a:r>
            <a:r>
              <a:rPr lang="en-US" b="1" dirty="0" smtClean="0"/>
              <a:t>not </a:t>
            </a:r>
            <a:r>
              <a:rPr lang="en-US" dirty="0" smtClean="0"/>
              <a:t>for everyone. </a:t>
            </a:r>
          </a:p>
          <a:p>
            <a:r>
              <a:rPr lang="en-US" dirty="0" smtClean="0"/>
              <a:t>On average, a 5-6 year (Ph.D.) investment of time</a:t>
            </a:r>
          </a:p>
          <a:p>
            <a:pPr lvl="1"/>
            <a:r>
              <a:rPr lang="en-US" dirty="0" smtClean="0"/>
              <a:t>Master’s programs usually run 1-2 years.</a:t>
            </a:r>
          </a:p>
          <a:p>
            <a:r>
              <a:rPr lang="en-US" dirty="0" smtClean="0"/>
              <a:t>People who enter grad school should be:</a:t>
            </a:r>
          </a:p>
          <a:p>
            <a:pPr lvl="1"/>
            <a:r>
              <a:rPr lang="en-US" dirty="0" smtClean="0"/>
              <a:t>Self-motivated</a:t>
            </a:r>
          </a:p>
          <a:p>
            <a:pPr lvl="1"/>
            <a:r>
              <a:rPr lang="en-US" dirty="0" smtClean="0"/>
              <a:t>Inquisitive about engineering </a:t>
            </a:r>
            <a:r>
              <a:rPr lang="en-US" b="1" dirty="0" smtClean="0"/>
              <a:t>AND science</a:t>
            </a:r>
            <a:endParaRPr lang="en-US" dirty="0" smtClean="0"/>
          </a:p>
          <a:p>
            <a:pPr lvl="1"/>
            <a:r>
              <a:rPr lang="en-US" dirty="0" smtClean="0"/>
              <a:t>Interested in </a:t>
            </a:r>
            <a:r>
              <a:rPr lang="en-US" b="1" dirty="0" smtClean="0"/>
              <a:t>why</a:t>
            </a:r>
            <a:r>
              <a:rPr lang="en-US" dirty="0" smtClean="0"/>
              <a:t> things are happening, not just </a:t>
            </a:r>
            <a:r>
              <a:rPr lang="en-US" i="1" dirty="0" smtClean="0"/>
              <a:t>what </a:t>
            </a:r>
            <a:r>
              <a:rPr lang="en-US" dirty="0" smtClean="0"/>
              <a:t>is happening</a:t>
            </a:r>
          </a:p>
          <a:p>
            <a:pPr lvl="1"/>
            <a:r>
              <a:rPr lang="en-US" dirty="0" smtClean="0"/>
              <a:t>Willing to handle failure and uncertainty and learn from it</a:t>
            </a:r>
          </a:p>
          <a:p>
            <a:pPr lvl="1"/>
            <a:r>
              <a:rPr lang="en-US" dirty="0" smtClean="0"/>
              <a:t>Unafraid to ask questions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phdcomics.com/comics/archive/phd090613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15439"/>
            <a:ext cx="3048000" cy="2575561"/>
          </a:xfrm>
          <a:prstGeom prst="rect">
            <a:avLst/>
          </a:prstGeom>
          <a:noFill/>
        </p:spPr>
      </p:pic>
      <p:pic>
        <p:nvPicPr>
          <p:cNvPr id="15364" name="Picture 4" descr="http://www.phdcomics.com/comics/archive/phd072913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880" y="4648200"/>
            <a:ext cx="351692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Undergraduate vs. Graduate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UG is (primarily) closed-ended problems where a solution can be found following some procedure. </a:t>
            </a:r>
          </a:p>
          <a:p>
            <a:r>
              <a:rPr lang="en-US" dirty="0" smtClean="0"/>
              <a:t>A Ph.D. involves solving open-ended problems where the solution is </a:t>
            </a:r>
            <a:r>
              <a:rPr lang="en-US" b="1" dirty="0" smtClean="0"/>
              <a:t>unknown</a:t>
            </a:r>
            <a:r>
              <a:rPr lang="en-US" dirty="0" smtClean="0"/>
              <a:t> and the path to solving the problem is often murky at best.</a:t>
            </a:r>
          </a:p>
          <a:p>
            <a:pPr lvl="1"/>
            <a:r>
              <a:rPr lang="en-US" b="1" dirty="0" smtClean="0"/>
              <a:t>You </a:t>
            </a:r>
            <a:r>
              <a:rPr lang="en-US" dirty="0" smtClean="0"/>
              <a:t>will be the expert.</a:t>
            </a:r>
            <a:endParaRPr lang="en-US" b="1" dirty="0" smtClean="0"/>
          </a:p>
          <a:p>
            <a:r>
              <a:rPr lang="en-US" dirty="0" smtClean="0"/>
              <a:t>Graduate school will enhance and develop your analytical skills to allow you to solve </a:t>
            </a:r>
            <a:r>
              <a:rPr lang="en-US" b="1" dirty="0" smtClean="0"/>
              <a:t>any </a:t>
            </a:r>
            <a:r>
              <a:rPr lang="en-US" dirty="0" smtClean="0"/>
              <a:t>problem.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wallpaperpimper.com/wallpaper/Dual_Screen/End-Of-The-Road-256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432896" cy="1371600"/>
          </a:xfrm>
          <a:prstGeom prst="rect">
            <a:avLst/>
          </a:prstGeom>
          <a:noFill/>
        </p:spPr>
      </p:pic>
      <p:pic>
        <p:nvPicPr>
          <p:cNvPr id="15364" name="Picture 4" descr="http://www.travelblissful.com/wp-content/uploads/2009/05/atlas-t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90763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76400"/>
          <a:ext cx="754380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33"/>
                <a:gridCol w="4997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courses in thermo,</a:t>
                      </a:r>
                      <a:r>
                        <a:rPr lang="en-US" baseline="0" dirty="0" smtClean="0"/>
                        <a:t> transport, kinetics and applied math.</a:t>
                      </a:r>
                    </a:p>
                    <a:p>
                      <a:r>
                        <a:rPr lang="en-US" baseline="0" dirty="0" smtClean="0"/>
                        <a:t>Science/engineering electives</a:t>
                      </a:r>
                    </a:p>
                    <a:p>
                      <a:r>
                        <a:rPr lang="en-US" baseline="0" dirty="0" smtClean="0"/>
                        <a:t>Most completed in first two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Qualifiers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</a:t>
                      </a:r>
                      <a:r>
                        <a:rPr lang="en-US" baseline="0" dirty="0" smtClean="0"/>
                        <a:t> competence in coursework and/or ability to conduct research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 (most)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 2 courses as a</a:t>
                      </a:r>
                      <a:r>
                        <a:rPr lang="en-US" baseline="0" dirty="0" smtClean="0"/>
                        <a:t> teaching assistant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Oral/Poster</a:t>
                      </a:r>
                      <a:r>
                        <a:rPr lang="en-US" baseline="0" dirty="0" smtClean="0"/>
                        <a:t>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presented</a:t>
                      </a:r>
                      <a:r>
                        <a:rPr lang="en-US" baseline="0" dirty="0" smtClean="0"/>
                        <a:t> at symposiums or conferences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 (Varies from school</a:t>
                      </a:r>
                      <a:r>
                        <a:rPr lang="en-US" baseline="0" dirty="0" smtClean="0"/>
                        <a:t> to school and from research group to research group)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Compilation of original research</a:t>
                      </a:r>
                    </a:p>
                    <a:p>
                      <a:r>
                        <a:rPr lang="en-US" dirty="0" smtClean="0"/>
                        <a:t>Final approval</a:t>
                      </a:r>
                      <a:r>
                        <a:rPr lang="en-US" baseline="0" dirty="0" smtClean="0"/>
                        <a:t> from research advisor and thesis committee (2 or 3 in department, at least 1 external)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Requirements of a </a:t>
            </a:r>
            <a:r>
              <a:rPr lang="en-US" b="1" dirty="0" err="1" smtClean="0"/>
              <a:t>ChE</a:t>
            </a:r>
            <a:r>
              <a:rPr lang="en-US" b="1" dirty="0" smtClean="0"/>
              <a:t> Ph.D.?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7000" y="3327400"/>
            <a:ext cx="375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 I Going to Accumulate Loans?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virtually all </a:t>
            </a:r>
            <a:r>
              <a:rPr lang="en-US" dirty="0" err="1" smtClean="0"/>
              <a:t>ChemE</a:t>
            </a:r>
            <a:r>
              <a:rPr lang="en-US" dirty="0" smtClean="0"/>
              <a:t> </a:t>
            </a:r>
            <a:r>
              <a:rPr lang="en-US" b="1" dirty="0" smtClean="0"/>
              <a:t>Ph.D. </a:t>
            </a:r>
            <a:r>
              <a:rPr lang="en-US" dirty="0" smtClean="0"/>
              <a:t>programs (and most other science/engineering), no. </a:t>
            </a:r>
          </a:p>
          <a:p>
            <a:r>
              <a:rPr lang="en-US" dirty="0" smtClean="0"/>
              <a:t>Research is funded by a wide range of entities.</a:t>
            </a:r>
          </a:p>
          <a:p>
            <a:pPr lvl="1"/>
            <a:r>
              <a:rPr lang="en-US" dirty="0" smtClean="0"/>
              <a:t>Covers cost of “employees” (grad students et al.)</a:t>
            </a:r>
          </a:p>
          <a:p>
            <a:pPr lvl="2"/>
            <a:r>
              <a:rPr lang="en-US" dirty="0" smtClean="0"/>
              <a:t>Tuition/fees</a:t>
            </a:r>
          </a:p>
          <a:p>
            <a:pPr lvl="2"/>
            <a:r>
              <a:rPr lang="en-US" dirty="0" smtClean="0"/>
              <a:t>Stipend (~$20-30,000, dependent on school)</a:t>
            </a:r>
          </a:p>
          <a:p>
            <a:pPr lvl="2"/>
            <a:r>
              <a:rPr lang="en-US" dirty="0" smtClean="0"/>
              <a:t>Health care (typically)</a:t>
            </a:r>
          </a:p>
          <a:p>
            <a:pPr lvl="2"/>
            <a:r>
              <a:rPr lang="en-US" dirty="0" smtClean="0"/>
              <a:t>Attendance at conferences (% coverage varies)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t="15238" b="16931"/>
          <a:stretch>
            <a:fillRect/>
          </a:stretch>
        </p:blipFill>
        <p:spPr bwMode="auto">
          <a:xfrm>
            <a:off x="304800" y="5334000"/>
            <a:ext cx="1371600" cy="13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486400"/>
            <a:ext cx="2667000" cy="6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6096000"/>
            <a:ext cx="2895600" cy="6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962400"/>
            <a:ext cx="15989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Fellowships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Highly competitive (grades, research, etc.)</a:t>
            </a:r>
          </a:p>
          <a:p>
            <a:r>
              <a:rPr lang="en-US" dirty="0" smtClean="0"/>
              <a:t>Typically (slightly) higher stipend than other graduate students</a:t>
            </a:r>
          </a:p>
          <a:p>
            <a:r>
              <a:rPr lang="en-US" dirty="0" smtClean="0"/>
              <a:t>Potentially more freedom in advisor selection.</a:t>
            </a:r>
          </a:p>
          <a:p>
            <a:r>
              <a:rPr lang="en-US" dirty="0" smtClean="0"/>
              <a:t>Sample fellowships:</a:t>
            </a:r>
          </a:p>
          <a:p>
            <a:pPr lvl="1"/>
            <a:r>
              <a:rPr lang="en-US" dirty="0" smtClean="0"/>
              <a:t>NSF (National Science Foundation, </a:t>
            </a:r>
            <a:r>
              <a:rPr lang="en-US" dirty="0" smtClean="0">
                <a:hlinkClick r:id="rId2"/>
              </a:rPr>
              <a:t>http://www.nsfgrfp.org/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NDSEG (National Defense Science and Engineering, </a:t>
            </a:r>
            <a:r>
              <a:rPr lang="en-US" dirty="0" smtClean="0">
                <a:hlinkClick r:id="rId3"/>
              </a:rPr>
              <a:t>http://ndseg.asee.org/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Hertz Foundation (</a:t>
            </a:r>
            <a:r>
              <a:rPr lang="en-US" dirty="0" smtClean="0">
                <a:hlinkClick r:id="rId4"/>
              </a:rPr>
              <a:t>http://www.hertzfoundation.org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11266" name="Picture 2" descr="Lauren Anderson, assistant professor of chemical and biomolecular engineering, and Ashley Kaminski ’13 in a lab Acopian Engineering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3048000" cy="2212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429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Ashley Kaminski (‘13) NSF Recipient (now at Cornell BME)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1268" name="Picture 4" descr="http://www.lafayette.edu/about/files/2011/05/5684157466_c13f688ac3_z-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038600"/>
            <a:ext cx="30861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6172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Lauren </a:t>
            </a:r>
            <a:r>
              <a:rPr lang="en-US" sz="1400" dirty="0" err="1" smtClean="0">
                <a:solidFill>
                  <a:srgbClr val="C00000"/>
                </a:solidFill>
              </a:rPr>
              <a:t>Huyett</a:t>
            </a:r>
            <a:r>
              <a:rPr lang="en-US" sz="1400" dirty="0" smtClean="0">
                <a:solidFill>
                  <a:srgbClr val="C00000"/>
                </a:solidFill>
              </a:rPr>
              <a:t> (‘11) NSF Recipient (now at UC Santa Barbara </a:t>
            </a:r>
            <a:r>
              <a:rPr lang="en-US" sz="1400" dirty="0" err="1" smtClean="0">
                <a:solidFill>
                  <a:srgbClr val="C00000"/>
                </a:solidFill>
              </a:rPr>
              <a:t>ChE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Will I Like Research?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best way to find out is by actually completing research.</a:t>
            </a:r>
          </a:p>
          <a:p>
            <a:r>
              <a:rPr lang="en-US" dirty="0" smtClean="0"/>
              <a:t>At Lafayette</a:t>
            </a:r>
          </a:p>
          <a:p>
            <a:pPr lvl="1"/>
            <a:r>
              <a:rPr lang="en-US" dirty="0" smtClean="0"/>
              <a:t>Excel program (the earlier, the better)</a:t>
            </a:r>
          </a:p>
          <a:p>
            <a:pPr lvl="1"/>
            <a:r>
              <a:rPr lang="en-US" dirty="0" smtClean="0"/>
              <a:t>Can go outside of the major</a:t>
            </a:r>
          </a:p>
          <a:p>
            <a:r>
              <a:rPr lang="en-US" dirty="0" smtClean="0"/>
              <a:t>Externally</a:t>
            </a:r>
          </a:p>
          <a:p>
            <a:pPr lvl="1"/>
            <a:r>
              <a:rPr lang="en-US" dirty="0" smtClean="0"/>
              <a:t>Summer REU programs (</a:t>
            </a:r>
            <a:r>
              <a:rPr lang="en-US" dirty="0" smtClean="0">
                <a:hlinkClick r:id="rId2"/>
              </a:rPr>
              <a:t>http://www.nsf.gov/crssprgm/reu/list_result.cfm?unitid=10006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federal/university level organizations (NSF, NIH, etc.)</a:t>
            </a:r>
          </a:p>
          <a:p>
            <a:pPr lvl="1"/>
            <a:endParaRPr lang="en-US" dirty="0" smtClean="0"/>
          </a:p>
        </p:txBody>
      </p:sp>
      <p:pic>
        <p:nvPicPr>
          <p:cNvPr id="15361" name="Picture 1" descr="C:\Documents and Settings\senram\Desktop\Acopian Engineering Center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429000" cy="2286000"/>
          </a:xfrm>
          <a:prstGeom prst="rect">
            <a:avLst/>
          </a:prstGeom>
          <a:noFill/>
        </p:spPr>
      </p:pic>
      <p:pic>
        <p:nvPicPr>
          <p:cNvPr id="15362" name="Picture 2" descr="C:\Documents and Settings\senram\Desktop\Acopian Engineering Center 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3429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51538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Ankit</a:t>
            </a:r>
            <a:r>
              <a:rPr lang="en-US" sz="1400" dirty="0" smtClean="0">
                <a:solidFill>
                  <a:srgbClr val="C00000"/>
                </a:solidFill>
              </a:rPr>
              <a:t> Chandra (‘12) (now at Cornell </a:t>
            </a:r>
            <a:r>
              <a:rPr lang="en-US" sz="1400" dirty="0" err="1" smtClean="0">
                <a:solidFill>
                  <a:srgbClr val="C00000"/>
                </a:solidFill>
              </a:rPr>
              <a:t>ChBE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321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Hallie</a:t>
            </a:r>
            <a:r>
              <a:rPr lang="en-US" sz="1400" dirty="0" smtClean="0">
                <a:solidFill>
                  <a:srgbClr val="C00000"/>
                </a:solidFill>
              </a:rPr>
              <a:t> Zeller (ME, ‘12) (now at Brown ME)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11747</TotalTime>
  <Words>1179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Lifelong Student?: Pursuing Graduate School</vt:lpstr>
      <vt:lpstr>Today’s Brownbag</vt:lpstr>
      <vt:lpstr>A Few Notes to Start…</vt:lpstr>
      <vt:lpstr>Why Choose Graduate School?</vt:lpstr>
      <vt:lpstr>Undergraduate vs. Graduate </vt:lpstr>
      <vt:lpstr>What are the Requirements of a ChE Ph.D.?</vt:lpstr>
      <vt:lpstr>Am I Going to Accumulate Loans?</vt:lpstr>
      <vt:lpstr>Fellowships</vt:lpstr>
      <vt:lpstr>Will I Like Research?</vt:lpstr>
      <vt:lpstr>Sample ChBE Honors Theses </vt:lpstr>
      <vt:lpstr>Applying For Grad School</vt:lpstr>
      <vt:lpstr>What Can I Do with a Ph.D. (Besides be a Professor)?</vt:lpstr>
      <vt:lpstr>Where are They Now?: Jobs</vt:lpstr>
      <vt:lpstr>Where Have They Went?: Laf ChBE Grad Schools (Classes of 2011-2013) </vt:lpstr>
      <vt:lpstr>A Brief Aside: My Story</vt:lpstr>
      <vt:lpstr>Some Pros and Cons of Graduate School</vt:lpstr>
      <vt:lpstr>Master’s Degrees</vt:lpstr>
      <vt:lpstr>Master’s of Engineering Management</vt:lpstr>
      <vt:lpstr>A Few Parting Words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Introduction: Whats and Whys of Process Control</dc:title>
  <dc:creator>Michael Senra</dc:creator>
  <cp:lastModifiedBy>Windows User</cp:lastModifiedBy>
  <cp:revision>1081</cp:revision>
  <dcterms:created xsi:type="dcterms:W3CDTF">2010-12-27T17:52:04Z</dcterms:created>
  <dcterms:modified xsi:type="dcterms:W3CDTF">2013-10-02T16:46:09Z</dcterms:modified>
</cp:coreProperties>
</file>