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9" r:id="rId2"/>
  </p:sldMasterIdLst>
  <p:notesMasterIdLst>
    <p:notesMasterId r:id="rId21"/>
  </p:notesMasterIdLst>
  <p:sldIdLst>
    <p:sldId id="256" r:id="rId3"/>
    <p:sldId id="261" r:id="rId4"/>
    <p:sldId id="263" r:id="rId5"/>
    <p:sldId id="264" r:id="rId6"/>
    <p:sldId id="265" r:id="rId7"/>
    <p:sldId id="267" r:id="rId8"/>
    <p:sldId id="275" r:id="rId9"/>
    <p:sldId id="279" r:id="rId10"/>
    <p:sldId id="284" r:id="rId11"/>
    <p:sldId id="285" r:id="rId12"/>
    <p:sldId id="286" r:id="rId13"/>
    <p:sldId id="287" r:id="rId14"/>
    <p:sldId id="280" r:id="rId15"/>
    <p:sldId id="283" r:id="rId16"/>
    <p:sldId id="281" r:id="rId17"/>
    <p:sldId id="288" r:id="rId18"/>
    <p:sldId id="289"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9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image" Target="../media/image7.jpeg"/><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1"/>
              </a:solidFill>
              <a:ln w="19050">
                <a:solidFill>
                  <a:schemeClr val="lt1"/>
                </a:solidFill>
              </a:ln>
              <a:effectLst/>
            </c:spPr>
          </c:dPt>
          <c:dPt>
            <c:idx val="4"/>
            <c:bubble3D val="0"/>
            <c:spPr>
              <a:solidFill>
                <a:schemeClr val="tx2"/>
              </a:solidFill>
              <a:ln w="19050">
                <a:solidFill>
                  <a:schemeClr val="lt1"/>
                </a:solidFill>
              </a:ln>
              <a:effectLst/>
            </c:spPr>
          </c:dPt>
          <c:cat>
            <c:strRef>
              <c:f>Sheet1!$A$2:$A$6</c:f>
              <c:strCache>
                <c:ptCount val="4"/>
                <c:pt idx="3">
                  <c:v>4th Qtr</c:v>
                </c:pt>
              </c:strCache>
            </c:strRef>
          </c:cat>
          <c:val>
            <c:numRef>
              <c:f>Sheet1!$B$2:$B$6</c:f>
              <c:numCache>
                <c:formatCode>General</c:formatCode>
                <c:ptCount val="5"/>
                <c:pt idx="0">
                  <c:v>48.0</c:v>
                </c:pt>
                <c:pt idx="1">
                  <c:v>32.0</c:v>
                </c:pt>
                <c:pt idx="2">
                  <c:v>11.0</c:v>
                </c:pt>
                <c:pt idx="3">
                  <c:v>6.0</c:v>
                </c:pt>
                <c:pt idx="4">
                  <c:v>2.0</c:v>
                </c:pt>
              </c:numCache>
            </c:numRef>
          </c:val>
        </c:ser>
        <c:dLbls>
          <c:showLegendKey val="0"/>
          <c:showVal val="0"/>
          <c:showCatName val="0"/>
          <c:showSerName val="0"/>
          <c:showPercent val="0"/>
          <c:showBubbleSize val="0"/>
          <c:showLeaderLines val="1"/>
        </c:dLbls>
        <c:firstSliceAng val="20"/>
        <c:holeSize val="71"/>
      </c:doughnutChart>
      <c:spPr>
        <a:noFill/>
        <a:ln>
          <a:noFill/>
        </a:ln>
        <a:effectLst/>
      </c:spPr>
    </c:plotArea>
    <c:plotVisOnly val="1"/>
    <c:dispBlanksAs val="gap"/>
    <c:showDLblsOverMax val="0"/>
  </c:chart>
  <c:spPr>
    <a:noFill/>
    <a:ln>
      <a:noFill/>
    </a:ln>
    <a:effectLst/>
  </c:spPr>
  <c:txPr>
    <a:bodyPr/>
    <a:lstStyle/>
    <a:p>
      <a:pPr>
        <a:defRPr>
          <a:blipFill>
            <a:blip xmlns:r="http://schemas.openxmlformats.org/officeDocument/2006/relationships" r:embed="rId2"/>
            <a:tile tx="0" ty="0" sx="100000" sy="100000" flip="none" algn="tl"/>
          </a:blipFill>
        </a:defRPr>
      </a:pPr>
      <a:endParaRPr lang="en-US"/>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7C075-E015-484F-A0C4-94D88872199D}" type="datetimeFigureOut">
              <a:rPr lang="en-US" smtClean="0"/>
              <a:pPr/>
              <a:t>9/15/15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54BE4-A660-4E04-AD64-2B12405B62D7}" type="slidenum">
              <a:rPr lang="en-US" smtClean="0"/>
              <a:pPr/>
              <a:t>‹#›</a:t>
            </a:fld>
            <a:endParaRPr lang="en-US"/>
          </a:p>
        </p:txBody>
      </p:sp>
    </p:spTree>
    <p:extLst>
      <p:ext uri="{BB962C8B-B14F-4D97-AF65-F5344CB8AC3E}">
        <p14:creationId xmlns:p14="http://schemas.microsoft.com/office/powerpoint/2010/main" val="99754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ebmail.hmc1.comcast.net/owa/redir.aspx?C=chzusfouQ0m5thDBFn6PyuzYtKz6UdFIvs3OQhG-Sqg9528EeilaDTMUHfUUlr9aU1mBko-LJZM.&amp;URL=http://fortune.com/fortune500/nrg-energy-inc-24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1338263" y="555625"/>
            <a:ext cx="4333875" cy="3251200"/>
          </a:xfrm>
          <a:noFill/>
          <a:ln>
            <a:solidFill>
              <a:srgbClr val="000000"/>
            </a:solidFill>
            <a:miter lim="800000"/>
            <a:headEnd/>
            <a:tailEnd/>
          </a:ln>
        </p:spPr>
      </p:sp>
      <p:sp>
        <p:nvSpPr>
          <p:cNvPr id="3" name="Notes Placeholder 2"/>
          <p:cNvSpPr>
            <a:spLocks noGrp="1"/>
          </p:cNvSpPr>
          <p:nvPr>
            <p:ph type="body" idx="1"/>
          </p:nvPr>
        </p:nvSpPr>
        <p:spPr>
          <a:xfrm>
            <a:off x="701040" y="3937549"/>
            <a:ext cx="5608320" cy="4150519"/>
          </a:xfrm>
        </p:spPr>
        <p:txBody>
          <a:bodyPr>
            <a:noAutofit/>
          </a:bodyPr>
          <a:lstStyle/>
          <a:p>
            <a:pPr eaLnBrk="1" fontAlgn="auto" hangingPunct="1">
              <a:spcBef>
                <a:spcPts val="0"/>
              </a:spcBef>
              <a:spcAft>
                <a:spcPts val="0"/>
              </a:spcAft>
              <a:defRPr/>
            </a:pPr>
            <a:r>
              <a:rPr lang="en-US" sz="1100" b="1" dirty="0"/>
              <a:t>Yes, we have a strong foundation.</a:t>
            </a:r>
          </a:p>
          <a:p>
            <a:pPr eaLnBrk="1" fontAlgn="auto" hangingPunct="1">
              <a:spcBef>
                <a:spcPts val="0"/>
              </a:spcBef>
              <a:spcAft>
                <a:spcPts val="0"/>
              </a:spcAft>
              <a:defRPr/>
            </a:pPr>
            <a:endParaRPr lang="en-US" sz="1100" b="1" dirty="0"/>
          </a:p>
          <a:p>
            <a:pPr eaLnBrk="1" fontAlgn="auto" hangingPunct="1">
              <a:spcBef>
                <a:spcPts val="0"/>
              </a:spcBef>
              <a:spcAft>
                <a:spcPts val="0"/>
              </a:spcAft>
              <a:defRPr/>
            </a:pPr>
            <a:r>
              <a:rPr lang="en-US" sz="1100" dirty="0"/>
              <a:t>It’s a great position to build on. And to become a company that is both big and innovative. As you can see here, it’s already happening.</a:t>
            </a:r>
          </a:p>
          <a:p>
            <a:pPr eaLnBrk="1" fontAlgn="auto" hangingPunct="1">
              <a:spcBef>
                <a:spcPts val="0"/>
              </a:spcBef>
              <a:spcAft>
                <a:spcPts val="0"/>
              </a:spcAft>
              <a:defRPr/>
            </a:pPr>
            <a:r>
              <a:rPr lang="en-US" sz="1100" i="1" dirty="0"/>
              <a:t>[Note: Highlight any or all of these points, depending on audience and length of presentation]</a:t>
            </a:r>
          </a:p>
          <a:p>
            <a:pPr marL="115946" indent="-115946" defTabSz="927567" eaLnBrk="1" fontAlgn="auto" hangingPunct="1">
              <a:lnSpc>
                <a:spcPct val="90000"/>
              </a:lnSpc>
              <a:spcBef>
                <a:spcPts val="406"/>
              </a:spcBef>
              <a:spcAft>
                <a:spcPts val="0"/>
              </a:spcAft>
              <a:buFont typeface="Arial" pitchFamily="34" charset="0"/>
              <a:buChar char="•"/>
              <a:defRPr/>
            </a:pPr>
            <a:endParaRPr lang="en-US" sz="1100" dirty="0"/>
          </a:p>
          <a:p>
            <a:pPr marL="115946" indent="-115946" defTabSz="927567" eaLnBrk="1" fontAlgn="auto" hangingPunct="1">
              <a:lnSpc>
                <a:spcPct val="90000"/>
              </a:lnSpc>
              <a:spcBef>
                <a:spcPts val="406"/>
              </a:spcBef>
              <a:spcAft>
                <a:spcPts val="0"/>
              </a:spcAft>
              <a:buFont typeface="Arial" pitchFamily="34" charset="0"/>
              <a:buChar char="•"/>
              <a:defRPr/>
            </a:pPr>
            <a:r>
              <a:rPr lang="en-US" dirty="0"/>
              <a:t>We have more than 53,000 MW net of fossil fuel, nuclear, solar, wind and thermal capacity at almost 150 generating locations. NRG’s unparalleled foundation of physical generating assets supports the growth and expansion of our retail businesses in the Northeast and other competitive markets, emulating our successful integrated retail-wholesale business model in Texas. We believe our integrated approach is the best business model in an industry that is subject to volatile commodity prices. NRG has a diversified generation portfolio, distinguished by its range in geography, fuel source and dispatch level. </a:t>
            </a:r>
          </a:p>
          <a:p>
            <a:pPr marL="115946" indent="-115946" defTabSz="927567" eaLnBrk="1" fontAlgn="auto" hangingPunct="1">
              <a:lnSpc>
                <a:spcPct val="90000"/>
              </a:lnSpc>
              <a:spcBef>
                <a:spcPts val="406"/>
              </a:spcBef>
              <a:spcAft>
                <a:spcPts val="0"/>
              </a:spcAft>
              <a:buFont typeface="Arial" pitchFamily="34" charset="0"/>
              <a:buChar char="•"/>
              <a:defRPr/>
            </a:pPr>
            <a:endParaRPr lang="en-US" dirty="0"/>
          </a:p>
          <a:p>
            <a:pPr marL="115946" indent="-115946" defTabSz="927567" eaLnBrk="1" fontAlgn="auto" hangingPunct="1">
              <a:lnSpc>
                <a:spcPct val="90000"/>
              </a:lnSpc>
              <a:spcBef>
                <a:spcPts val="406"/>
              </a:spcBef>
              <a:spcAft>
                <a:spcPts val="0"/>
              </a:spcAft>
              <a:buFont typeface="Arial" pitchFamily="34" charset="0"/>
              <a:buChar char="•"/>
              <a:defRPr/>
            </a:pPr>
            <a:r>
              <a:rPr lang="en-US" dirty="0"/>
              <a:t>We are the nation’s largest competitive power generator with dual headquarters in Princeton, New Jersey and Houston, Texas, and major management presences in the East, Gulf Coast, and West regions of the country.</a:t>
            </a:r>
          </a:p>
          <a:p>
            <a:pPr marL="115946" indent="-115946" defTabSz="927567" eaLnBrk="1" fontAlgn="auto" hangingPunct="1">
              <a:lnSpc>
                <a:spcPct val="90000"/>
              </a:lnSpc>
              <a:spcBef>
                <a:spcPts val="406"/>
              </a:spcBef>
              <a:spcAft>
                <a:spcPts val="0"/>
              </a:spcAft>
              <a:buFont typeface="Arial" pitchFamily="34" charset="0"/>
              <a:buChar char="•"/>
              <a:defRPr/>
            </a:pPr>
            <a:endParaRPr lang="en-US" dirty="0"/>
          </a:p>
          <a:p>
            <a:pPr marL="115946" indent="-115946" defTabSz="927567" eaLnBrk="1" fontAlgn="auto" hangingPunct="1">
              <a:lnSpc>
                <a:spcPct val="90000"/>
              </a:lnSpc>
              <a:spcBef>
                <a:spcPts val="406"/>
              </a:spcBef>
              <a:spcAft>
                <a:spcPts val="0"/>
              </a:spcAft>
              <a:buFont typeface="Arial" pitchFamily="34" charset="0"/>
              <a:buChar char="•"/>
              <a:defRPr/>
            </a:pPr>
            <a:r>
              <a:rPr lang="en-US" sz="1400" dirty="0">
                <a:latin typeface="+mn-lt"/>
              </a:rPr>
              <a:t>NRG’s retail businesses collectively serve almost 3 million customers in 16 states (</a:t>
            </a:r>
            <a:r>
              <a:rPr lang="en-US" dirty="0"/>
              <a:t>Washington, Oregon, California, Arizona, Texas, Minnesota, Illinois, Ohio, Maryland, Delaware, Pennsylvania, New Jersey, New York, Connecticut, Massachusetts, and Washington, D.C.)</a:t>
            </a:r>
          </a:p>
          <a:p>
            <a:pPr marL="115946" indent="-115946" defTabSz="927567" eaLnBrk="1" fontAlgn="auto" hangingPunct="1">
              <a:lnSpc>
                <a:spcPct val="90000"/>
              </a:lnSpc>
              <a:spcBef>
                <a:spcPts val="406"/>
              </a:spcBef>
              <a:spcAft>
                <a:spcPts val="0"/>
              </a:spcAft>
              <a:buFont typeface="Arial" pitchFamily="34" charset="0"/>
              <a:buChar char="•"/>
              <a:defRPr/>
            </a:pPr>
            <a:endParaRPr lang="en-US" dirty="0"/>
          </a:p>
          <a:p>
            <a:pPr marL="115946" indent="-115946" defTabSz="927567" eaLnBrk="1" fontAlgn="auto" hangingPunct="1">
              <a:lnSpc>
                <a:spcPct val="90000"/>
              </a:lnSpc>
              <a:spcBef>
                <a:spcPts val="406"/>
              </a:spcBef>
              <a:spcAft>
                <a:spcPts val="0"/>
              </a:spcAft>
              <a:buFont typeface="Arial" pitchFamily="34" charset="0"/>
              <a:buChar char="•"/>
              <a:defRPr/>
            </a:pPr>
            <a:r>
              <a:rPr lang="en-US" dirty="0"/>
              <a:t>3rd largest renewable generation company in the U.S. – Ranked by Energy Intelligence Group Oct 23, 2014</a:t>
            </a:r>
          </a:p>
          <a:p>
            <a:pPr marL="115946" indent="-115946" defTabSz="927567" eaLnBrk="1" fontAlgn="auto" hangingPunct="1">
              <a:lnSpc>
                <a:spcPct val="90000"/>
              </a:lnSpc>
              <a:spcBef>
                <a:spcPts val="406"/>
              </a:spcBef>
              <a:spcAft>
                <a:spcPts val="0"/>
              </a:spcAft>
              <a:buFont typeface="Arial" pitchFamily="34" charset="0"/>
              <a:buChar char="•"/>
              <a:defRPr/>
            </a:pPr>
            <a:endParaRPr lang="en-US" dirty="0"/>
          </a:p>
          <a:p>
            <a:pPr marL="115946" indent="-115946" defTabSz="927567" eaLnBrk="1" fontAlgn="auto" hangingPunct="1">
              <a:lnSpc>
                <a:spcPct val="90000"/>
              </a:lnSpc>
              <a:spcBef>
                <a:spcPts val="406"/>
              </a:spcBef>
              <a:spcAft>
                <a:spcPts val="0"/>
              </a:spcAft>
              <a:buFont typeface="Arial" pitchFamily="34" charset="0"/>
              <a:buChar char="•"/>
              <a:defRPr/>
            </a:pPr>
            <a:r>
              <a:rPr lang="en-US" dirty="0"/>
              <a:t>We also have invested more than$3 billion on environmental improvements at our various locations since 2000, including investments made by previous ownership. NRG plans to spend about $650 million through 2016 on additional environmental improvements that will lead to significant reductions in emissions. </a:t>
            </a:r>
          </a:p>
          <a:p>
            <a:pPr marL="115946" indent="-115946" defTabSz="927567" eaLnBrk="1" fontAlgn="auto" hangingPunct="1">
              <a:lnSpc>
                <a:spcPct val="90000"/>
              </a:lnSpc>
              <a:spcBef>
                <a:spcPts val="406"/>
              </a:spcBef>
              <a:spcAft>
                <a:spcPts val="0"/>
              </a:spcAft>
              <a:buFont typeface="Arial" pitchFamily="34" charset="0"/>
              <a:buChar char="•"/>
              <a:defRPr/>
            </a:pPr>
            <a:endParaRPr lang="en-US" dirty="0"/>
          </a:p>
          <a:p>
            <a:pPr marL="115946" indent="-115946" defTabSz="927567" eaLnBrk="1" fontAlgn="auto" hangingPunct="1">
              <a:lnSpc>
                <a:spcPct val="90000"/>
              </a:lnSpc>
              <a:spcBef>
                <a:spcPts val="406"/>
              </a:spcBef>
              <a:spcAft>
                <a:spcPts val="0"/>
              </a:spcAft>
              <a:buFont typeface="Arial" pitchFamily="34" charset="0"/>
              <a:buChar char="•"/>
              <a:defRPr/>
            </a:pPr>
            <a:r>
              <a:rPr lang="en-US" b="1" dirty="0" err="1">
                <a:latin typeface="+mn-lt"/>
                <a:ea typeface="+mn-ea"/>
                <a:cs typeface="+mn-cs"/>
              </a:rPr>
              <a:t>Movin</a:t>
            </a:r>
            <a:r>
              <a:rPr lang="en-US" b="1" dirty="0">
                <a:latin typeface="+mn-lt"/>
                <a:ea typeface="+mn-ea"/>
                <a:cs typeface="+mn-cs"/>
              </a:rPr>
              <a:t>’ on up: NRG now ranks 244</a:t>
            </a:r>
            <a:r>
              <a:rPr lang="en-US" b="1" baseline="30000" dirty="0">
                <a:latin typeface="+mn-lt"/>
                <a:ea typeface="+mn-ea"/>
                <a:cs typeface="+mn-cs"/>
              </a:rPr>
              <a:t>th</a:t>
            </a:r>
            <a:r>
              <a:rPr lang="en-US" dirty="0">
                <a:latin typeface="+mn-lt"/>
                <a:ea typeface="+mn-ea"/>
                <a:cs typeface="+mn-cs"/>
              </a:rPr>
              <a:t> on </a:t>
            </a:r>
            <a:r>
              <a:rPr lang="en-US" i="1" dirty="0">
                <a:latin typeface="+mn-lt"/>
                <a:ea typeface="+mn-ea"/>
                <a:cs typeface="+mn-cs"/>
              </a:rPr>
              <a:t>Fortune</a:t>
            </a:r>
            <a:r>
              <a:rPr lang="en-US" b="1" dirty="0">
                <a:latin typeface="+mn-lt"/>
                <a:ea typeface="+mn-ea"/>
                <a:cs typeface="+mn-cs"/>
              </a:rPr>
              <a:t> </a:t>
            </a:r>
            <a:r>
              <a:rPr lang="en-US" dirty="0">
                <a:latin typeface="+mn-lt"/>
                <a:ea typeface="+mn-ea"/>
                <a:cs typeface="+mn-cs"/>
              </a:rPr>
              <a:t>magazine’s annual</a:t>
            </a:r>
            <a:r>
              <a:rPr lang="en-US" b="1" dirty="0">
                <a:latin typeface="+mn-lt"/>
                <a:ea typeface="+mn-ea"/>
                <a:cs typeface="+mn-cs"/>
              </a:rPr>
              <a:t> Fortune 500</a:t>
            </a:r>
            <a:r>
              <a:rPr lang="en-US" dirty="0">
                <a:latin typeface="+mn-lt"/>
                <a:ea typeface="+mn-ea"/>
                <a:cs typeface="+mn-cs"/>
              </a:rPr>
              <a:t> list. This is up an impressive 48 notches from last year’s ranking of 244. See our listing </a:t>
            </a:r>
            <a:r>
              <a:rPr lang="en-US" b="1" dirty="0">
                <a:latin typeface="+mn-lt"/>
                <a:ea typeface="+mn-ea"/>
                <a:cs typeface="+mn-cs"/>
                <a:hlinkClick r:id="rId3" action="ppaction://hlinkfile"/>
              </a:rPr>
              <a:t>here on </a:t>
            </a:r>
            <a:r>
              <a:rPr lang="en-US" b="1" i="1" dirty="0">
                <a:latin typeface="+mn-lt"/>
                <a:ea typeface="+mn-ea"/>
                <a:cs typeface="+mn-cs"/>
                <a:hlinkClick r:id="rId3" action="ppaction://hlinkfile"/>
              </a:rPr>
              <a:t>Fortune’s</a:t>
            </a:r>
            <a:r>
              <a:rPr lang="en-US" b="1" dirty="0">
                <a:latin typeface="+mn-lt"/>
                <a:ea typeface="+mn-ea"/>
                <a:cs typeface="+mn-cs"/>
                <a:hlinkClick r:id="rId3" action="ppaction://hlinkfile"/>
              </a:rPr>
              <a:t> site</a:t>
            </a:r>
            <a:r>
              <a:rPr lang="en-US" dirty="0">
                <a:latin typeface="+mn-lt"/>
                <a:ea typeface="+mn-ea"/>
                <a:cs typeface="+mn-cs"/>
              </a:rPr>
              <a:t>. </a:t>
            </a:r>
            <a:r>
              <a:rPr lang="en-US" sz="1100" dirty="0"/>
              <a:t>and Standard and Poor’s lists NRG Energy in the </a:t>
            </a:r>
            <a:r>
              <a:rPr lang="en-US" sz="1100" b="1" dirty="0"/>
              <a:t>S&amp;P 500 Index*</a:t>
            </a:r>
            <a:r>
              <a:rPr lang="en-US" sz="1100" dirty="0"/>
              <a:t>, which includes 500 leading companies in leading industries of the U.S. economy. </a:t>
            </a:r>
            <a:endParaRPr lang="en-US" dirty="0">
              <a:latin typeface="+mn-lt"/>
            </a:endParaRPr>
          </a:p>
          <a:p>
            <a:pPr marL="115946" indent="-115946" eaLnBrk="1" fontAlgn="auto" hangingPunct="1">
              <a:lnSpc>
                <a:spcPct val="90000"/>
              </a:lnSpc>
              <a:spcBef>
                <a:spcPts val="406"/>
              </a:spcBef>
              <a:spcAft>
                <a:spcPts val="0"/>
              </a:spcAft>
              <a:buFont typeface="Arial" pitchFamily="34" charset="0"/>
              <a:buChar char="•"/>
              <a:defRPr/>
            </a:pPr>
            <a:endParaRPr lang="en-US" sz="1100" dirty="0"/>
          </a:p>
          <a:p>
            <a:pPr marL="115946" indent="-115946" eaLnBrk="1" fontAlgn="auto" hangingPunct="1">
              <a:lnSpc>
                <a:spcPct val="90000"/>
              </a:lnSpc>
              <a:spcBef>
                <a:spcPts val="406"/>
              </a:spcBef>
              <a:spcAft>
                <a:spcPts val="0"/>
              </a:spcAft>
              <a:buFont typeface="Arial" pitchFamily="34" charset="0"/>
              <a:buChar char="•"/>
              <a:defRPr/>
            </a:pPr>
            <a:r>
              <a:rPr lang="en-US" sz="1100" b="1" dirty="0"/>
              <a:t>We have a strong foundation to be the energy company for the 21</a:t>
            </a:r>
            <a:r>
              <a:rPr lang="en-US" sz="1100" b="1" baseline="30000" dirty="0"/>
              <a:t>st</a:t>
            </a:r>
            <a:r>
              <a:rPr lang="en-US" sz="1100" b="1" dirty="0"/>
              <a:t> century</a:t>
            </a:r>
          </a:p>
          <a:p>
            <a:pPr marL="115946" indent="-115946" defTabSz="927567" eaLnBrk="1" fontAlgn="auto" hangingPunct="1">
              <a:lnSpc>
                <a:spcPct val="90000"/>
              </a:lnSpc>
              <a:spcBef>
                <a:spcPts val="406"/>
              </a:spcBef>
              <a:spcAft>
                <a:spcPts val="0"/>
              </a:spcAft>
              <a:buFont typeface="Arial" pitchFamily="34" charset="0"/>
              <a:buChar char="•"/>
              <a:defRPr/>
            </a:pPr>
            <a:endParaRPr lang="en-US" sz="1100" b="1" dirty="0"/>
          </a:p>
          <a:p>
            <a:pPr marL="115946" indent="-115946" defTabSz="927567" eaLnBrk="1" fontAlgn="auto" hangingPunct="1">
              <a:lnSpc>
                <a:spcPct val="90000"/>
              </a:lnSpc>
              <a:spcBef>
                <a:spcPts val="406"/>
              </a:spcBef>
              <a:spcAft>
                <a:spcPts val="0"/>
              </a:spcAft>
              <a:buFont typeface="Arial" pitchFamily="34" charset="0"/>
              <a:buChar char="•"/>
              <a:defRPr/>
            </a:pPr>
            <a:endParaRPr lang="en-US" sz="1100" dirty="0"/>
          </a:p>
          <a:p>
            <a:pPr marL="115946" indent="-115946" eaLnBrk="1" fontAlgn="auto" hangingPunct="1">
              <a:lnSpc>
                <a:spcPct val="90000"/>
              </a:lnSpc>
              <a:spcBef>
                <a:spcPts val="406"/>
              </a:spcBef>
              <a:spcAft>
                <a:spcPts val="0"/>
              </a:spcAft>
              <a:buFont typeface="Arial" pitchFamily="34" charset="0"/>
              <a:buChar char="•"/>
              <a:defRPr/>
            </a:pPr>
            <a:endParaRPr lang="en-US" sz="1100" b="1" dirty="0"/>
          </a:p>
          <a:p>
            <a:pPr marL="115946" indent="-115946" eaLnBrk="1" fontAlgn="auto" hangingPunct="1">
              <a:spcBef>
                <a:spcPts val="0"/>
              </a:spcBef>
              <a:spcAft>
                <a:spcPts val="0"/>
              </a:spcAft>
              <a:defRPr/>
            </a:pPr>
            <a:r>
              <a:rPr lang="en-US" sz="1100" dirty="0"/>
              <a:t>-----------------------------------------------------------------------------------------------------------------------------------------------</a:t>
            </a:r>
          </a:p>
          <a:p>
            <a:pPr marL="115946" indent="-115946" eaLnBrk="1" fontAlgn="auto" hangingPunct="1">
              <a:lnSpc>
                <a:spcPct val="90000"/>
              </a:lnSpc>
              <a:spcBef>
                <a:spcPts val="0"/>
              </a:spcBef>
              <a:spcAft>
                <a:spcPts val="406"/>
              </a:spcAft>
              <a:defRPr/>
            </a:pPr>
            <a:r>
              <a:rPr lang="en-US" sz="1100" dirty="0"/>
              <a:t>Additional information:</a:t>
            </a:r>
          </a:p>
          <a:p>
            <a:pPr eaLnBrk="1" fontAlgn="auto" hangingPunct="1">
              <a:lnSpc>
                <a:spcPct val="90000"/>
              </a:lnSpc>
              <a:spcBef>
                <a:spcPts val="0"/>
              </a:spcBef>
              <a:spcAft>
                <a:spcPts val="406"/>
              </a:spcAft>
              <a:defRPr/>
            </a:pPr>
            <a:r>
              <a:rPr lang="en-US" sz="1100" b="1" dirty="0"/>
              <a:t>Standard and Poor’s</a:t>
            </a:r>
            <a:r>
              <a:rPr lang="en-US" sz="1100" dirty="0"/>
              <a:t> lists NRG Energy in the S&amp;P 500 Index, which includes 500 leading companies in leading industries of the U.S. economy. Widely regarded as the best single gauge of the U.S. equities market, this world-renowned index includes 500 leading companies in leading industries of the U.S. economy. Although the S&amp;P 500® focuses on the large cap segment of the market, with approximately 75% coverage of U.S. equities, it is also an ideal proxy for the total market. S&amp;P 500 is part of a series of S&amp;P U.S. indices that can be used as building blocks for portfolio construction.</a:t>
            </a:r>
          </a:p>
          <a:p>
            <a:pPr eaLnBrk="1" fontAlgn="auto" hangingPunct="1">
              <a:lnSpc>
                <a:spcPct val="90000"/>
              </a:lnSpc>
              <a:spcBef>
                <a:spcPts val="0"/>
              </a:spcBef>
              <a:spcAft>
                <a:spcPts val="406"/>
              </a:spcAft>
              <a:defRPr/>
            </a:pPr>
            <a:r>
              <a:rPr lang="en-US" sz="1100" dirty="0"/>
              <a:t>Cut and paste the link below into your browser for more info on S&amp;P500:</a:t>
            </a:r>
          </a:p>
          <a:p>
            <a:pPr eaLnBrk="1" fontAlgn="auto" hangingPunct="1">
              <a:lnSpc>
                <a:spcPct val="90000"/>
              </a:lnSpc>
              <a:spcBef>
                <a:spcPts val="0"/>
              </a:spcBef>
              <a:spcAft>
                <a:spcPts val="406"/>
              </a:spcAft>
              <a:defRPr/>
            </a:pPr>
            <a:r>
              <a:rPr lang="en-US" sz="1100" dirty="0"/>
              <a:t>http://www.standardandpoors.com/indices/sp-500/en/us/?indexId=spusa-500-usduf--p-us-l--</a:t>
            </a:r>
          </a:p>
          <a:p>
            <a:pPr eaLnBrk="1" fontAlgn="auto" hangingPunct="1">
              <a:lnSpc>
                <a:spcPct val="90000"/>
              </a:lnSpc>
              <a:spcBef>
                <a:spcPts val="0"/>
              </a:spcBef>
              <a:spcAft>
                <a:spcPts val="406"/>
              </a:spcAft>
              <a:defRPr/>
            </a:pPr>
            <a:r>
              <a:rPr lang="en-US" sz="1100" b="1" dirty="0"/>
              <a:t>A Cleaner NRG:  </a:t>
            </a:r>
            <a:r>
              <a:rPr lang="en-US" sz="1100" dirty="0"/>
              <a:t>NRG is committed to operating our generation assets as cleanly and efficiently as possible.  </a:t>
            </a:r>
          </a:p>
          <a:p>
            <a:pPr eaLnBrk="1" fontAlgn="auto" hangingPunct="1">
              <a:lnSpc>
                <a:spcPct val="90000"/>
              </a:lnSpc>
              <a:spcBef>
                <a:spcPts val="0"/>
              </a:spcBef>
              <a:spcAft>
                <a:spcPts val="406"/>
              </a:spcAft>
              <a:defRPr/>
            </a:pPr>
            <a:r>
              <a:rPr lang="en-US" sz="1100" b="1" dirty="0"/>
              <a:t>*Added to S&amp;P 500 Feb 2010</a:t>
            </a:r>
          </a:p>
          <a:p>
            <a:pPr eaLnBrk="1" fontAlgn="auto" hangingPunct="1">
              <a:lnSpc>
                <a:spcPct val="90000"/>
              </a:lnSpc>
              <a:spcBef>
                <a:spcPts val="0"/>
              </a:spcBef>
              <a:spcAft>
                <a:spcPts val="406"/>
              </a:spcAft>
              <a:defRPr/>
            </a:pPr>
            <a:endParaRPr lang="en-US" sz="1100"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7B9EB9-601D-46EF-B6E1-2B2D7002E8E0}" type="slidenum">
              <a:rPr lang="en-US">
                <a:solidFill>
                  <a:srgbClr val="000000"/>
                </a:solidFill>
                <a:ea typeface="ＭＳ Ｐゴシック" pitchFamily="34" charset="-128"/>
              </a:rPr>
              <a:pPr>
                <a:defRPr/>
              </a:pPr>
              <a:t>9</a:t>
            </a:fld>
            <a:endParaRPr lang="en-US">
              <a:solidFill>
                <a:srgbClr val="000000"/>
              </a:solidFill>
              <a:ea typeface="ＭＳ Ｐゴシック" pitchFamily="34" charset="-128"/>
            </a:endParaRPr>
          </a:p>
        </p:txBody>
      </p:sp>
    </p:spTree>
    <p:extLst>
      <p:ext uri="{BB962C8B-B14F-4D97-AF65-F5344CB8AC3E}">
        <p14:creationId xmlns:p14="http://schemas.microsoft.com/office/powerpoint/2010/main" val="29171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of all my trips</a:t>
            </a:r>
            <a:endParaRPr lang="en-US" dirty="0"/>
          </a:p>
        </p:txBody>
      </p:sp>
      <p:sp>
        <p:nvSpPr>
          <p:cNvPr id="4" name="Slide Number Placeholder 3"/>
          <p:cNvSpPr>
            <a:spLocks noGrp="1"/>
          </p:cNvSpPr>
          <p:nvPr>
            <p:ph type="sldNum" sz="quarter" idx="10"/>
          </p:nvPr>
        </p:nvSpPr>
        <p:spPr/>
        <p:txBody>
          <a:bodyPr/>
          <a:lstStyle/>
          <a:p>
            <a:fld id="{A20D9869-B0A7-4E26-ADC0-5A07566E24D2}" type="slidenum">
              <a:rPr lang="en-US" smtClean="0"/>
              <a:t>11</a:t>
            </a:fld>
            <a:endParaRPr lang="en-US"/>
          </a:p>
        </p:txBody>
      </p:sp>
    </p:spTree>
    <p:extLst>
      <p:ext uri="{BB962C8B-B14F-4D97-AF65-F5344CB8AC3E}">
        <p14:creationId xmlns:p14="http://schemas.microsoft.com/office/powerpoint/2010/main" val="423959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I got the internship, Most/Least favorite parts, CHE courses used</a:t>
            </a:r>
            <a:endParaRPr lang="en-US" dirty="0"/>
          </a:p>
        </p:txBody>
      </p:sp>
      <p:sp>
        <p:nvSpPr>
          <p:cNvPr id="4" name="Slide Number Placeholder 3"/>
          <p:cNvSpPr>
            <a:spLocks noGrp="1"/>
          </p:cNvSpPr>
          <p:nvPr>
            <p:ph type="sldNum" sz="quarter" idx="10"/>
          </p:nvPr>
        </p:nvSpPr>
        <p:spPr/>
        <p:txBody>
          <a:bodyPr/>
          <a:lstStyle/>
          <a:p>
            <a:fld id="{A20D9869-B0A7-4E26-ADC0-5A07566E24D2}" type="slidenum">
              <a:rPr lang="en-US" smtClean="0"/>
              <a:t>12</a:t>
            </a:fld>
            <a:endParaRPr lang="en-US"/>
          </a:p>
        </p:txBody>
      </p:sp>
    </p:spTree>
    <p:extLst>
      <p:ext uri="{BB962C8B-B14F-4D97-AF65-F5344CB8AC3E}">
        <p14:creationId xmlns:p14="http://schemas.microsoft.com/office/powerpoint/2010/main" val="278284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file:///H:\Retail%20Share\share\Brand%20and%20Marketing%20Services\Creative%20Services\Current\BR.1697%20PPT%20Updates\elements\NRG%20ppt%20(r)%20backdrops\Internal%20(r)\RB.07.297%20NRG%20Powerpoint%20I.jpg"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file:///H:\Retail%20Share\share\Brand%20and%20Marketing%20Services\Creative%20Services\Current\BR.1697%20PPT%20Updates\elements\NRG%20ppt%20(r)%20backdrops\Internal%20(r)\RB.07.297%20NRG%20Powerpoint%20I.jpg"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file:///H:\Retail%20Share\share\Brand%20and%20Marketing%20Services\Creative%20Services\Current\BR.1697%20PPT%20Updates\elements\NRG%20ppt%20(r)%20backdrops\Internal%20(r)\RB.07.297%20NRG%20Powerpoint%20I.jp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C08704B-88A3-4061-B4A3-57E438D2F1A5}" type="datetimeFigureOut">
              <a:rPr lang="en-US" smtClean="0"/>
              <a:pPr/>
              <a:t>9/15/15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08704B-88A3-4061-B4A3-57E438D2F1A5}" type="datetimeFigureOut">
              <a:rPr lang="en-US" smtClean="0"/>
              <a:pPr/>
              <a:t>9/15/15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8704B-88A3-4061-B4A3-57E438D2F1A5}" type="datetimeFigureOut">
              <a:rPr lang="en-US" smtClean="0"/>
              <a:pPr/>
              <a:t>9/15/15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C08704B-88A3-4061-B4A3-57E438D2F1A5}" type="datetimeFigureOut">
              <a:rPr lang="en-US" smtClean="0"/>
              <a:pPr/>
              <a:t>9/15/15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C08704B-88A3-4061-B4A3-57E438D2F1A5}" type="datetimeFigureOut">
              <a:rPr lang="en-US" smtClean="0"/>
              <a:pPr/>
              <a:t>9/15/15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9/15/15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1200150" y="259835"/>
            <a:ext cx="7758996" cy="604838"/>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5" name="Rectangle 15"/>
          <p:cNvSpPr>
            <a:spLocks noGrp="1" noChangeArrowheads="1"/>
          </p:cNvSpPr>
          <p:nvPr>
            <p:ph type="ftr" sz="quarter" idx="10"/>
          </p:nvPr>
        </p:nvSpPr>
        <p:spPr>
          <a:xfrm>
            <a:off x="356130" y="6562549"/>
            <a:ext cx="1924226" cy="293687"/>
          </a:xfrm>
          <a:ln/>
        </p:spPr>
        <p:txBody>
          <a:bodyPr/>
          <a:lstStyle>
            <a:lvl1pPr>
              <a:defRPr/>
            </a:lvl1pPr>
          </a:lstStyle>
          <a:p>
            <a:pPr>
              <a:defRPr/>
            </a:pPr>
            <a:r>
              <a:rPr lang="en-US" smtClean="0">
                <a:solidFill>
                  <a:srgbClr val="FFFFFF">
                    <a:lumMod val="50000"/>
                  </a:srgbClr>
                </a:solidFill>
              </a:rPr>
              <a:t>NRG Energy, Inc. Confidential </a:t>
            </a:r>
            <a:endParaRPr lang="en-US" dirty="0">
              <a:solidFill>
                <a:srgbClr val="FFFFFF">
                  <a:lumMod val="50000"/>
                </a:srgbClr>
              </a:solidFill>
            </a:endParaRPr>
          </a:p>
        </p:txBody>
      </p:sp>
      <p:sp>
        <p:nvSpPr>
          <p:cNvPr id="7" name="Slide Number Placeholder 8"/>
          <p:cNvSpPr>
            <a:spLocks noGrp="1"/>
          </p:cNvSpPr>
          <p:nvPr>
            <p:ph type="sldNum" sz="quarter" idx="12"/>
          </p:nvPr>
        </p:nvSpPr>
        <p:spPr>
          <a:xfrm>
            <a:off x="8422396" y="6578778"/>
            <a:ext cx="512762" cy="158750"/>
          </a:xfrm>
          <a:prstGeom prst="rect">
            <a:avLst/>
          </a:prstGeom>
        </p:spPr>
        <p:txBody>
          <a:bodyPr/>
          <a:lstStyle>
            <a:lvl1pPr algn="r">
              <a:defRPr/>
            </a:lvl1pPr>
          </a:lstStyle>
          <a:p>
            <a:pPr>
              <a:defRPr/>
            </a:pPr>
            <a:fld id="{A93DD454-2FF0-40EC-B082-2D0848B7FF30}" type="slidenum">
              <a:rPr lang="en-US" smtClean="0">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Rectangle 5"/>
          <p:cNvSpPr/>
          <p:nvPr userDrawn="1"/>
        </p:nvSpPr>
        <p:spPr>
          <a:xfrm>
            <a:off x="2223453" y="6609080"/>
            <a:ext cx="437940" cy="215444"/>
          </a:xfrm>
          <a:prstGeom prst="rect">
            <a:avLst/>
          </a:prstGeom>
        </p:spPr>
        <p:txBody>
          <a:bodyPr wrap="none">
            <a:spAutoFit/>
          </a:bodyPr>
          <a:lstStyle/>
          <a:p>
            <a:pPr fontAlgn="base">
              <a:spcBef>
                <a:spcPct val="0"/>
              </a:spcBef>
              <a:spcAft>
                <a:spcPct val="0"/>
              </a:spcAft>
              <a:defRPr/>
            </a:pPr>
            <a:r>
              <a:rPr lang="en-US" sz="800" dirty="0" smtClean="0">
                <a:solidFill>
                  <a:srgbClr val="000000">
                    <a:lumMod val="50000"/>
                    <a:lumOff val="50000"/>
                  </a:srgbClr>
                </a:solidFill>
                <a:latin typeface="Arial" charset="0"/>
                <a:ea typeface="ＭＳ Ｐゴシック" pitchFamily="34" charset="-128"/>
                <a:cs typeface="Arial" charset="0"/>
              </a:rPr>
              <a:t>2Q15</a:t>
            </a:r>
            <a:endParaRPr lang="en-US" sz="800" dirty="0">
              <a:solidFill>
                <a:srgbClr val="000000">
                  <a:lumMod val="50000"/>
                  <a:lumOff val="50000"/>
                </a:srgbClr>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0292566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pic>
        <p:nvPicPr>
          <p:cNvPr id="7" name="RB.07.297 NRG Powerpoint I.jpg" descr="H:\Retail Share\share\Brand and Marketing Services\Creative Services\Current\BR.1697 PPT Updates\elements\NRG ppt (r) backdrops\Internal (r)\RB.07.297 NRG Powerpoint I.jpg"/>
          <p:cNvPicPr>
            <a:picLocks noChangeAspect="1"/>
          </p:cNvPicPr>
          <p:nvPr userDrawn="1"/>
        </p:nvPicPr>
        <p:blipFill>
          <a:blip r:embed="rId2" r:link="rId3" cstate="print"/>
          <a:stretch>
            <a:fillRect/>
          </a:stretch>
        </p:blipFill>
        <p:spPr>
          <a:xfrm>
            <a:off x="0" y="1222"/>
            <a:ext cx="9144000" cy="6855555"/>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464BEA4-ECAD-4B23-B682-AF22774D7D0B}" type="slidenum">
              <a:rPr lang="en-US" smtClean="0"/>
              <a:pPr/>
              <a:t>‹#›</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9"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a:latin typeface="Verdana" charset="0"/>
              <a:ea typeface="ＭＳ Ｐゴシック" charset="0"/>
              <a:cs typeface="Arial" charset="0"/>
            </a:endParaRPr>
          </a:p>
        </p:txBody>
      </p:sp>
      <p:sp>
        <p:nvSpPr>
          <p:cNvPr id="10" name="Title 1"/>
          <p:cNvSpPr>
            <a:spLocks noGrp="1"/>
          </p:cNvSpPr>
          <p:nvPr>
            <p:ph type="title" hasCustomPrompt="1"/>
          </p:nvPr>
        </p:nvSpPr>
        <p:spPr>
          <a:xfrm>
            <a:off x="1507533" y="355389"/>
            <a:ext cx="7076104" cy="822962"/>
          </a:xfrm>
          <a:prstGeom prst="rect">
            <a:avLst/>
          </a:prstGeom>
        </p:spPr>
        <p:txBody>
          <a:bodyPr anchor="b"/>
          <a:lstStyle>
            <a:lvl1pPr>
              <a:lnSpc>
                <a:spcPct val="85000"/>
              </a:lnSpc>
              <a:defRPr sz="3200"/>
            </a:lvl1pPr>
          </a:lstStyle>
          <a:p>
            <a:r>
              <a:rPr lang="en-US" dirty="0" smtClean="0"/>
              <a:t>Click to edit Master title style </a:t>
            </a:r>
            <a:br>
              <a:rPr lang="en-US" dirty="0" smtClean="0"/>
            </a:br>
            <a:r>
              <a:rPr lang="en-US" dirty="0" smtClean="0"/>
              <a:t>– two line capable</a:t>
            </a:r>
            <a:endParaRPr lang="en-US" dirty="0"/>
          </a:p>
        </p:txBody>
      </p:sp>
      <p:sp>
        <p:nvSpPr>
          <p:cNvPr id="11" name="Content Placeholder 14"/>
          <p:cNvSpPr>
            <a:spLocks noGrp="1"/>
          </p:cNvSpPr>
          <p:nvPr>
            <p:ph sz="quarter" idx="13" hasCustomPrompt="1"/>
          </p:nvPr>
        </p:nvSpPr>
        <p:spPr>
          <a:xfrm>
            <a:off x="339451" y="1357527"/>
            <a:ext cx="8412163" cy="4918075"/>
          </a:xfrm>
          <a:prstGeom prst="rect">
            <a:avLst/>
          </a:prstGeom>
        </p:spPr>
        <p:txBody>
          <a:bodyPr/>
          <a:lstStyle>
            <a:lvl1pPr algn="l" rtl="0" eaLnBrk="1" fontAlgn="base" hangingPunct="1">
              <a:lnSpc>
                <a:spcPct val="110000"/>
              </a:lnSpc>
              <a:spcAft>
                <a:spcPct val="0"/>
              </a:spcAft>
              <a:buNone/>
              <a:defRPr lang="en-US" sz="26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icon to add content</a:t>
            </a:r>
            <a:endParaRPr lang="en-US" dirty="0" smtClean="0"/>
          </a:p>
        </p:txBody>
      </p:sp>
    </p:spTree>
    <p:extLst>
      <p:ext uri="{BB962C8B-B14F-4D97-AF65-F5344CB8AC3E}">
        <p14:creationId xmlns:p14="http://schemas.microsoft.com/office/powerpoint/2010/main" val="1820353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pic>
        <p:nvPicPr>
          <p:cNvPr id="7" name="RB.07.297 NRG Powerpoint I.jpg" descr="H:\Retail Share\share\Brand and Marketing Services\Creative Services\Current\BR.1697 PPT Updates\elements\NRG ppt (r) backdrops\Internal (r)\RB.07.297 NRG Powerpoint I.jpg"/>
          <p:cNvPicPr>
            <a:picLocks noChangeAspect="1"/>
          </p:cNvPicPr>
          <p:nvPr userDrawn="1"/>
        </p:nvPicPr>
        <p:blipFill>
          <a:blip r:embed="rId2" r:link="rId3" cstate="print"/>
          <a:stretch>
            <a:fillRect/>
          </a:stretch>
        </p:blipFill>
        <p:spPr>
          <a:xfrm>
            <a:off x="0" y="1222"/>
            <a:ext cx="9144000" cy="6855555"/>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464BEA4-ECAD-4B23-B682-AF22774D7D0B}" type="slidenum">
              <a:rPr lang="en-US" smtClean="0"/>
              <a:pPr/>
              <a:t>‹#›</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9"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a:latin typeface="Verdana" charset="0"/>
              <a:ea typeface="ＭＳ Ｐゴシック" charset="0"/>
              <a:cs typeface="Arial" charset="0"/>
            </a:endParaRPr>
          </a:p>
        </p:txBody>
      </p:sp>
      <p:sp>
        <p:nvSpPr>
          <p:cNvPr id="10" name="Title 1"/>
          <p:cNvSpPr>
            <a:spLocks noGrp="1"/>
          </p:cNvSpPr>
          <p:nvPr>
            <p:ph type="title" hasCustomPrompt="1"/>
          </p:nvPr>
        </p:nvSpPr>
        <p:spPr>
          <a:xfrm>
            <a:off x="1507533" y="355389"/>
            <a:ext cx="7076104" cy="822962"/>
          </a:xfrm>
          <a:prstGeom prst="rect">
            <a:avLst/>
          </a:prstGeom>
        </p:spPr>
        <p:txBody>
          <a:bodyPr anchor="b"/>
          <a:lstStyle>
            <a:lvl1pPr>
              <a:lnSpc>
                <a:spcPct val="85000"/>
              </a:lnSpc>
              <a:defRPr sz="3200"/>
            </a:lvl1pPr>
          </a:lstStyle>
          <a:p>
            <a:r>
              <a:rPr lang="en-US" dirty="0" smtClean="0"/>
              <a:t>Click to edit Master title style </a:t>
            </a:r>
            <a:br>
              <a:rPr lang="en-US" dirty="0" smtClean="0"/>
            </a:br>
            <a:r>
              <a:rPr lang="en-US" dirty="0" smtClean="0"/>
              <a:t>– two line capable</a:t>
            </a:r>
            <a:endParaRPr lang="en-US" dirty="0"/>
          </a:p>
        </p:txBody>
      </p:sp>
      <p:sp>
        <p:nvSpPr>
          <p:cNvPr id="11" name="Content Placeholder 14"/>
          <p:cNvSpPr>
            <a:spLocks noGrp="1"/>
          </p:cNvSpPr>
          <p:nvPr>
            <p:ph sz="quarter" idx="13" hasCustomPrompt="1"/>
          </p:nvPr>
        </p:nvSpPr>
        <p:spPr>
          <a:xfrm>
            <a:off x="339451" y="1357527"/>
            <a:ext cx="8412163" cy="4918075"/>
          </a:xfrm>
          <a:prstGeom prst="rect">
            <a:avLst/>
          </a:prstGeom>
        </p:spPr>
        <p:txBody>
          <a:bodyPr/>
          <a:lstStyle>
            <a:lvl1pPr algn="l" rtl="0" eaLnBrk="1" fontAlgn="base" hangingPunct="1">
              <a:lnSpc>
                <a:spcPct val="110000"/>
              </a:lnSpc>
              <a:spcAft>
                <a:spcPct val="0"/>
              </a:spcAft>
              <a:buNone/>
              <a:defRPr lang="en-US" sz="26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icon to add content</a:t>
            </a:r>
            <a:endParaRPr lang="en-US" dirty="0" smtClean="0"/>
          </a:p>
        </p:txBody>
      </p:sp>
    </p:spTree>
    <p:extLst>
      <p:ext uri="{BB962C8B-B14F-4D97-AF65-F5344CB8AC3E}">
        <p14:creationId xmlns:p14="http://schemas.microsoft.com/office/powerpoint/2010/main" val="1820353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pic>
        <p:nvPicPr>
          <p:cNvPr id="7" name="RB.07.297 NRG Powerpoint I.jpg" descr="H:\Retail Share\share\Brand and Marketing Services\Creative Services\Current\BR.1697 PPT Updates\elements\NRG ppt (r) backdrops\Internal (r)\RB.07.297 NRG Powerpoint I.jpg"/>
          <p:cNvPicPr>
            <a:picLocks noChangeAspect="1"/>
          </p:cNvPicPr>
          <p:nvPr userDrawn="1"/>
        </p:nvPicPr>
        <p:blipFill>
          <a:blip r:embed="rId2" r:link="rId3" cstate="print"/>
          <a:stretch>
            <a:fillRect/>
          </a:stretch>
        </p:blipFill>
        <p:spPr>
          <a:xfrm>
            <a:off x="0" y="1222"/>
            <a:ext cx="9144000" cy="6855555"/>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464BEA4-ECAD-4B23-B682-AF22774D7D0B}" type="slidenum">
              <a:rPr lang="en-US" smtClean="0"/>
              <a:pPr/>
              <a:t>‹#›</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9"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a:latin typeface="Verdana" charset="0"/>
              <a:ea typeface="ＭＳ Ｐゴシック" charset="0"/>
              <a:cs typeface="Arial" charset="0"/>
            </a:endParaRPr>
          </a:p>
        </p:txBody>
      </p:sp>
      <p:sp>
        <p:nvSpPr>
          <p:cNvPr id="10" name="Title 1"/>
          <p:cNvSpPr>
            <a:spLocks noGrp="1"/>
          </p:cNvSpPr>
          <p:nvPr>
            <p:ph type="title" hasCustomPrompt="1"/>
          </p:nvPr>
        </p:nvSpPr>
        <p:spPr>
          <a:xfrm>
            <a:off x="1507533" y="355389"/>
            <a:ext cx="7076104" cy="822962"/>
          </a:xfrm>
          <a:prstGeom prst="rect">
            <a:avLst/>
          </a:prstGeom>
        </p:spPr>
        <p:txBody>
          <a:bodyPr anchor="b"/>
          <a:lstStyle>
            <a:lvl1pPr>
              <a:lnSpc>
                <a:spcPct val="85000"/>
              </a:lnSpc>
              <a:defRPr sz="3200"/>
            </a:lvl1pPr>
          </a:lstStyle>
          <a:p>
            <a:r>
              <a:rPr lang="en-US" dirty="0" smtClean="0"/>
              <a:t>Click to edit Master title style </a:t>
            </a:r>
            <a:br>
              <a:rPr lang="en-US" dirty="0" smtClean="0"/>
            </a:br>
            <a:r>
              <a:rPr lang="en-US" dirty="0" smtClean="0"/>
              <a:t>– two line capable</a:t>
            </a:r>
            <a:endParaRPr lang="en-US" dirty="0"/>
          </a:p>
        </p:txBody>
      </p:sp>
      <p:sp>
        <p:nvSpPr>
          <p:cNvPr id="11" name="Content Placeholder 14"/>
          <p:cNvSpPr>
            <a:spLocks noGrp="1"/>
          </p:cNvSpPr>
          <p:nvPr>
            <p:ph sz="quarter" idx="13" hasCustomPrompt="1"/>
          </p:nvPr>
        </p:nvSpPr>
        <p:spPr>
          <a:xfrm>
            <a:off x="339451" y="1357527"/>
            <a:ext cx="8412163" cy="4918075"/>
          </a:xfrm>
          <a:prstGeom prst="rect">
            <a:avLst/>
          </a:prstGeom>
        </p:spPr>
        <p:txBody>
          <a:bodyPr/>
          <a:lstStyle>
            <a:lvl1pPr algn="l" rtl="0" eaLnBrk="1" fontAlgn="base" hangingPunct="1">
              <a:lnSpc>
                <a:spcPct val="110000"/>
              </a:lnSpc>
              <a:spcAft>
                <a:spcPct val="0"/>
              </a:spcAft>
              <a:buNone/>
              <a:defRPr lang="en-US" sz="26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icon to add content</a:t>
            </a:r>
            <a:endParaRPr lang="en-US" dirty="0" smtClean="0"/>
          </a:p>
        </p:txBody>
      </p:sp>
    </p:spTree>
    <p:extLst>
      <p:ext uri="{BB962C8B-B14F-4D97-AF65-F5344CB8AC3E}">
        <p14:creationId xmlns:p14="http://schemas.microsoft.com/office/powerpoint/2010/main" val="182035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pPr/>
              <a:t>9/15/15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8704B-88A3-4061-B4A3-57E438D2F1A5}" type="datetimeFigureOut">
              <a:rPr lang="en-US" smtClean="0"/>
              <a:pPr/>
              <a:t>9/15/15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8704B-88A3-4061-B4A3-57E438D2F1A5}" type="datetimeFigureOut">
              <a:rPr lang="en-US" smtClean="0"/>
              <a:pPr/>
              <a:t>9/15/15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8704B-88A3-4061-B4A3-57E438D2F1A5}" type="datetimeFigureOut">
              <a:rPr lang="en-US" smtClean="0"/>
              <a:pPr/>
              <a:t>9/15/15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pPr/>
              <a:t>9/15/15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9/15/15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9/15/15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8704B-88A3-4061-B4A3-57E438D2F1A5}" type="datetimeFigureOut">
              <a:rPr lang="en-US" smtClean="0"/>
              <a:pPr/>
              <a:t>9/15/15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0D17E-168C-40BF-9C7B-F76E719751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C08704B-88A3-4061-B4A3-57E438D2F1A5}" type="datetimeFigureOut">
              <a:rPr lang="en-US" smtClean="0"/>
              <a:pPr/>
              <a:t>9/15/15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E0D17E-168C-40BF-9C7B-F76E71975145}"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1" Type="http://schemas.openxmlformats.org/officeDocument/2006/relationships/image" Target="../media/image18.jpeg"/><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careerservices.lafayette.edu/files/2015/09/New-CF-layout-one-page-per-2015.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lafayette-csm.symplicit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chart" Target="../charts/chart1.xml"/><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8686800" cy="1780108"/>
          </a:xfrm>
        </p:spPr>
        <p:txBody>
          <a:bodyPr/>
          <a:lstStyle/>
          <a:p>
            <a:r>
              <a:rPr lang="en-US" dirty="0" smtClean="0"/>
              <a:t>Internships &amp; Career Fair Brownbag</a:t>
            </a:r>
            <a:endParaRPr lang="en-US" dirty="0"/>
          </a:p>
        </p:txBody>
      </p:sp>
      <p:sp>
        <p:nvSpPr>
          <p:cNvPr id="3" name="Subtitle 2"/>
          <p:cNvSpPr>
            <a:spLocks noGrp="1"/>
          </p:cNvSpPr>
          <p:nvPr>
            <p:ph type="subTitle" idx="1"/>
          </p:nvPr>
        </p:nvSpPr>
        <p:spPr>
          <a:xfrm>
            <a:off x="1371600" y="3733800"/>
            <a:ext cx="6400800" cy="1473200"/>
          </a:xfrm>
        </p:spPr>
        <p:txBody>
          <a:bodyPr>
            <a:normAutofit/>
          </a:bodyPr>
          <a:lstStyle/>
          <a:p>
            <a:r>
              <a:rPr lang="en-US" sz="3200" dirty="0" smtClean="0"/>
              <a:t>September 15, 2015</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964" t="16239" r="1111" b="23762"/>
          <a:stretch/>
        </p:blipFill>
        <p:spPr>
          <a:xfrm rot="261333">
            <a:off x="7552422" y="50263"/>
            <a:ext cx="1539378" cy="1433214"/>
          </a:xfrm>
          <a:prstGeom prst="rect">
            <a:avLst/>
          </a:prstGeom>
          <a:ln>
            <a:noFill/>
          </a:ln>
          <a:effectLst>
            <a:softEdge rad="112500"/>
          </a:effectLst>
        </p:spPr>
      </p:pic>
      <p:sp>
        <p:nvSpPr>
          <p:cNvPr id="3" name="Content Placeholder 2"/>
          <p:cNvSpPr>
            <a:spLocks noGrp="1"/>
          </p:cNvSpPr>
          <p:nvPr>
            <p:ph sz="quarter" idx="13"/>
          </p:nvPr>
        </p:nvSpPr>
        <p:spPr>
          <a:xfrm>
            <a:off x="457200" y="2174875"/>
            <a:ext cx="4040188" cy="4454525"/>
          </a:xfrm>
          <a:ln>
            <a:solidFill>
              <a:srgbClr val="00B0F0"/>
            </a:solidFill>
          </a:ln>
        </p:spPr>
        <p:txBody>
          <a:bodyPr>
            <a:normAutofit lnSpcReduction="10000"/>
          </a:bodyPr>
          <a:lstStyle/>
          <a:p>
            <a:pPr marL="288925" indent="-288925">
              <a:buFont typeface="Arial" panose="020B0604020202020204" pitchFamily="34" charset="0"/>
              <a:buChar char="•"/>
            </a:pPr>
            <a:r>
              <a:rPr lang="en-US" sz="1800" dirty="0" smtClean="0">
                <a:latin typeface="Georgia" panose="02040502050405020303" pitchFamily="18" charset="0"/>
              </a:rPr>
              <a:t>Business-to-business Sustainability Solutions</a:t>
            </a:r>
          </a:p>
          <a:p>
            <a:pPr marL="746125" indent="-288925">
              <a:buFont typeface="Courier New" panose="02070309020205020404" pitchFamily="49" charset="0"/>
              <a:buChar char="o"/>
            </a:pPr>
            <a:r>
              <a:rPr lang="en-US" sz="1800" dirty="0" smtClean="0">
                <a:latin typeface="Georgia" panose="02040502050405020303" pitchFamily="18" charset="0"/>
              </a:rPr>
              <a:t>Hyatt Hotels</a:t>
            </a:r>
          </a:p>
          <a:p>
            <a:pPr marL="746125" indent="-288925">
              <a:buFont typeface="Courier New" panose="02070309020205020404" pitchFamily="49" charset="0"/>
              <a:buChar char="o"/>
            </a:pPr>
            <a:r>
              <a:rPr lang="en-US" sz="1800" dirty="0" err="1" smtClean="0">
                <a:latin typeface="Georgia" panose="02040502050405020303" pitchFamily="18" charset="0"/>
              </a:rPr>
              <a:t>AeroFarms</a:t>
            </a:r>
            <a:endParaRPr lang="en-US" sz="1800" dirty="0" smtClean="0">
              <a:latin typeface="Georgia" panose="02040502050405020303" pitchFamily="18" charset="0"/>
            </a:endParaRPr>
          </a:p>
          <a:p>
            <a:pPr marL="746125" indent="-288925">
              <a:buFont typeface="Courier New" panose="02070309020205020404" pitchFamily="49" charset="0"/>
              <a:buChar char="o"/>
            </a:pPr>
            <a:r>
              <a:rPr lang="en-US" sz="1800" dirty="0" err="1" smtClean="0">
                <a:latin typeface="Georgia" panose="02040502050405020303" pitchFamily="18" charset="0"/>
              </a:rPr>
              <a:t>MedStar</a:t>
            </a:r>
            <a:r>
              <a:rPr lang="en-US" sz="1800" dirty="0" smtClean="0">
                <a:latin typeface="Georgia" panose="02040502050405020303" pitchFamily="18" charset="0"/>
              </a:rPr>
              <a:t> Southern Maryland Hospital</a:t>
            </a:r>
          </a:p>
          <a:p>
            <a:pPr marL="746125" indent="-288925">
              <a:buFont typeface="Courier New" panose="02070309020205020404" pitchFamily="49" charset="0"/>
              <a:buChar char="o"/>
            </a:pPr>
            <a:r>
              <a:rPr lang="en-US" sz="1800" dirty="0" smtClean="0">
                <a:latin typeface="Georgia" panose="02040502050405020303" pitchFamily="18" charset="0"/>
              </a:rPr>
              <a:t>Pyramid Management Group</a:t>
            </a:r>
          </a:p>
          <a:p>
            <a:pPr marL="746125" indent="-288925">
              <a:buFont typeface="Courier New" panose="02070309020205020404" pitchFamily="49" charset="0"/>
              <a:buChar char="o"/>
            </a:pPr>
            <a:r>
              <a:rPr lang="en-US" sz="1800" dirty="0" err="1" smtClean="0">
                <a:latin typeface="Georgia" panose="02040502050405020303" pitchFamily="18" charset="0"/>
              </a:rPr>
              <a:t>DataGryd</a:t>
            </a:r>
            <a:endParaRPr lang="en-US" sz="1800" dirty="0" smtClean="0">
              <a:latin typeface="Georgia" panose="02040502050405020303" pitchFamily="18" charset="0"/>
            </a:endParaRPr>
          </a:p>
          <a:p>
            <a:pPr marL="288925" indent="-288925">
              <a:buFont typeface="Arial" panose="020B0604020202020204" pitchFamily="34" charset="0"/>
              <a:buChar char="•"/>
            </a:pPr>
            <a:r>
              <a:rPr lang="en-US" sz="1800" dirty="0" smtClean="0">
                <a:latin typeface="Georgia" panose="02040502050405020303" pitchFamily="18" charset="0"/>
              </a:rPr>
              <a:t>Fisk/Crawford power plant redevelopment</a:t>
            </a:r>
          </a:p>
          <a:p>
            <a:pPr marL="746125" indent="-288925">
              <a:buFont typeface="Courier New" panose="02070309020205020404" pitchFamily="49" charset="0"/>
              <a:buChar char="o"/>
            </a:pPr>
            <a:r>
              <a:rPr lang="en-US" sz="1800" dirty="0" smtClean="0">
                <a:latin typeface="Georgia" panose="02040502050405020303" pitchFamily="18" charset="0"/>
              </a:rPr>
              <a:t>Chicago, IL</a:t>
            </a:r>
          </a:p>
          <a:p>
            <a:pPr marL="288925" indent="-288925">
              <a:buFont typeface="Arial" panose="020B0604020202020204" pitchFamily="34" charset="0"/>
              <a:buChar char="•"/>
            </a:pPr>
            <a:r>
              <a:rPr lang="en-US" sz="1800" dirty="0" smtClean="0">
                <a:latin typeface="Georgia" panose="02040502050405020303" pitchFamily="18" charset="0"/>
              </a:rPr>
              <a:t>Canal 3 &amp; Canal Community Solar projects</a:t>
            </a:r>
          </a:p>
          <a:p>
            <a:pPr marL="746125" indent="-288925">
              <a:buFont typeface="Courier New" panose="02070309020205020404" pitchFamily="49" charset="0"/>
              <a:buChar char="o"/>
            </a:pPr>
            <a:r>
              <a:rPr lang="en-US" sz="1800" dirty="0" smtClean="0">
                <a:latin typeface="Georgia" panose="02040502050405020303" pitchFamily="18" charset="0"/>
              </a:rPr>
              <a:t>Sandwich, MA</a:t>
            </a:r>
          </a:p>
          <a:p>
            <a:pPr marL="22860" lvl="1" indent="0">
              <a:buNone/>
            </a:pPr>
            <a:endParaRPr lang="en-US" sz="1600" dirty="0" smtClean="0"/>
          </a:p>
          <a:p>
            <a:pPr marL="22860" lvl="1" indent="0">
              <a:buNone/>
            </a:pPr>
            <a:endParaRPr lang="en-US" dirty="0"/>
          </a:p>
        </p:txBody>
      </p:sp>
      <p:sp>
        <p:nvSpPr>
          <p:cNvPr id="10" name="Text Placeholder 3"/>
          <p:cNvSpPr txBox="1">
            <a:spLocks/>
          </p:cNvSpPr>
          <p:nvPr/>
        </p:nvSpPr>
        <p:spPr>
          <a:xfrm>
            <a:off x="457200" y="1371600"/>
            <a:ext cx="4040188" cy="803275"/>
          </a:xfrm>
          <a:prstGeom prst="rect">
            <a:avLst/>
          </a:prstGeom>
          <a:solidFill>
            <a:srgbClr val="00AEEE"/>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latin typeface="Georgia" panose="02040502050405020303" pitchFamily="18" charset="0"/>
              </a:rPr>
              <a:t>East Region Business Development</a:t>
            </a:r>
            <a:endParaRPr lang="en-US" sz="2400" dirty="0">
              <a:latin typeface="Georgia" panose="02040502050405020303" pitchFamily="18" charset="0"/>
            </a:endParaRPr>
          </a:p>
        </p:txBody>
      </p:sp>
      <p:sp>
        <p:nvSpPr>
          <p:cNvPr id="11" name="Text Placeholder 5"/>
          <p:cNvSpPr txBox="1">
            <a:spLocks/>
          </p:cNvSpPr>
          <p:nvPr/>
        </p:nvSpPr>
        <p:spPr>
          <a:xfrm>
            <a:off x="4645026" y="1371600"/>
            <a:ext cx="3938611" cy="803275"/>
          </a:xfrm>
          <a:prstGeom prst="rect">
            <a:avLst/>
          </a:prstGeom>
          <a:solidFill>
            <a:srgbClr val="EC008B"/>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2400" dirty="0" smtClean="0">
                <a:latin typeface="Georgia" panose="02040502050405020303" pitchFamily="18" charset="0"/>
              </a:rPr>
              <a:t>Plant Operations</a:t>
            </a:r>
            <a:endParaRPr lang="en-US" sz="2400" dirty="0">
              <a:latin typeface="Georgia" panose="02040502050405020303" pitchFamily="18" charset="0"/>
            </a:endParaRPr>
          </a:p>
        </p:txBody>
      </p:sp>
      <p:sp>
        <p:nvSpPr>
          <p:cNvPr id="13" name="TextBox 12"/>
          <p:cNvSpPr txBox="1"/>
          <p:nvPr/>
        </p:nvSpPr>
        <p:spPr>
          <a:xfrm>
            <a:off x="4645026" y="2174872"/>
            <a:ext cx="3938611" cy="4480560"/>
          </a:xfrm>
          <a:prstGeom prst="rect">
            <a:avLst/>
          </a:prstGeom>
          <a:noFill/>
          <a:ln>
            <a:solidFill>
              <a:srgbClr val="EC008B"/>
            </a:solidFill>
          </a:ln>
        </p:spPr>
        <p:txBody>
          <a:bodyPr wrap="square" rtlCol="0">
            <a:spAutoFit/>
          </a:bodyPr>
          <a:lstStyle/>
          <a:p>
            <a:pPr marL="285750" indent="-285750">
              <a:spcBef>
                <a:spcPts val="648"/>
              </a:spcBef>
              <a:buFont typeface="Arial" panose="020B0604020202020204" pitchFamily="34" charset="0"/>
              <a:buChar char="•"/>
            </a:pPr>
            <a:r>
              <a:rPr lang="en-US" sz="2000" dirty="0" smtClean="0">
                <a:latin typeface="Georgia" panose="02040502050405020303" pitchFamily="18" charset="0"/>
              </a:rPr>
              <a:t>Business Planning/Budgeting Process</a:t>
            </a:r>
          </a:p>
          <a:p>
            <a:pPr marL="285750" indent="-285750">
              <a:spcBef>
                <a:spcPts val="648"/>
              </a:spcBef>
              <a:buFont typeface="Arial" panose="020B0604020202020204" pitchFamily="34" charset="0"/>
              <a:buChar char="•"/>
            </a:pPr>
            <a:r>
              <a:rPr lang="en-US" sz="2000" dirty="0" err="1" smtClean="0">
                <a:latin typeface="Georgia" panose="02040502050405020303" pitchFamily="18" charset="0"/>
              </a:rPr>
              <a:t>EFORd</a:t>
            </a:r>
            <a:r>
              <a:rPr lang="en-US" sz="2000" dirty="0" smtClean="0">
                <a:latin typeface="Georgia" panose="02040502050405020303" pitchFamily="18" charset="0"/>
              </a:rPr>
              <a:t> Analysis</a:t>
            </a:r>
          </a:p>
          <a:p>
            <a:pPr marL="285750" indent="-285750">
              <a:spcBef>
                <a:spcPts val="648"/>
              </a:spcBef>
              <a:buFont typeface="Arial" panose="020B0604020202020204" pitchFamily="34" charset="0"/>
              <a:buChar char="•"/>
            </a:pPr>
            <a:r>
              <a:rPr lang="en-US" sz="2000" dirty="0" smtClean="0">
                <a:latin typeface="Georgia" panose="02040502050405020303" pitchFamily="18" charset="0"/>
              </a:rPr>
              <a:t>Plant Tours/Trips</a:t>
            </a:r>
          </a:p>
          <a:p>
            <a:pPr marL="800100" lvl="1" indent="-342900">
              <a:spcBef>
                <a:spcPts val="648"/>
              </a:spcBef>
              <a:buFont typeface="Courier New" panose="02070309020205020404" pitchFamily="49" charset="0"/>
              <a:buChar char="o"/>
            </a:pPr>
            <a:r>
              <a:rPr lang="en-US" dirty="0" smtClean="0">
                <a:latin typeface="Georgia" panose="02040502050405020303" pitchFamily="18" charset="0"/>
              </a:rPr>
              <a:t>Concentrated solar thermal (</a:t>
            </a:r>
            <a:r>
              <a:rPr lang="en-US" dirty="0" err="1" smtClean="0">
                <a:latin typeface="Georgia" panose="02040502050405020303" pitchFamily="18" charset="0"/>
              </a:rPr>
              <a:t>Ivanpah</a:t>
            </a:r>
            <a:r>
              <a:rPr lang="en-US" dirty="0" smtClean="0">
                <a:latin typeface="Georgia" panose="02040502050405020303" pitchFamily="18" charset="0"/>
              </a:rPr>
              <a:t>, CA)</a:t>
            </a:r>
          </a:p>
          <a:p>
            <a:pPr marL="800100" lvl="1" indent="-342900">
              <a:spcBef>
                <a:spcPts val="648"/>
              </a:spcBef>
              <a:buFont typeface="Courier New" panose="02070309020205020404" pitchFamily="49" charset="0"/>
              <a:buChar char="o"/>
            </a:pPr>
            <a:r>
              <a:rPr lang="en-US" dirty="0" smtClean="0">
                <a:latin typeface="Georgia" panose="02040502050405020303" pitchFamily="18" charset="0"/>
              </a:rPr>
              <a:t>Combined cycle (Gettysburg, PA)</a:t>
            </a:r>
          </a:p>
          <a:p>
            <a:pPr marL="800100" lvl="1" indent="-342900">
              <a:spcBef>
                <a:spcPts val="648"/>
              </a:spcBef>
              <a:buFont typeface="Courier New" panose="02070309020205020404" pitchFamily="49" charset="0"/>
              <a:buChar char="o"/>
            </a:pPr>
            <a:r>
              <a:rPr lang="en-US" dirty="0" smtClean="0">
                <a:latin typeface="Georgia" panose="02040502050405020303" pitchFamily="18" charset="0"/>
              </a:rPr>
              <a:t>Traditional natural gas (Staten Island, NY)</a:t>
            </a:r>
            <a:endParaRPr lang="en-US" dirty="0">
              <a:latin typeface="Georgia" panose="02040502050405020303"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1111" b="24444"/>
          <a:stretch/>
        </p:blipFill>
        <p:spPr>
          <a:xfrm>
            <a:off x="5906709" y="5447146"/>
            <a:ext cx="1415244" cy="1216062"/>
          </a:xfrm>
          <a:prstGeom prst="rect">
            <a:avLst/>
          </a:prstGeom>
          <a:ln>
            <a:noFill/>
          </a:ln>
          <a:effectLst>
            <a:softEdge rad="112500"/>
          </a:effectLst>
        </p:spPr>
      </p:pic>
    </p:spTree>
    <p:extLst>
      <p:ext uri="{BB962C8B-B14F-4D97-AF65-F5344CB8AC3E}">
        <p14:creationId xmlns:p14="http://schemas.microsoft.com/office/powerpoint/2010/main" val="39850630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i="1" dirty="0" smtClean="0">
                <a:latin typeface="Trebuchet MS" pitchFamily="34" charset="0"/>
              </a:rPr>
              <a:t>Oh, the Places You’ll Go!</a:t>
            </a:r>
            <a:endParaRPr lang="en-US" sz="3600" i="1" dirty="0">
              <a:latin typeface="Trebuchet MS"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322" y="4724400"/>
            <a:ext cx="2336800" cy="17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246" b="13110"/>
          <a:stretch/>
        </p:blipFill>
        <p:spPr>
          <a:xfrm>
            <a:off x="7009307" y="4661159"/>
            <a:ext cx="177165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1060" y="1828800"/>
            <a:ext cx="1428750" cy="195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10000" b="12222"/>
          <a:stretch/>
        </p:blipFill>
        <p:spPr>
          <a:xfrm>
            <a:off x="6811095" y="1828704"/>
            <a:ext cx="1771650" cy="195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4445" t="24942" r="10000" b="16666"/>
          <a:stretch/>
        </p:blipFill>
        <p:spPr>
          <a:xfrm>
            <a:off x="263352" y="2972682"/>
            <a:ext cx="1905000" cy="196298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32222" b="14445"/>
          <a:stretch/>
        </p:blipFill>
        <p:spPr>
          <a:xfrm>
            <a:off x="263353" y="1524882"/>
            <a:ext cx="1905000" cy="14478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t="5293" b="14068"/>
          <a:stretch/>
        </p:blipFill>
        <p:spPr>
          <a:xfrm>
            <a:off x="2368238" y="3276600"/>
            <a:ext cx="1543050" cy="165906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t="25555" b="17777"/>
          <a:stretch/>
        </p:blipFill>
        <p:spPr>
          <a:xfrm>
            <a:off x="2166539" y="1524882"/>
            <a:ext cx="1946449" cy="14478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5157" b="-4041"/>
          <a:stretch/>
        </p:blipFill>
        <p:spPr>
          <a:xfrm>
            <a:off x="990600" y="5205370"/>
            <a:ext cx="2629633" cy="1753013"/>
          </a:xfrm>
          <a:prstGeom prst="rect">
            <a:avLst/>
          </a:prstGeom>
          <a:ln>
            <a:noFill/>
          </a:ln>
          <a:effectLst>
            <a:softEdge rad="112500"/>
          </a:effectLst>
        </p:spPr>
      </p:pic>
      <p:sp>
        <p:nvSpPr>
          <p:cNvPr id="13" name="TextBox 12"/>
          <p:cNvSpPr txBox="1"/>
          <p:nvPr/>
        </p:nvSpPr>
        <p:spPr>
          <a:xfrm>
            <a:off x="1539063" y="1178351"/>
            <a:ext cx="1295400" cy="338554"/>
          </a:xfrm>
          <a:prstGeom prst="rect">
            <a:avLst/>
          </a:prstGeom>
          <a:noFill/>
        </p:spPr>
        <p:txBody>
          <a:bodyPr wrap="square" rtlCol="0">
            <a:spAutoFit/>
          </a:bodyPr>
          <a:lstStyle/>
          <a:p>
            <a:pPr algn="ctr"/>
            <a:r>
              <a:rPr lang="en-US" sz="1600" dirty="0" err="1" smtClean="0"/>
              <a:t>Ivanpah</a:t>
            </a:r>
            <a:r>
              <a:rPr lang="en-US" sz="1600" dirty="0" smtClean="0"/>
              <a:t>, CA</a:t>
            </a:r>
            <a:endParaRPr lang="en-US" sz="1600" dirty="0"/>
          </a:p>
        </p:txBody>
      </p:sp>
      <p:sp>
        <p:nvSpPr>
          <p:cNvPr id="14" name="TextBox 13"/>
          <p:cNvSpPr txBox="1"/>
          <p:nvPr/>
        </p:nvSpPr>
        <p:spPr>
          <a:xfrm>
            <a:off x="2368238" y="2971800"/>
            <a:ext cx="1543050" cy="338554"/>
          </a:xfrm>
          <a:prstGeom prst="rect">
            <a:avLst/>
          </a:prstGeom>
          <a:noFill/>
        </p:spPr>
        <p:txBody>
          <a:bodyPr wrap="square" rtlCol="0">
            <a:spAutoFit/>
          </a:bodyPr>
          <a:lstStyle/>
          <a:p>
            <a:pPr algn="ctr"/>
            <a:r>
              <a:rPr lang="en-US" sz="1600" dirty="0" smtClean="0"/>
              <a:t>Las Vegas, NV</a:t>
            </a:r>
            <a:endParaRPr lang="en-US" sz="1600" dirty="0"/>
          </a:p>
        </p:txBody>
      </p:sp>
      <p:sp>
        <p:nvSpPr>
          <p:cNvPr id="15" name="TextBox 14"/>
          <p:cNvSpPr txBox="1"/>
          <p:nvPr/>
        </p:nvSpPr>
        <p:spPr>
          <a:xfrm>
            <a:off x="868723" y="4935664"/>
            <a:ext cx="2999030" cy="338554"/>
          </a:xfrm>
          <a:prstGeom prst="rect">
            <a:avLst/>
          </a:prstGeom>
          <a:noFill/>
        </p:spPr>
        <p:txBody>
          <a:bodyPr wrap="square" rtlCol="0">
            <a:spAutoFit/>
          </a:bodyPr>
          <a:lstStyle/>
          <a:p>
            <a:r>
              <a:rPr lang="en-US" sz="1600" dirty="0" smtClean="0"/>
              <a:t>Princeton Healthcare System, NJ</a:t>
            </a:r>
            <a:endParaRPr lang="en-US" sz="1600" dirty="0"/>
          </a:p>
        </p:txBody>
      </p:sp>
      <p:sp>
        <p:nvSpPr>
          <p:cNvPr id="16" name="TextBox 15"/>
          <p:cNvSpPr txBox="1"/>
          <p:nvPr/>
        </p:nvSpPr>
        <p:spPr>
          <a:xfrm>
            <a:off x="4649135" y="1440934"/>
            <a:ext cx="1752600" cy="338554"/>
          </a:xfrm>
          <a:prstGeom prst="rect">
            <a:avLst/>
          </a:prstGeom>
          <a:noFill/>
        </p:spPr>
        <p:txBody>
          <a:bodyPr wrap="square" rtlCol="0">
            <a:spAutoFit/>
          </a:bodyPr>
          <a:lstStyle/>
          <a:p>
            <a:pPr algn="ctr"/>
            <a:r>
              <a:rPr lang="en-US" sz="1600" dirty="0" err="1" smtClean="0"/>
              <a:t>Hunterstown</a:t>
            </a:r>
            <a:r>
              <a:rPr lang="en-US" sz="1600" dirty="0" smtClean="0"/>
              <a:t>, PA</a:t>
            </a:r>
            <a:endParaRPr lang="en-US" sz="1600" dirty="0"/>
          </a:p>
        </p:txBody>
      </p:sp>
      <p:sp>
        <p:nvSpPr>
          <p:cNvPr id="17" name="TextBox 16"/>
          <p:cNvSpPr txBox="1"/>
          <p:nvPr/>
        </p:nvSpPr>
        <p:spPr>
          <a:xfrm>
            <a:off x="6811095" y="1448557"/>
            <a:ext cx="1771650" cy="338554"/>
          </a:xfrm>
          <a:prstGeom prst="rect">
            <a:avLst/>
          </a:prstGeom>
          <a:noFill/>
        </p:spPr>
        <p:txBody>
          <a:bodyPr wrap="square" rtlCol="0">
            <a:spAutoFit/>
          </a:bodyPr>
          <a:lstStyle/>
          <a:p>
            <a:pPr algn="ctr"/>
            <a:r>
              <a:rPr lang="en-US" sz="1600" dirty="0" smtClean="0"/>
              <a:t>Arthur Kill, NY</a:t>
            </a:r>
            <a:endParaRPr lang="en-US" sz="1600" dirty="0"/>
          </a:p>
        </p:txBody>
      </p:sp>
      <p:sp>
        <p:nvSpPr>
          <p:cNvPr id="18" name="TextBox 17"/>
          <p:cNvSpPr txBox="1"/>
          <p:nvPr/>
        </p:nvSpPr>
        <p:spPr>
          <a:xfrm>
            <a:off x="4840922" y="4221778"/>
            <a:ext cx="1371600" cy="338554"/>
          </a:xfrm>
          <a:prstGeom prst="rect">
            <a:avLst/>
          </a:prstGeom>
          <a:noFill/>
        </p:spPr>
        <p:txBody>
          <a:bodyPr wrap="square" rtlCol="0">
            <a:spAutoFit/>
          </a:bodyPr>
          <a:lstStyle/>
          <a:p>
            <a:pPr algn="ctr"/>
            <a:r>
              <a:rPr lang="en-US" sz="1600" dirty="0" smtClean="0"/>
              <a:t>Chicago, IL</a:t>
            </a:r>
            <a:endParaRPr lang="en-US" sz="1600" dirty="0"/>
          </a:p>
        </p:txBody>
      </p:sp>
      <p:sp>
        <p:nvSpPr>
          <p:cNvPr id="19" name="TextBox 18"/>
          <p:cNvSpPr txBox="1"/>
          <p:nvPr/>
        </p:nvSpPr>
        <p:spPr>
          <a:xfrm>
            <a:off x="7207519" y="4221778"/>
            <a:ext cx="1375226" cy="338554"/>
          </a:xfrm>
          <a:prstGeom prst="rect">
            <a:avLst/>
          </a:prstGeom>
          <a:noFill/>
        </p:spPr>
        <p:txBody>
          <a:bodyPr wrap="square" rtlCol="0">
            <a:spAutoFit/>
          </a:bodyPr>
          <a:lstStyle/>
          <a:p>
            <a:pPr algn="ctr"/>
            <a:r>
              <a:rPr lang="en-US" sz="1600" dirty="0" smtClean="0"/>
              <a:t>Houston, TX</a:t>
            </a:r>
            <a:endParaRPr lang="en-US" sz="1600" dirty="0"/>
          </a:p>
        </p:txBody>
      </p:sp>
    </p:spTree>
    <p:extLst>
      <p:ext uri="{BB962C8B-B14F-4D97-AF65-F5344CB8AC3E}">
        <p14:creationId xmlns:p14="http://schemas.microsoft.com/office/powerpoint/2010/main" val="19252798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Trebuchet MS" pitchFamily="34" charset="0"/>
              </a:rPr>
              <a:t>The Inside Scoop</a:t>
            </a:r>
            <a:endParaRPr lang="en-US" sz="3600" dirty="0">
              <a:latin typeface="Trebuchet MS" pitchFamily="34" charset="0"/>
            </a:endParaRPr>
          </a:p>
        </p:txBody>
      </p:sp>
      <p:sp>
        <p:nvSpPr>
          <p:cNvPr id="3" name="Content Placeholder 2"/>
          <p:cNvSpPr>
            <a:spLocks noGrp="1"/>
          </p:cNvSpPr>
          <p:nvPr>
            <p:ph sz="quarter" idx="13"/>
          </p:nvPr>
        </p:nvSpPr>
        <p:spPr>
          <a:xfrm>
            <a:off x="339451" y="1357527"/>
            <a:ext cx="8412163" cy="5348073"/>
          </a:xfrm>
        </p:spPr>
        <p:txBody>
          <a:bodyPr>
            <a:normAutofit/>
          </a:bodyPr>
          <a:lstStyle/>
          <a:p>
            <a:pPr>
              <a:buFont typeface="Arial" panose="020B0604020202020204" pitchFamily="34" charset="0"/>
              <a:buChar char="•"/>
            </a:pPr>
            <a:r>
              <a:rPr lang="en-US" sz="2200" i="1" dirty="0" smtClean="0">
                <a:latin typeface="Georgia" pitchFamily="18" charset="0"/>
              </a:rPr>
              <a:t>How did I find/get this internship?</a:t>
            </a:r>
          </a:p>
          <a:p>
            <a:pPr marL="785812" lvl="1" indent="-342900">
              <a:buFont typeface="Wingdings" panose="05000000000000000000" pitchFamily="2" charset="2"/>
              <a:buChar char="Ø"/>
            </a:pPr>
            <a:r>
              <a:rPr lang="en-US" sz="2000" dirty="0" smtClean="0">
                <a:latin typeface="Georgia" pitchFamily="18" charset="0"/>
              </a:rPr>
              <a:t>Google search</a:t>
            </a:r>
          </a:p>
          <a:p>
            <a:pPr marL="785812" lvl="1" indent="-342900">
              <a:buFont typeface="Wingdings" panose="05000000000000000000" pitchFamily="2" charset="2"/>
              <a:buChar char="Ø"/>
            </a:pPr>
            <a:r>
              <a:rPr lang="en-US" sz="2000" dirty="0" smtClean="0">
                <a:latin typeface="Georgia" pitchFamily="18" charset="0"/>
              </a:rPr>
              <a:t>Lafayette Career Services – Gateway counselor, </a:t>
            </a:r>
            <a:r>
              <a:rPr lang="en-US" sz="2000" dirty="0" err="1" smtClean="0">
                <a:latin typeface="Georgia" pitchFamily="18" charset="0"/>
              </a:rPr>
              <a:t>AlumNet</a:t>
            </a:r>
            <a:r>
              <a:rPr lang="en-US" sz="2000" dirty="0" smtClean="0">
                <a:latin typeface="Georgia" pitchFamily="18" charset="0"/>
              </a:rPr>
              <a:t> database</a:t>
            </a:r>
            <a:endParaRPr lang="en-US" sz="2000" dirty="0">
              <a:latin typeface="Georgia" pitchFamily="18" charset="0"/>
            </a:endParaRPr>
          </a:p>
          <a:p>
            <a:pPr marL="342900" lvl="1" indent="-342900"/>
            <a:r>
              <a:rPr lang="en-US" sz="2200" u="sng" dirty="0" smtClean="0">
                <a:latin typeface="Georgia" pitchFamily="18" charset="0"/>
              </a:rPr>
              <a:t>Most Favorite </a:t>
            </a:r>
            <a:r>
              <a:rPr lang="en-US" sz="2200" u="sng" dirty="0">
                <a:latin typeface="Georgia" pitchFamily="18" charset="0"/>
              </a:rPr>
              <a:t>P</a:t>
            </a:r>
            <a:r>
              <a:rPr lang="en-US" sz="2200" u="sng" dirty="0" smtClean="0">
                <a:latin typeface="Georgia" pitchFamily="18" charset="0"/>
              </a:rPr>
              <a:t>art:</a:t>
            </a:r>
          </a:p>
          <a:p>
            <a:pPr marL="746125" lvl="1" indent="-342900">
              <a:buFont typeface="Wingdings" panose="05000000000000000000" pitchFamily="2" charset="2"/>
              <a:buChar char="Ø"/>
            </a:pPr>
            <a:r>
              <a:rPr lang="en-US" sz="2000" dirty="0" smtClean="0">
                <a:latin typeface="Georgia" pitchFamily="18" charset="0"/>
              </a:rPr>
              <a:t>Everything (company culture, “real-life” job, one-on-one networking, trips, etc…)</a:t>
            </a:r>
          </a:p>
          <a:p>
            <a:pPr marL="342900" lvl="1" indent="-342900"/>
            <a:r>
              <a:rPr lang="en-US" sz="2200" u="sng" dirty="0" smtClean="0">
                <a:latin typeface="Georgia" pitchFamily="18" charset="0"/>
              </a:rPr>
              <a:t>Least Favorite Part:</a:t>
            </a:r>
          </a:p>
          <a:p>
            <a:pPr marL="746125" lvl="1" indent="-342900">
              <a:buFont typeface="Wingdings" panose="05000000000000000000" pitchFamily="2" charset="2"/>
              <a:buChar char="Ø"/>
            </a:pPr>
            <a:r>
              <a:rPr lang="en-US" sz="2000" dirty="0" smtClean="0">
                <a:latin typeface="Georgia" pitchFamily="18" charset="0"/>
              </a:rPr>
              <a:t>The commute</a:t>
            </a:r>
          </a:p>
          <a:p>
            <a:pPr marL="342900" lvl="1" indent="-342900"/>
            <a:r>
              <a:rPr lang="en-US" sz="2200" u="sng" dirty="0" err="1" smtClean="0">
                <a:latin typeface="Georgia" pitchFamily="18" charset="0"/>
              </a:rPr>
              <a:t>ChemE</a:t>
            </a:r>
            <a:r>
              <a:rPr lang="en-US" sz="2200" u="sng" dirty="0" smtClean="0">
                <a:latin typeface="Georgia" pitchFamily="18" charset="0"/>
              </a:rPr>
              <a:t> Courses </a:t>
            </a:r>
            <a:r>
              <a:rPr lang="en-US" sz="2200" u="sng" dirty="0">
                <a:latin typeface="Georgia" pitchFamily="18" charset="0"/>
              </a:rPr>
              <a:t>U</a:t>
            </a:r>
            <a:r>
              <a:rPr lang="en-US" sz="2200" u="sng" dirty="0" smtClean="0">
                <a:latin typeface="Georgia" pitchFamily="18" charset="0"/>
              </a:rPr>
              <a:t>sed:</a:t>
            </a:r>
          </a:p>
          <a:p>
            <a:pPr marL="746125" lvl="1" indent="-342900">
              <a:buFont typeface="Courier New" panose="02070309020205020404" pitchFamily="49" charset="0"/>
              <a:buChar char="o"/>
            </a:pPr>
            <a:r>
              <a:rPr lang="en-US" sz="1600" dirty="0">
                <a:latin typeface="Georgia" pitchFamily="18" charset="0"/>
              </a:rPr>
              <a:t>CHE 324 (Process Control)</a:t>
            </a:r>
          </a:p>
          <a:p>
            <a:pPr marL="746125" lvl="1" indent="-342900">
              <a:buFont typeface="Courier New" panose="02070309020205020404" pitchFamily="49" charset="0"/>
              <a:buChar char="o"/>
            </a:pPr>
            <a:r>
              <a:rPr lang="en-US" sz="1600" dirty="0">
                <a:latin typeface="Georgia" pitchFamily="18" charset="0"/>
              </a:rPr>
              <a:t>CHE 222 (Thermodynamics)</a:t>
            </a:r>
          </a:p>
          <a:p>
            <a:pPr marL="746125" lvl="1" indent="-342900">
              <a:buFont typeface="Courier New" panose="02070309020205020404" pitchFamily="49" charset="0"/>
              <a:buChar char="o"/>
            </a:pPr>
            <a:r>
              <a:rPr lang="en-US" sz="1600" dirty="0">
                <a:latin typeface="Georgia" pitchFamily="18" charset="0"/>
              </a:rPr>
              <a:t>CHE 370 (Alternative Energy Sources)</a:t>
            </a:r>
          </a:p>
          <a:p>
            <a:pPr marL="746125" lvl="1" indent="-342900">
              <a:buFont typeface="Courier New" panose="02070309020205020404" pitchFamily="49" charset="0"/>
              <a:buChar char="o"/>
            </a:pPr>
            <a:r>
              <a:rPr lang="en-US" sz="1600" dirty="0" smtClean="0">
                <a:latin typeface="Georgia" pitchFamily="18" charset="0"/>
              </a:rPr>
              <a:t>CHE </a:t>
            </a:r>
            <a:r>
              <a:rPr lang="en-US" sz="1600" dirty="0">
                <a:latin typeface="Georgia" pitchFamily="18" charset="0"/>
              </a:rPr>
              <a:t>312/322 (Experimental Design I/II</a:t>
            </a:r>
            <a:r>
              <a:rPr lang="en-US" sz="1600" dirty="0" smtClean="0">
                <a:latin typeface="Georgia" pitchFamily="18" charset="0"/>
              </a:rPr>
              <a:t>)</a:t>
            </a:r>
            <a:endParaRPr lang="en-US" sz="1600" dirty="0">
              <a:latin typeface="Georgi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953000"/>
            <a:ext cx="2399770" cy="1599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159" y="3581400"/>
            <a:ext cx="21336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05418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0" y="228600"/>
            <a:ext cx="8686800" cy="3758960"/>
          </a:xfrm>
        </p:spPr>
        <p:txBody>
          <a:bodyPr>
            <a:normAutofit/>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Barker </a:t>
            </a:r>
            <a:r>
              <a:rPr lang="en-US" sz="4000" dirty="0" err="1" smtClean="0"/>
              <a:t>Carlock</a:t>
            </a:r>
            <a:r>
              <a:rPr lang="en-US" sz="4000" dirty="0" smtClean="0"/>
              <a:t> – ExxonMobil</a:t>
            </a:r>
            <a:endParaRPr lang="en-US" sz="4000" dirty="0"/>
          </a:p>
        </p:txBody>
      </p:sp>
    </p:spTree>
    <p:extLst>
      <p:ext uri="{BB962C8B-B14F-4D97-AF65-F5344CB8AC3E}">
        <p14:creationId xmlns:p14="http://schemas.microsoft.com/office/powerpoint/2010/main" val="142029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7467600" cy="4114800"/>
          </a:xfrm>
        </p:spPr>
        <p:txBody>
          <a:bodyPr>
            <a:normAutofit fontScale="55000" lnSpcReduction="20000"/>
          </a:bodyPr>
          <a:lstStyle/>
          <a:p>
            <a:r>
              <a:rPr lang="en-US" dirty="0" smtClean="0">
                <a:solidFill>
                  <a:schemeClr val="tx1"/>
                </a:solidFill>
              </a:rPr>
              <a:t>Baton Rouge, LA</a:t>
            </a:r>
          </a:p>
          <a:p>
            <a:pPr lvl="1"/>
            <a:r>
              <a:rPr lang="en-US" dirty="0" smtClean="0">
                <a:solidFill>
                  <a:schemeClr val="tx1"/>
                </a:solidFill>
              </a:rPr>
              <a:t>Supply Chain Intern</a:t>
            </a:r>
          </a:p>
          <a:p>
            <a:r>
              <a:rPr lang="en-US" dirty="0" smtClean="0">
                <a:solidFill>
                  <a:schemeClr val="tx1"/>
                </a:solidFill>
              </a:rPr>
              <a:t>Classes Used:</a:t>
            </a:r>
          </a:p>
          <a:p>
            <a:pPr lvl="1"/>
            <a:r>
              <a:rPr lang="en-US" dirty="0">
                <a:solidFill>
                  <a:schemeClr val="tx1"/>
                </a:solidFill>
              </a:rPr>
              <a:t>Thermodynamics, </a:t>
            </a:r>
            <a:r>
              <a:rPr lang="en-US" dirty="0" smtClean="0">
                <a:solidFill>
                  <a:schemeClr val="tx1"/>
                </a:solidFill>
              </a:rPr>
              <a:t>Organic Chemistry, ES-101, and M&amp;E</a:t>
            </a:r>
          </a:p>
          <a:p>
            <a:r>
              <a:rPr lang="en-US" dirty="0" smtClean="0">
                <a:solidFill>
                  <a:schemeClr val="tx1"/>
                </a:solidFill>
              </a:rPr>
              <a:t>Projects</a:t>
            </a:r>
          </a:p>
          <a:p>
            <a:pPr lvl="1"/>
            <a:r>
              <a:rPr lang="en-US" dirty="0" smtClean="0">
                <a:solidFill>
                  <a:schemeClr val="tx1"/>
                </a:solidFill>
              </a:rPr>
              <a:t>Analysis of HCD </a:t>
            </a:r>
            <a:r>
              <a:rPr lang="en-US" dirty="0" err="1" smtClean="0">
                <a:solidFill>
                  <a:schemeClr val="tx1"/>
                </a:solidFill>
              </a:rPr>
              <a:t>reactives</a:t>
            </a:r>
            <a:r>
              <a:rPr lang="en-US" dirty="0" smtClean="0">
                <a:solidFill>
                  <a:schemeClr val="tx1"/>
                </a:solidFill>
              </a:rPr>
              <a:t> issue in Resin Production</a:t>
            </a:r>
          </a:p>
          <a:p>
            <a:pPr lvl="1"/>
            <a:r>
              <a:rPr lang="en-US" dirty="0" smtClean="0">
                <a:solidFill>
                  <a:schemeClr val="tx1"/>
                </a:solidFill>
              </a:rPr>
              <a:t>Risk assessment of the liquid overfill potential at ACT</a:t>
            </a:r>
          </a:p>
          <a:p>
            <a:pPr lvl="1"/>
            <a:r>
              <a:rPr lang="en-US" dirty="0" smtClean="0">
                <a:solidFill>
                  <a:schemeClr val="tx1"/>
                </a:solidFill>
              </a:rPr>
              <a:t>HCP variation of HCD railcars</a:t>
            </a:r>
          </a:p>
          <a:p>
            <a:pPr lvl="1"/>
            <a:r>
              <a:rPr lang="en-US" dirty="0" smtClean="0">
                <a:solidFill>
                  <a:schemeClr val="tx1"/>
                </a:solidFill>
              </a:rPr>
              <a:t>Development for BR dashboard to track MRP metrics from SAP </a:t>
            </a:r>
          </a:p>
          <a:p>
            <a:pPr lvl="1"/>
            <a:r>
              <a:rPr lang="en-US" dirty="0" smtClean="0">
                <a:solidFill>
                  <a:schemeClr val="tx1"/>
                </a:solidFill>
              </a:rPr>
              <a:t>HCP deviation renewal of IPA marine loading</a:t>
            </a:r>
            <a:endParaRPr lang="en-US" dirty="0">
              <a:solidFill>
                <a:schemeClr val="tx1"/>
              </a:solidFill>
            </a:endParaRPr>
          </a:p>
          <a:p>
            <a:pPr lvl="0"/>
            <a:r>
              <a:rPr lang="en-US" sz="2600" dirty="0">
                <a:solidFill>
                  <a:prstClr val="black"/>
                </a:solidFill>
              </a:rPr>
              <a:t>Favorite/Least Favorite </a:t>
            </a:r>
            <a:r>
              <a:rPr lang="en-US" sz="2600" dirty="0" smtClean="0">
                <a:solidFill>
                  <a:prstClr val="black"/>
                </a:solidFill>
              </a:rPr>
              <a:t>Parts:</a:t>
            </a:r>
          </a:p>
          <a:p>
            <a:pPr lvl="1"/>
            <a:r>
              <a:rPr lang="en-US" sz="2400" dirty="0" smtClean="0">
                <a:solidFill>
                  <a:prstClr val="black"/>
                </a:solidFill>
              </a:rPr>
              <a:t>Safety Stewardship and Community Involvement</a:t>
            </a:r>
          </a:p>
          <a:p>
            <a:pPr lvl="1"/>
            <a:r>
              <a:rPr lang="en-US" sz="2400" dirty="0" smtClean="0">
                <a:solidFill>
                  <a:prstClr val="black"/>
                </a:solidFill>
              </a:rPr>
              <a:t>The slow moving “Large Ship”</a:t>
            </a:r>
          </a:p>
          <a:p>
            <a:pPr lvl="0"/>
            <a:r>
              <a:rPr lang="en-US" sz="2900" dirty="0" smtClean="0">
                <a:solidFill>
                  <a:prstClr val="black"/>
                </a:solidFill>
              </a:rPr>
              <a:t>How did  I get this internship?</a:t>
            </a:r>
          </a:p>
          <a:p>
            <a:pPr lvl="1"/>
            <a:r>
              <a:rPr lang="en-US" dirty="0" smtClean="0">
                <a:solidFill>
                  <a:prstClr val="black"/>
                </a:solidFill>
              </a:rPr>
              <a:t>Attended brownbag and visited career fair table</a:t>
            </a:r>
          </a:p>
          <a:p>
            <a:pPr lvl="1"/>
            <a:r>
              <a:rPr lang="en-US" dirty="0" smtClean="0">
                <a:solidFill>
                  <a:prstClr val="black"/>
                </a:solidFill>
              </a:rPr>
              <a:t>On campus interview &amp; phone interview</a:t>
            </a:r>
          </a:p>
          <a:p>
            <a:pPr lvl="0"/>
            <a:r>
              <a:rPr lang="en-US" sz="2700" dirty="0" smtClean="0">
                <a:solidFill>
                  <a:prstClr val="black"/>
                </a:solidFill>
              </a:rPr>
              <a:t>Intern Activities</a:t>
            </a:r>
          </a:p>
          <a:p>
            <a:pPr lvl="1"/>
            <a:r>
              <a:rPr lang="en-US" sz="2500" dirty="0" smtClean="0">
                <a:solidFill>
                  <a:prstClr val="black"/>
                </a:solidFill>
              </a:rPr>
              <a:t>Crawfish Boil, </a:t>
            </a:r>
            <a:r>
              <a:rPr lang="en-US" sz="2500" dirty="0" err="1" smtClean="0">
                <a:solidFill>
                  <a:prstClr val="black"/>
                </a:solidFill>
              </a:rPr>
              <a:t>Tiki</a:t>
            </a:r>
            <a:r>
              <a:rPr lang="en-US" sz="2500" dirty="0" smtClean="0">
                <a:solidFill>
                  <a:prstClr val="black"/>
                </a:solidFill>
              </a:rPr>
              <a:t> Tubing, Painting with a Twist, and Louisiana Culinary Institute</a:t>
            </a:r>
          </a:p>
          <a:p>
            <a:pPr lvl="1"/>
            <a:r>
              <a:rPr lang="en-US" sz="2500" dirty="0" smtClean="0">
                <a:solidFill>
                  <a:prstClr val="black"/>
                </a:solidFill>
              </a:rPr>
              <a:t>Volunteering at the Food Bank, Bernard Harris Science Camp, and YMCA</a:t>
            </a:r>
          </a:p>
          <a:p>
            <a:pPr lvl="1"/>
            <a:r>
              <a:rPr lang="en-US" sz="2500" dirty="0" smtClean="0">
                <a:solidFill>
                  <a:prstClr val="black"/>
                </a:solidFill>
              </a:rPr>
              <a:t>Trips to New Orleans, Ultimate Frisbee, and Bulldog happy hour</a:t>
            </a:r>
          </a:p>
          <a:p>
            <a:pPr lvl="1">
              <a:buClr>
                <a:srgbClr val="A28E6A"/>
              </a:buClr>
            </a:pPr>
            <a:endParaRPr lang="en-US" sz="2500" dirty="0">
              <a:solidFill>
                <a:prstClr val="black"/>
              </a:solidFill>
            </a:endParaRPr>
          </a:p>
          <a:p>
            <a:pPr marL="411480" lvl="1" indent="0">
              <a:buClr>
                <a:srgbClr val="A28E6A"/>
              </a:buClr>
              <a:buNone/>
            </a:pPr>
            <a:endParaRPr lang="en-US" dirty="0" smtClean="0">
              <a:solidFill>
                <a:prstClr val="black"/>
              </a:solidFill>
            </a:endParaRPr>
          </a:p>
          <a:p>
            <a:pPr lvl="1">
              <a:buClr>
                <a:srgbClr val="A28E6A"/>
              </a:buClr>
            </a:pPr>
            <a:endParaRPr lang="en-US" dirty="0" smtClean="0">
              <a:solidFill>
                <a:prstClr val="black"/>
              </a:solidFill>
            </a:endParaRPr>
          </a:p>
          <a:p>
            <a:pPr marL="411480" lvl="1" indent="0">
              <a:buClr>
                <a:srgbClr val="A28E6A"/>
              </a:buClr>
              <a:buNone/>
            </a:pPr>
            <a:endParaRPr lang="en-US" dirty="0">
              <a:solidFill>
                <a:prstClr val="black"/>
              </a:solidFill>
            </a:endParaRPr>
          </a:p>
          <a:p>
            <a:pPr marL="411480" lvl="1" indent="0">
              <a:buNone/>
            </a:pPr>
            <a:endParaRPr lang="en-US" dirty="0"/>
          </a:p>
        </p:txBody>
      </p:sp>
      <p:sp>
        <p:nvSpPr>
          <p:cNvPr id="2" name="Title 1"/>
          <p:cNvSpPr>
            <a:spLocks noGrp="1"/>
          </p:cNvSpPr>
          <p:nvPr>
            <p:ph type="title"/>
          </p:nvPr>
        </p:nvSpPr>
        <p:spPr>
          <a:xfrm>
            <a:off x="228600" y="457200"/>
            <a:ext cx="8686800" cy="1066800"/>
          </a:xfrm>
        </p:spPr>
        <p:txBody>
          <a:bodyPr>
            <a:normAutofit fontScale="90000"/>
          </a:bodyPr>
          <a:lstStyle/>
          <a:p>
            <a:r>
              <a:rPr lang="en-US" dirty="0" smtClean="0"/>
              <a:t>ExxonMobil</a:t>
            </a:r>
            <a:br>
              <a:rPr lang="en-US" dirty="0" smtClean="0"/>
            </a:br>
            <a:r>
              <a:rPr lang="en-US" dirty="0" smtClean="0"/>
              <a:t>Summer 2015</a:t>
            </a:r>
            <a:endParaRPr lang="en-US" dirty="0"/>
          </a:p>
        </p:txBody>
      </p:sp>
      <p:pic>
        <p:nvPicPr>
          <p:cNvPr id="1026" name="Picture 2" descr="https://c1.staticflickr.com/1/45/150760011_4b65e6985e_z.jpg?zz=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590800"/>
            <a:ext cx="37846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2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3758960"/>
          </a:xfrm>
        </p:spPr>
        <p:txBody>
          <a:bodyPr>
            <a:normAutofit/>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Paige </a:t>
            </a:r>
            <a:r>
              <a:rPr lang="en-US" sz="4000" dirty="0"/>
              <a:t>Adams – West </a:t>
            </a:r>
            <a:r>
              <a:rPr lang="en-US" sz="4000" dirty="0" smtClean="0"/>
              <a:t>Pharmaceuticals</a:t>
            </a:r>
            <a:endParaRPr lang="en-US" sz="4000" dirty="0"/>
          </a:p>
        </p:txBody>
      </p:sp>
    </p:spTree>
    <p:extLst>
      <p:ext uri="{BB962C8B-B14F-4D97-AF65-F5344CB8AC3E}">
        <p14:creationId xmlns:p14="http://schemas.microsoft.com/office/powerpoint/2010/main" val="214866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392"/>
            <a:ext cx="4031740" cy="2592008"/>
          </a:xfrm>
        </p:spPr>
        <p:txBody>
          <a:bodyPr>
            <a:normAutofit/>
          </a:bodyPr>
          <a:lstStyle/>
          <a:p>
            <a:r>
              <a:rPr lang="en-US" sz="3200" dirty="0" smtClean="0"/>
              <a:t>Career Services</a:t>
            </a:r>
          </a:p>
          <a:p>
            <a:r>
              <a:rPr lang="en-US" sz="3200" dirty="0" smtClean="0"/>
              <a:t>On campus career fair</a:t>
            </a:r>
          </a:p>
          <a:p>
            <a:r>
              <a:rPr lang="en-US" sz="3200" dirty="0" smtClean="0"/>
              <a:t>Career Vault</a:t>
            </a:r>
            <a:endParaRPr lang="en-US" dirty="0"/>
          </a:p>
        </p:txBody>
      </p:sp>
      <p:sp>
        <p:nvSpPr>
          <p:cNvPr id="2" name="Title 1"/>
          <p:cNvSpPr>
            <a:spLocks noGrp="1"/>
          </p:cNvSpPr>
          <p:nvPr>
            <p:ph type="title"/>
          </p:nvPr>
        </p:nvSpPr>
        <p:spPr/>
        <p:txBody>
          <a:bodyPr/>
          <a:lstStyle/>
          <a:p>
            <a:r>
              <a:rPr lang="en-US" dirty="0" smtClean="0"/>
              <a:t>How?</a:t>
            </a:r>
            <a:endParaRPr lang="en-US" dirty="0"/>
          </a:p>
        </p:txBody>
      </p:sp>
      <p:pic>
        <p:nvPicPr>
          <p:cNvPr id="6" name="Picture 5"/>
          <p:cNvPicPr>
            <a:picLocks noChangeAspect="1"/>
          </p:cNvPicPr>
          <p:nvPr/>
        </p:nvPicPr>
        <p:blipFill>
          <a:blip r:embed="rId2"/>
          <a:stretch>
            <a:fillRect/>
          </a:stretch>
        </p:blipFill>
        <p:spPr>
          <a:xfrm>
            <a:off x="457199" y="4574899"/>
            <a:ext cx="8223859" cy="1914174"/>
          </a:xfrm>
          <a:prstGeom prst="rect">
            <a:avLst/>
          </a:prstGeom>
        </p:spPr>
      </p:pic>
      <p:pic>
        <p:nvPicPr>
          <p:cNvPr id="8" name="Picture 7"/>
          <p:cNvPicPr>
            <a:picLocks noChangeAspect="1"/>
          </p:cNvPicPr>
          <p:nvPr/>
        </p:nvPicPr>
        <p:blipFill>
          <a:blip r:embed="rId3"/>
          <a:stretch>
            <a:fillRect/>
          </a:stretch>
        </p:blipFill>
        <p:spPr>
          <a:xfrm>
            <a:off x="5416269" y="2590799"/>
            <a:ext cx="3289768" cy="1858719"/>
          </a:xfrm>
          <a:prstGeom prst="rect">
            <a:avLst/>
          </a:prstGeom>
        </p:spPr>
      </p:pic>
    </p:spTree>
    <p:extLst>
      <p:ext uri="{BB962C8B-B14F-4D97-AF65-F5344CB8AC3E}">
        <p14:creationId xmlns:p14="http://schemas.microsoft.com/office/powerpoint/2010/main" val="350596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4911639" cy="4525963"/>
          </a:xfrm>
        </p:spPr>
        <p:txBody>
          <a:bodyPr>
            <a:normAutofit/>
          </a:bodyPr>
          <a:lstStyle/>
          <a:p>
            <a:r>
              <a:rPr lang="en-US" dirty="0" smtClean="0"/>
              <a:t>Mechanical Engineering</a:t>
            </a:r>
          </a:p>
          <a:p>
            <a:r>
              <a:rPr lang="en-US" dirty="0" smtClean="0"/>
              <a:t>Prototyping </a:t>
            </a:r>
          </a:p>
          <a:p>
            <a:pPr lvl="1"/>
            <a:r>
              <a:rPr lang="en-US" dirty="0" smtClean="0"/>
              <a:t>“Now that we have a design lets figure out what's wrong with it”</a:t>
            </a:r>
          </a:p>
          <a:p>
            <a:r>
              <a:rPr lang="en-US" dirty="0" smtClean="0"/>
              <a:t>3D Printing</a:t>
            </a:r>
          </a:p>
          <a:p>
            <a:r>
              <a:rPr lang="en-US" dirty="0" smtClean="0"/>
              <a:t>Tests</a:t>
            </a:r>
          </a:p>
          <a:p>
            <a:r>
              <a:rPr lang="en-US" dirty="0" smtClean="0"/>
              <a:t>Exposure to multiple parts of the business</a:t>
            </a:r>
            <a:endParaRPr lang="en-US" dirty="0"/>
          </a:p>
        </p:txBody>
      </p:sp>
      <p:sp>
        <p:nvSpPr>
          <p:cNvPr id="2" name="Title 1"/>
          <p:cNvSpPr>
            <a:spLocks noGrp="1"/>
          </p:cNvSpPr>
          <p:nvPr>
            <p:ph type="title"/>
          </p:nvPr>
        </p:nvSpPr>
        <p:spPr/>
        <p:txBody>
          <a:bodyPr/>
          <a:lstStyle/>
          <a:p>
            <a:r>
              <a:rPr lang="en-US" dirty="0" smtClean="0"/>
              <a:t>What?</a:t>
            </a:r>
            <a:endParaRPr lang="en-US" dirty="0"/>
          </a:p>
        </p:txBody>
      </p:sp>
      <p:pic>
        <p:nvPicPr>
          <p:cNvPr id="4" name="Picture 3"/>
          <p:cNvPicPr>
            <a:picLocks noChangeAspect="1"/>
          </p:cNvPicPr>
          <p:nvPr/>
        </p:nvPicPr>
        <p:blipFill rotWithShape="1">
          <a:blip r:embed="rId2"/>
          <a:srcRect l="25307" t="7765" r="25196" b="9028"/>
          <a:stretch/>
        </p:blipFill>
        <p:spPr>
          <a:xfrm>
            <a:off x="6019800" y="4236239"/>
            <a:ext cx="2079420" cy="2621761"/>
          </a:xfrm>
          <a:prstGeom prst="rect">
            <a:avLst/>
          </a:prstGeom>
        </p:spPr>
      </p:pic>
      <p:pic>
        <p:nvPicPr>
          <p:cNvPr id="5" name="Picture 4"/>
          <p:cNvPicPr>
            <a:picLocks noChangeAspect="1"/>
          </p:cNvPicPr>
          <p:nvPr/>
        </p:nvPicPr>
        <p:blipFill>
          <a:blip r:embed="rId3"/>
          <a:stretch>
            <a:fillRect/>
          </a:stretch>
        </p:blipFill>
        <p:spPr>
          <a:xfrm>
            <a:off x="5486400" y="2514600"/>
            <a:ext cx="3276600" cy="1638300"/>
          </a:xfrm>
          <a:prstGeom prst="rect">
            <a:avLst/>
          </a:prstGeom>
        </p:spPr>
      </p:pic>
    </p:spTree>
    <p:extLst>
      <p:ext uri="{BB962C8B-B14F-4D97-AF65-F5344CB8AC3E}">
        <p14:creationId xmlns:p14="http://schemas.microsoft.com/office/powerpoint/2010/main" val="151071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5434534" cy="5168996"/>
          </a:xfrm>
        </p:spPr>
        <p:txBody>
          <a:bodyPr>
            <a:normAutofit/>
          </a:bodyPr>
          <a:lstStyle/>
          <a:p>
            <a:r>
              <a:rPr lang="en-US" dirty="0" smtClean="0"/>
              <a:t>No particular classes were used.</a:t>
            </a:r>
          </a:p>
          <a:p>
            <a:pPr lvl="1"/>
            <a:r>
              <a:rPr lang="en-US" dirty="0" smtClean="0"/>
              <a:t>Nature of Materials and Composites gave me some background on the materials we used. </a:t>
            </a:r>
          </a:p>
          <a:p>
            <a:pPr lvl="1"/>
            <a:r>
              <a:rPr lang="en-US" dirty="0" smtClean="0"/>
              <a:t>Statics and Physics helped with simple force tests.</a:t>
            </a:r>
          </a:p>
          <a:p>
            <a:r>
              <a:rPr lang="en-US" dirty="0" smtClean="0"/>
              <a:t>Teamwork skills</a:t>
            </a:r>
          </a:p>
          <a:p>
            <a:r>
              <a:rPr lang="en-US" dirty="0" smtClean="0"/>
              <a:t>Minitab Analysis</a:t>
            </a:r>
          </a:p>
          <a:p>
            <a:r>
              <a:rPr lang="en-US" dirty="0" smtClean="0"/>
              <a:t>Excel</a:t>
            </a:r>
          </a:p>
          <a:p>
            <a:r>
              <a:rPr lang="en-US" dirty="0" smtClean="0"/>
              <a:t>Troubleshooting</a:t>
            </a:r>
          </a:p>
          <a:p>
            <a:pPr marL="0" indent="0">
              <a:buNone/>
            </a:pPr>
            <a:endParaRPr lang="en-US" dirty="0"/>
          </a:p>
        </p:txBody>
      </p:sp>
      <p:sp>
        <p:nvSpPr>
          <p:cNvPr id="2" name="Title 1"/>
          <p:cNvSpPr>
            <a:spLocks noGrp="1"/>
          </p:cNvSpPr>
          <p:nvPr>
            <p:ph type="title"/>
          </p:nvPr>
        </p:nvSpPr>
        <p:spPr/>
        <p:txBody>
          <a:bodyPr/>
          <a:lstStyle/>
          <a:p>
            <a:r>
              <a:rPr lang="en-US" dirty="0" smtClean="0"/>
              <a:t>Lafayette Correlation</a:t>
            </a:r>
            <a:endParaRPr lang="en-US" dirty="0"/>
          </a:p>
        </p:txBody>
      </p:sp>
      <p:pic>
        <p:nvPicPr>
          <p:cNvPr id="5" name="Picture 4"/>
          <p:cNvPicPr>
            <a:picLocks noChangeAspect="1"/>
          </p:cNvPicPr>
          <p:nvPr/>
        </p:nvPicPr>
        <p:blipFill rotWithShape="1">
          <a:blip r:embed="rId2"/>
          <a:srcRect l="19588" r="21986"/>
          <a:stretch/>
        </p:blipFill>
        <p:spPr>
          <a:xfrm>
            <a:off x="6248400" y="2590800"/>
            <a:ext cx="2363224" cy="4169987"/>
          </a:xfrm>
          <a:prstGeom prst="rect">
            <a:avLst/>
          </a:prstGeom>
        </p:spPr>
      </p:pic>
    </p:spTree>
    <p:extLst>
      <p:ext uri="{BB962C8B-B14F-4D97-AF65-F5344CB8AC3E}">
        <p14:creationId xmlns:p14="http://schemas.microsoft.com/office/powerpoint/2010/main" val="222229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144000" cy="4800600"/>
          </a:xfrm>
        </p:spPr>
        <p:txBody>
          <a:bodyPr>
            <a:normAutofit/>
          </a:bodyPr>
          <a:lstStyle/>
          <a:p>
            <a:pPr lvl="1"/>
            <a:r>
              <a:rPr lang="en-US" sz="1800" dirty="0">
                <a:hlinkClick r:id="rId2"/>
              </a:rPr>
              <a:t>http://</a:t>
            </a:r>
            <a:r>
              <a:rPr lang="en-US" sz="1800" dirty="0" err="1">
                <a:hlinkClick r:id="rId2"/>
              </a:rPr>
              <a:t>careerservices.lafayette.edu</a:t>
            </a:r>
            <a:r>
              <a:rPr lang="en-US" sz="1800" dirty="0">
                <a:hlinkClick r:id="rId2"/>
              </a:rPr>
              <a:t>/files/2015/09/New-CF-layout-one-page-per-2015.</a:t>
            </a:r>
            <a:r>
              <a:rPr lang="en-US" sz="1800" dirty="0" smtClean="0">
                <a:hlinkClick r:id="rId2"/>
              </a:rPr>
              <a:t>pdf </a:t>
            </a:r>
            <a:r>
              <a:rPr lang="en-US" sz="1800" dirty="0" smtClean="0"/>
              <a:t>to see list of companies</a:t>
            </a:r>
          </a:p>
          <a:p>
            <a:pPr lvl="1"/>
            <a:r>
              <a:rPr lang="en-US" sz="1800" b="1" dirty="0" smtClean="0"/>
              <a:t>Research each company so you are informed</a:t>
            </a:r>
          </a:p>
          <a:p>
            <a:pPr lvl="2"/>
            <a:r>
              <a:rPr lang="en-US" sz="1600" dirty="0" smtClean="0">
                <a:solidFill>
                  <a:schemeClr val="tx1"/>
                </a:solidFill>
              </a:rPr>
              <a:t>Name &amp; type</a:t>
            </a:r>
          </a:p>
          <a:p>
            <a:pPr lvl="2"/>
            <a:r>
              <a:rPr lang="en-US" sz="1600" dirty="0" smtClean="0">
                <a:solidFill>
                  <a:schemeClr val="tx1"/>
                </a:solidFill>
              </a:rPr>
              <a:t>Locations</a:t>
            </a:r>
          </a:p>
          <a:p>
            <a:pPr lvl="2"/>
            <a:r>
              <a:rPr lang="en-US" sz="1600" dirty="0" smtClean="0">
                <a:solidFill>
                  <a:schemeClr val="tx1"/>
                </a:solidFill>
              </a:rPr>
              <a:t>Internship &amp; Job Opportunities</a:t>
            </a:r>
          </a:p>
          <a:p>
            <a:pPr lvl="1"/>
            <a:r>
              <a:rPr lang="en-US" sz="1800" dirty="0" smtClean="0"/>
              <a:t>Good companies for </a:t>
            </a:r>
            <a:r>
              <a:rPr lang="en-US" sz="1800" dirty="0" err="1" smtClean="0"/>
              <a:t>ChEs</a:t>
            </a:r>
            <a:r>
              <a:rPr lang="en-US" sz="1800" dirty="0" smtClean="0"/>
              <a:t> (just some of the many)</a:t>
            </a:r>
          </a:p>
          <a:p>
            <a:pPr lvl="2"/>
            <a:r>
              <a:rPr lang="en-US" sz="1600" dirty="0" smtClean="0">
                <a:solidFill>
                  <a:schemeClr val="tx1"/>
                </a:solidFill>
              </a:rPr>
              <a:t>B. Braun - Pharmaceuticals</a:t>
            </a:r>
          </a:p>
          <a:p>
            <a:pPr lvl="2"/>
            <a:r>
              <a:rPr lang="en-US" sz="1600" dirty="0" smtClean="0">
                <a:solidFill>
                  <a:schemeClr val="tx1"/>
                </a:solidFill>
              </a:rPr>
              <a:t>ExxonMobil - Petroleum</a:t>
            </a:r>
          </a:p>
          <a:p>
            <a:pPr lvl="2"/>
            <a:r>
              <a:rPr lang="en-US" sz="1600" dirty="0" smtClean="0">
                <a:solidFill>
                  <a:schemeClr val="tx1"/>
                </a:solidFill>
              </a:rPr>
              <a:t>Air Products - Industrial Gases</a:t>
            </a:r>
          </a:p>
          <a:p>
            <a:pPr lvl="2"/>
            <a:r>
              <a:rPr lang="en-US" sz="1600" dirty="0" err="1" smtClean="0">
                <a:solidFill>
                  <a:schemeClr val="tx1"/>
                </a:solidFill>
              </a:rPr>
              <a:t>Linde</a:t>
            </a:r>
            <a:r>
              <a:rPr lang="en-US" sz="1600" dirty="0" smtClean="0">
                <a:solidFill>
                  <a:schemeClr val="tx1"/>
                </a:solidFill>
              </a:rPr>
              <a:t> - Industrial Gases</a:t>
            </a:r>
          </a:p>
          <a:p>
            <a:pPr lvl="2"/>
            <a:r>
              <a:rPr lang="en-US" sz="1600" dirty="0" smtClean="0">
                <a:solidFill>
                  <a:schemeClr val="tx1"/>
                </a:solidFill>
              </a:rPr>
              <a:t>Johnson &amp; Johnson - Healthcare products &amp; Pharmaceuticals</a:t>
            </a:r>
          </a:p>
          <a:p>
            <a:pPr lvl="2"/>
            <a:r>
              <a:rPr lang="en-US" sz="1600" dirty="0" smtClean="0">
                <a:solidFill>
                  <a:schemeClr val="tx1"/>
                </a:solidFill>
              </a:rPr>
              <a:t>West Pharmaceuticals - Healthcare &amp; Pharmaceuticals</a:t>
            </a:r>
          </a:p>
          <a:p>
            <a:pPr lvl="1"/>
            <a:endParaRPr lang="en-US" sz="1600" dirty="0"/>
          </a:p>
        </p:txBody>
      </p:sp>
      <p:sp>
        <p:nvSpPr>
          <p:cNvPr id="2" name="Title 1"/>
          <p:cNvSpPr>
            <a:spLocks noGrp="1"/>
          </p:cNvSpPr>
          <p:nvPr>
            <p:ph type="title"/>
          </p:nvPr>
        </p:nvSpPr>
        <p:spPr/>
        <p:txBody>
          <a:bodyPr>
            <a:normAutofit fontScale="90000"/>
          </a:bodyPr>
          <a:lstStyle/>
          <a:p>
            <a:r>
              <a:rPr lang="en-US" dirty="0" smtClean="0"/>
              <a:t>Navigating the Career Fair for a </a:t>
            </a:r>
            <a:r>
              <a:rPr lang="en-US" dirty="0" err="1" smtClean="0"/>
              <a:t>ChE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143999" cy="3611563"/>
          </a:xfrm>
        </p:spPr>
        <p:txBody>
          <a:bodyPr>
            <a:noAutofit/>
          </a:bodyPr>
          <a:lstStyle/>
          <a:p>
            <a:pPr lvl="1"/>
            <a:r>
              <a:rPr lang="en-US" sz="2400" dirty="0" smtClean="0"/>
              <a:t>Business dress (It is required for entry.)</a:t>
            </a:r>
          </a:p>
          <a:p>
            <a:pPr lvl="1"/>
            <a:r>
              <a:rPr lang="en-US" sz="2400" dirty="0" smtClean="0"/>
              <a:t>Folder with </a:t>
            </a:r>
            <a:r>
              <a:rPr lang="en-US" sz="2400" dirty="0" err="1" smtClean="0"/>
              <a:t>resumés</a:t>
            </a:r>
            <a:r>
              <a:rPr lang="en-US" sz="2400" dirty="0" smtClean="0"/>
              <a:t> (15-20)</a:t>
            </a:r>
          </a:p>
          <a:p>
            <a:pPr lvl="2"/>
            <a:r>
              <a:rPr lang="en-US" dirty="0" smtClean="0"/>
              <a:t>Splurge on high quality resume paper.</a:t>
            </a:r>
          </a:p>
          <a:p>
            <a:pPr lvl="1"/>
            <a:r>
              <a:rPr lang="en-US" sz="2400" dirty="0" smtClean="0"/>
              <a:t>List of companies you find interesting</a:t>
            </a:r>
          </a:p>
          <a:p>
            <a:pPr lvl="1"/>
            <a:r>
              <a:rPr lang="en-US" sz="2400" dirty="0" smtClean="0"/>
              <a:t>Some questions to ask</a:t>
            </a:r>
          </a:p>
          <a:p>
            <a:pPr lvl="2"/>
            <a:r>
              <a:rPr lang="en-US" dirty="0" smtClean="0">
                <a:solidFill>
                  <a:schemeClr val="tx1"/>
                </a:solidFill>
              </a:rPr>
              <a:t>How established is the program?</a:t>
            </a:r>
          </a:p>
          <a:p>
            <a:pPr lvl="2"/>
            <a:r>
              <a:rPr lang="en-US" dirty="0" smtClean="0">
                <a:solidFill>
                  <a:schemeClr val="tx1"/>
                </a:solidFill>
              </a:rPr>
              <a:t>What are the biggest challenges for this position/company?</a:t>
            </a:r>
          </a:p>
          <a:p>
            <a:pPr lvl="2"/>
            <a:r>
              <a:rPr lang="en-US" dirty="0" smtClean="0">
                <a:solidFill>
                  <a:schemeClr val="tx1"/>
                </a:solidFill>
              </a:rPr>
              <a:t>What they like most and least about the company?</a:t>
            </a:r>
          </a:p>
          <a:p>
            <a:pPr lvl="2"/>
            <a:r>
              <a:rPr lang="en-US" dirty="0" smtClean="0">
                <a:solidFill>
                  <a:schemeClr val="tx1"/>
                </a:solidFill>
              </a:rPr>
              <a:t>Something of interest gained in your information acquisition about the company </a:t>
            </a:r>
            <a:endParaRPr lang="en-US" dirty="0">
              <a:solidFill>
                <a:schemeClr val="tx1"/>
              </a:solidFill>
            </a:endParaRPr>
          </a:p>
        </p:txBody>
      </p:sp>
      <p:sp>
        <p:nvSpPr>
          <p:cNvPr id="2" name="Title 1"/>
          <p:cNvSpPr>
            <a:spLocks noGrp="1"/>
          </p:cNvSpPr>
          <p:nvPr>
            <p:ph type="title"/>
          </p:nvPr>
        </p:nvSpPr>
        <p:spPr/>
        <p:txBody>
          <a:bodyPr/>
          <a:lstStyle/>
          <a:p>
            <a:r>
              <a:rPr lang="en-US" dirty="0" smtClean="0"/>
              <a:t>What to bring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75467"/>
            <a:ext cx="9143999" cy="3450696"/>
          </a:xfrm>
        </p:spPr>
        <p:txBody>
          <a:bodyPr>
            <a:normAutofit/>
          </a:bodyPr>
          <a:lstStyle/>
          <a:p>
            <a:pPr lvl="1"/>
            <a:r>
              <a:rPr lang="en-US" sz="2400" dirty="0" smtClean="0"/>
              <a:t>Wait in line but be bold.</a:t>
            </a:r>
          </a:p>
          <a:p>
            <a:pPr lvl="1"/>
            <a:r>
              <a:rPr lang="en-US" sz="2400" dirty="0" smtClean="0"/>
              <a:t>Talk to everybody, don’t limit yourself to your preset list.</a:t>
            </a:r>
          </a:p>
          <a:p>
            <a:pPr lvl="1"/>
            <a:r>
              <a:rPr lang="en-US" sz="2400" dirty="0" smtClean="0"/>
              <a:t>Give your </a:t>
            </a:r>
            <a:r>
              <a:rPr lang="en-US" sz="2400" dirty="0" err="1" smtClean="0"/>
              <a:t>resumé</a:t>
            </a:r>
            <a:r>
              <a:rPr lang="en-US" sz="2400" dirty="0" smtClean="0"/>
              <a:t> out.</a:t>
            </a:r>
          </a:p>
          <a:p>
            <a:pPr lvl="1"/>
            <a:r>
              <a:rPr lang="en-US" sz="2400" b="1" dirty="0" smtClean="0"/>
              <a:t>Network </a:t>
            </a:r>
            <a:r>
              <a:rPr lang="en-US" sz="2400" b="1" dirty="0" err="1" smtClean="0"/>
              <a:t>network</a:t>
            </a:r>
            <a:r>
              <a:rPr lang="en-US" sz="2400" b="1" dirty="0" smtClean="0"/>
              <a:t> </a:t>
            </a:r>
            <a:r>
              <a:rPr lang="en-US" sz="2400" b="1" dirty="0" err="1" smtClean="0"/>
              <a:t>network</a:t>
            </a:r>
            <a:r>
              <a:rPr lang="en-US" sz="2400" b="1" dirty="0" smtClean="0"/>
              <a:t>. </a:t>
            </a:r>
            <a:r>
              <a:rPr lang="en-US" sz="2400" dirty="0" smtClean="0"/>
              <a:t>(At minimum, ask for business cards)</a:t>
            </a:r>
          </a:p>
          <a:p>
            <a:pPr lvl="1"/>
            <a:r>
              <a:rPr lang="en-US" sz="2400" dirty="0" smtClean="0"/>
              <a:t>Talk yourself up… but not too much.</a:t>
            </a:r>
          </a:p>
          <a:p>
            <a:pPr lvl="1"/>
            <a:r>
              <a:rPr lang="en-US" sz="2400" dirty="0" smtClean="0"/>
              <a:t>Take the free stuff if offered. (You’ll actually make the career fair reps happy.)</a:t>
            </a:r>
            <a:endParaRPr lang="en-US" sz="2400" dirty="0"/>
          </a:p>
        </p:txBody>
      </p:sp>
      <p:sp>
        <p:nvSpPr>
          <p:cNvPr id="2" name="Title 1"/>
          <p:cNvSpPr>
            <a:spLocks noGrp="1"/>
          </p:cNvSpPr>
          <p:nvPr>
            <p:ph type="title"/>
          </p:nvPr>
        </p:nvSpPr>
        <p:spPr/>
        <p:txBody>
          <a:bodyPr/>
          <a:lstStyle/>
          <a:p>
            <a:r>
              <a:rPr lang="en-US" dirty="0" smtClean="0"/>
              <a:t>When you are there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75467"/>
            <a:ext cx="9143999" cy="3450696"/>
          </a:xfrm>
        </p:spPr>
        <p:txBody>
          <a:bodyPr>
            <a:normAutofit/>
          </a:bodyPr>
          <a:lstStyle/>
          <a:p>
            <a:pPr lvl="1"/>
            <a:r>
              <a:rPr lang="en-US" dirty="0" smtClean="0"/>
              <a:t>Send Thank You notes</a:t>
            </a:r>
          </a:p>
          <a:p>
            <a:pPr lvl="2"/>
            <a:r>
              <a:rPr lang="en-US" sz="2200" dirty="0" smtClean="0"/>
              <a:t>Written best, particularly for interviewers (later)</a:t>
            </a:r>
          </a:p>
          <a:p>
            <a:pPr lvl="1"/>
            <a:r>
              <a:rPr lang="en-US" dirty="0" smtClean="0"/>
              <a:t>Follow up with connections you made</a:t>
            </a:r>
          </a:p>
          <a:p>
            <a:pPr lvl="2"/>
            <a:r>
              <a:rPr lang="en-US" sz="2200" dirty="0" smtClean="0"/>
              <a:t>Interview and hiring decisions are made based on a number of things: making an impression on someone is most certainly one. </a:t>
            </a:r>
          </a:p>
          <a:p>
            <a:pPr lvl="1"/>
            <a:r>
              <a:rPr lang="en-US" dirty="0" smtClean="0"/>
              <a:t>Check </a:t>
            </a:r>
            <a:r>
              <a:rPr lang="en-US" dirty="0" err="1" smtClean="0"/>
              <a:t>CareerSpot</a:t>
            </a:r>
            <a:r>
              <a:rPr lang="en-US" dirty="0" smtClean="0"/>
              <a:t> for internship positions and interview schedules</a:t>
            </a:r>
          </a:p>
          <a:p>
            <a:pPr lvl="2"/>
            <a:r>
              <a:rPr lang="en-US" sz="2200" dirty="0">
                <a:solidFill>
                  <a:schemeClr val="tx1"/>
                </a:solidFill>
                <a:hlinkClick r:id="rId2"/>
              </a:rPr>
              <a:t>https://</a:t>
            </a:r>
            <a:r>
              <a:rPr lang="en-US" sz="2200" dirty="0" err="1">
                <a:solidFill>
                  <a:schemeClr val="tx1"/>
                </a:solidFill>
                <a:hlinkClick r:id="rId2"/>
              </a:rPr>
              <a:t>lafayette-csm.symplicity.com</a:t>
            </a:r>
            <a:r>
              <a:rPr lang="en-US" sz="2200" dirty="0" smtClean="0">
                <a:solidFill>
                  <a:schemeClr val="tx1"/>
                </a:solidFill>
                <a:hlinkClick r:id="rId2"/>
              </a:rPr>
              <a:t>/</a:t>
            </a:r>
            <a:endParaRPr lang="en-US" sz="2200" dirty="0" smtClean="0">
              <a:solidFill>
                <a:schemeClr val="tx1"/>
              </a:solidFill>
            </a:endParaRPr>
          </a:p>
          <a:p>
            <a:pPr marL="627063" lvl="2" indent="0">
              <a:buNone/>
            </a:pPr>
            <a:endParaRPr lang="en-US" dirty="0">
              <a:solidFill>
                <a:schemeClr val="tx1"/>
              </a:solidFill>
            </a:endParaRPr>
          </a:p>
        </p:txBody>
      </p:sp>
      <p:sp>
        <p:nvSpPr>
          <p:cNvPr id="2" name="Title 1"/>
          <p:cNvSpPr>
            <a:spLocks noGrp="1"/>
          </p:cNvSpPr>
          <p:nvPr>
            <p:ph type="title"/>
          </p:nvPr>
        </p:nvSpPr>
        <p:spPr/>
        <p:txBody>
          <a:bodyPr/>
          <a:lstStyle/>
          <a:p>
            <a:r>
              <a:rPr lang="en-US" dirty="0" smtClean="0"/>
              <a:t>After the fair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2209800"/>
          </a:xfrm>
        </p:spPr>
        <p:txBody>
          <a:bodyPr/>
          <a:lstStyle/>
          <a:p>
            <a:pPr algn="ctr"/>
            <a:r>
              <a:rPr lang="en-US" dirty="0" smtClean="0"/>
              <a:t>GOOD LUCK!</a:t>
            </a:r>
            <a:endParaRPr lang="en-US" dirty="0"/>
          </a:p>
        </p:txBody>
      </p:sp>
      <p:pic>
        <p:nvPicPr>
          <p:cNvPr id="4" name="Picture 3"/>
          <p:cNvPicPr>
            <a:picLocks noChangeAspect="1"/>
          </p:cNvPicPr>
          <p:nvPr/>
        </p:nvPicPr>
        <p:blipFill>
          <a:blip r:embed="rId2"/>
          <a:stretch>
            <a:fillRect/>
          </a:stretch>
        </p:blipFill>
        <p:spPr>
          <a:xfrm>
            <a:off x="609601" y="2438401"/>
            <a:ext cx="7863934" cy="42622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713037"/>
            <a:ext cx="7408333" cy="3611563"/>
          </a:xfrm>
        </p:spPr>
        <p:txBody>
          <a:bodyPr>
            <a:normAutofit fontScale="85000" lnSpcReduction="20000"/>
          </a:bodyPr>
          <a:lstStyle/>
          <a:p>
            <a:pPr algn="ctr">
              <a:buNone/>
            </a:pPr>
            <a:r>
              <a:rPr lang="en-US" dirty="0" smtClean="0"/>
              <a:t>Hayden </a:t>
            </a:r>
            <a:r>
              <a:rPr lang="en-US" dirty="0" err="1" smtClean="0"/>
              <a:t>Jarboe</a:t>
            </a:r>
            <a:r>
              <a:rPr lang="en-US" dirty="0" smtClean="0"/>
              <a:t> ‘16</a:t>
            </a:r>
          </a:p>
          <a:p>
            <a:pPr algn="ctr">
              <a:buNone/>
            </a:pPr>
            <a:r>
              <a:rPr lang="en-US" dirty="0" err="1" smtClean="0"/>
              <a:t>jarboej@lafayette.edu</a:t>
            </a:r>
            <a:endParaRPr lang="en-US" dirty="0" smtClean="0"/>
          </a:p>
          <a:p>
            <a:pPr algn="ctr">
              <a:buNone/>
            </a:pPr>
            <a:endParaRPr lang="en-US" dirty="0" smtClean="0"/>
          </a:p>
          <a:p>
            <a:pPr algn="ctr">
              <a:buNone/>
            </a:pPr>
            <a:r>
              <a:rPr lang="en-US" dirty="0" smtClean="0"/>
              <a:t>Kristen </a:t>
            </a:r>
            <a:r>
              <a:rPr lang="en-US" dirty="0" err="1" smtClean="0"/>
              <a:t>Pogozelski</a:t>
            </a:r>
            <a:r>
              <a:rPr lang="en-US" dirty="0" smtClean="0"/>
              <a:t> ’16</a:t>
            </a:r>
          </a:p>
          <a:p>
            <a:pPr algn="ctr">
              <a:buNone/>
            </a:pPr>
            <a:r>
              <a:rPr lang="en-US" dirty="0" err="1" smtClean="0"/>
              <a:t>pogozelk@lafayette.edu</a:t>
            </a:r>
            <a:endParaRPr lang="en-US" dirty="0" smtClean="0"/>
          </a:p>
          <a:p>
            <a:pPr lvl="1" algn="ctr">
              <a:buNone/>
            </a:pPr>
            <a:endParaRPr lang="en-US" dirty="0" smtClean="0"/>
          </a:p>
          <a:p>
            <a:pPr algn="ctr">
              <a:buNone/>
            </a:pPr>
            <a:r>
              <a:rPr lang="en-US" dirty="0" smtClean="0"/>
              <a:t>Christopher ‘Barker’ </a:t>
            </a:r>
            <a:r>
              <a:rPr lang="en-US" dirty="0" err="1" smtClean="0"/>
              <a:t>Carlock</a:t>
            </a:r>
            <a:r>
              <a:rPr lang="en-US" dirty="0" smtClean="0"/>
              <a:t> ’17</a:t>
            </a:r>
          </a:p>
          <a:p>
            <a:pPr algn="ctr">
              <a:buNone/>
            </a:pPr>
            <a:r>
              <a:rPr lang="en-US" dirty="0" err="1" smtClean="0"/>
              <a:t>carlockc@lafayette.edu</a:t>
            </a:r>
            <a:endParaRPr lang="en-US" dirty="0" smtClean="0"/>
          </a:p>
          <a:p>
            <a:pPr lvl="1" algn="ctr">
              <a:buNone/>
            </a:pPr>
            <a:endParaRPr lang="en-US" dirty="0" smtClean="0"/>
          </a:p>
          <a:p>
            <a:pPr algn="ctr">
              <a:buNone/>
            </a:pPr>
            <a:r>
              <a:rPr lang="en-US" dirty="0" smtClean="0"/>
              <a:t>Paige Adams ’16</a:t>
            </a:r>
          </a:p>
          <a:p>
            <a:pPr algn="ctr">
              <a:buNone/>
            </a:pPr>
            <a:r>
              <a:rPr lang="en-US" dirty="0" err="1" smtClean="0"/>
              <a:t>adamsp@lafayette.edu</a:t>
            </a:r>
            <a:endParaRPr lang="en-US" dirty="0"/>
          </a:p>
        </p:txBody>
      </p:sp>
      <p:sp>
        <p:nvSpPr>
          <p:cNvPr id="2" name="Title 1"/>
          <p:cNvSpPr>
            <a:spLocks noGrp="1"/>
          </p:cNvSpPr>
          <p:nvPr>
            <p:ph type="title"/>
          </p:nvPr>
        </p:nvSpPr>
        <p:spPr/>
        <p:txBody>
          <a:bodyPr/>
          <a:lstStyle/>
          <a:p>
            <a:r>
              <a:rPr lang="en-US" dirty="0" smtClean="0"/>
              <a:t>Meet the Speakers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3758960"/>
          </a:xfrm>
        </p:spPr>
        <p:txBody>
          <a:bodyPr>
            <a:normAutofit/>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Kristen </a:t>
            </a:r>
            <a:r>
              <a:rPr lang="en-US" sz="4000" dirty="0" err="1"/>
              <a:t>Pogozelski</a:t>
            </a:r>
            <a:r>
              <a:rPr lang="en-US" sz="4000" dirty="0"/>
              <a:t> – NRG Energy, Inc.</a:t>
            </a:r>
          </a:p>
        </p:txBody>
      </p:sp>
    </p:spTree>
    <p:extLst>
      <p:ext uri="{BB962C8B-B14F-4D97-AF65-F5344CB8AC3E}">
        <p14:creationId xmlns:p14="http://schemas.microsoft.com/office/powerpoint/2010/main" val="350329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1522428" y="-31150"/>
            <a:ext cx="6931071" cy="1039813"/>
          </a:xfrm>
          <a:prstGeom prst="rect">
            <a:avLst/>
          </a:prstGeom>
          <a:noFill/>
          <a:ln w="9525">
            <a:noFill/>
            <a:miter lim="800000"/>
            <a:headEnd/>
            <a:tailEnd/>
          </a:ln>
        </p:spPr>
        <p:txBody>
          <a:bodyPr anchor="ctr"/>
          <a:lstStyle/>
          <a:p>
            <a:pPr defTabSz="457200" eaLnBrk="0" fontAlgn="base" hangingPunct="0">
              <a:spcBef>
                <a:spcPct val="0"/>
              </a:spcBef>
              <a:spcAft>
                <a:spcPct val="0"/>
              </a:spcAft>
              <a:defRPr/>
            </a:pPr>
            <a:r>
              <a:rPr lang="en-US" sz="2800" kern="0" dirty="0" smtClean="0">
                <a:solidFill>
                  <a:srgbClr val="000000"/>
                </a:solidFill>
                <a:latin typeface="Trebuchet MS" panose="020B0603020202020204" pitchFamily="34" charset="0"/>
                <a:ea typeface="ＭＳ Ｐゴシック"/>
                <a:cs typeface="Arial" charset="0"/>
              </a:rPr>
              <a:t>NRG Energy</a:t>
            </a:r>
            <a:endParaRPr lang="en-US" sz="2800" kern="0" dirty="0">
              <a:solidFill>
                <a:srgbClr val="000000"/>
              </a:solidFill>
              <a:latin typeface="Trebuchet MS" panose="020B0603020202020204" pitchFamily="34" charset="0"/>
              <a:ea typeface="ＭＳ Ｐゴシック"/>
              <a:cs typeface="Arial" charset="0"/>
            </a:endParaRPr>
          </a:p>
        </p:txBody>
      </p:sp>
      <p:sp>
        <p:nvSpPr>
          <p:cNvPr id="7" name="Footer Placeholder 6"/>
          <p:cNvSpPr>
            <a:spLocks noGrp="1"/>
          </p:cNvSpPr>
          <p:nvPr>
            <p:ph type="ftr" sz="quarter" idx="10"/>
          </p:nvPr>
        </p:nvSpPr>
        <p:spPr>
          <a:xfrm>
            <a:off x="367983" y="6562549"/>
            <a:ext cx="1924226" cy="293687"/>
          </a:xfrm>
        </p:spPr>
        <p:txBody>
          <a:bodyPr/>
          <a:lstStyle/>
          <a:p>
            <a:pPr>
              <a:defRPr/>
            </a:pPr>
            <a:r>
              <a:rPr lang="en-US" dirty="0" smtClean="0">
                <a:solidFill>
                  <a:srgbClr val="FFFFFF">
                    <a:lumMod val="50000"/>
                  </a:srgbClr>
                </a:solidFill>
              </a:rPr>
              <a:t>NRG Energy, Inc. Confidential </a:t>
            </a:r>
            <a:endParaRPr lang="en-US" dirty="0">
              <a:solidFill>
                <a:srgbClr val="FFFFFF">
                  <a:lumMod val="50000"/>
                </a:srgbClr>
              </a:solidFill>
            </a:endParaRPr>
          </a:p>
        </p:txBody>
      </p:sp>
      <p:sp>
        <p:nvSpPr>
          <p:cNvPr id="8" name="Slide Number Placeholder 7"/>
          <p:cNvSpPr>
            <a:spLocks noGrp="1"/>
          </p:cNvSpPr>
          <p:nvPr>
            <p:ph type="sldNum" sz="quarter" idx="12"/>
          </p:nvPr>
        </p:nvSpPr>
        <p:spPr>
          <a:xfrm>
            <a:off x="8631238" y="6643688"/>
            <a:ext cx="512762" cy="158750"/>
          </a:xfrm>
        </p:spPr>
        <p:txBody>
          <a:bodyPr/>
          <a:lstStyle/>
          <a:p>
            <a:pPr>
              <a:defRPr/>
            </a:pPr>
            <a:fld id="{A93DD454-2FF0-40EC-B082-2D0848B7FF30}" type="slidenum">
              <a:rPr lang="en-US" smtClean="0">
                <a:solidFill>
                  <a:srgbClr val="000000">
                    <a:tint val="75000"/>
                  </a:srgbClr>
                </a:solidFill>
              </a:rPr>
              <a:pPr>
                <a:defRPr/>
              </a:pPr>
              <a:t>9</a:t>
            </a:fld>
            <a:endParaRPr lang="en-US" dirty="0">
              <a:solidFill>
                <a:srgbClr val="000000">
                  <a:tint val="75000"/>
                </a:srgbClr>
              </a:solidFill>
            </a:endParaRPr>
          </a:p>
        </p:txBody>
      </p:sp>
      <p:sp>
        <p:nvSpPr>
          <p:cNvPr id="77" name="object 15"/>
          <p:cNvSpPr txBox="1"/>
          <p:nvPr/>
        </p:nvSpPr>
        <p:spPr>
          <a:xfrm>
            <a:off x="1203795" y="1798574"/>
            <a:ext cx="2001820" cy="830997"/>
          </a:xfrm>
          <a:prstGeom prst="rect">
            <a:avLst/>
          </a:prstGeom>
        </p:spPr>
        <p:txBody>
          <a:bodyPr vert="horz" wrap="square" lIns="0" tIns="0" rIns="0" bIns="0" rtlCol="0">
            <a:spAutoFit/>
          </a:bodyPr>
          <a:lstStyle/>
          <a:p>
            <a:pPr marL="12700" algn="ctr" fontAlgn="base">
              <a:spcBef>
                <a:spcPct val="0"/>
              </a:spcBef>
              <a:spcAft>
                <a:spcPct val="0"/>
              </a:spcAft>
            </a:pPr>
            <a:r>
              <a:rPr sz="5400" b="1" dirty="0">
                <a:solidFill>
                  <a:srgbClr val="6D6E71"/>
                </a:solidFill>
                <a:ea typeface="Verdana" panose="020B0604030504040204" pitchFamily="34" charset="0"/>
                <a:cs typeface="Verdana" panose="020B0604030504040204" pitchFamily="34" charset="0"/>
              </a:rPr>
              <a:t>53K</a:t>
            </a:r>
            <a:endParaRPr sz="5400" dirty="0">
              <a:solidFill>
                <a:srgbClr val="231F20"/>
              </a:solidFill>
              <a:ea typeface="Verdana" panose="020B0604030504040204" pitchFamily="34" charset="0"/>
              <a:cs typeface="Verdana" panose="020B0604030504040204" pitchFamily="34" charset="0"/>
            </a:endParaRPr>
          </a:p>
        </p:txBody>
      </p:sp>
      <p:sp>
        <p:nvSpPr>
          <p:cNvPr id="78" name="object 16"/>
          <p:cNvSpPr txBox="1"/>
          <p:nvPr/>
        </p:nvSpPr>
        <p:spPr>
          <a:xfrm>
            <a:off x="1039460" y="2588238"/>
            <a:ext cx="2443500" cy="630942"/>
          </a:xfrm>
          <a:prstGeom prst="rect">
            <a:avLst/>
          </a:prstGeom>
        </p:spPr>
        <p:txBody>
          <a:bodyPr vert="horz" wrap="square" lIns="0" tIns="0" rIns="0" bIns="0" rtlCol="0">
            <a:spAutoFit/>
          </a:bodyPr>
          <a:lstStyle/>
          <a:p>
            <a:pPr marL="12700" algn="ctr" fontAlgn="base">
              <a:spcBef>
                <a:spcPct val="0"/>
              </a:spcBef>
              <a:spcAft>
                <a:spcPct val="0"/>
              </a:spcAft>
            </a:pPr>
            <a:r>
              <a:rPr lang="en-US" sz="1300" dirty="0" smtClean="0">
                <a:solidFill>
                  <a:srgbClr val="6D6E71"/>
                </a:solidFill>
                <a:ea typeface="Verdana" panose="020B0604030504040204" pitchFamily="34" charset="0"/>
                <a:cs typeface="Verdana" panose="020B0604030504040204" pitchFamily="34" charset="0"/>
              </a:rPr>
              <a:t>MWs of </a:t>
            </a:r>
            <a:r>
              <a:rPr sz="1300" dirty="0" smtClean="0">
                <a:solidFill>
                  <a:srgbClr val="6D6E71"/>
                </a:solidFill>
                <a:ea typeface="Verdana" panose="020B0604030504040204" pitchFamily="34" charset="0"/>
                <a:cs typeface="Verdana" panose="020B0604030504040204" pitchFamily="34" charset="0"/>
              </a:rPr>
              <a:t> </a:t>
            </a:r>
            <a:r>
              <a:rPr lang="en-US" sz="1300" dirty="0" smtClean="0">
                <a:solidFill>
                  <a:srgbClr val="6D6E71"/>
                </a:solidFill>
                <a:ea typeface="Verdana" panose="020B0604030504040204" pitchFamily="34" charset="0"/>
                <a:cs typeface="Verdana" panose="020B0604030504040204" pitchFamily="34" charset="0"/>
              </a:rPr>
              <a:t/>
            </a:r>
            <a:br>
              <a:rPr lang="en-US" sz="1300" dirty="0" smtClean="0">
                <a:solidFill>
                  <a:srgbClr val="6D6E71"/>
                </a:solidFill>
                <a:ea typeface="Verdana" panose="020B0604030504040204" pitchFamily="34" charset="0"/>
                <a:cs typeface="Verdana" panose="020B0604030504040204" pitchFamily="34" charset="0"/>
              </a:rPr>
            </a:br>
            <a:r>
              <a:rPr lang="en-US" sz="1400" dirty="0" smtClean="0">
                <a:solidFill>
                  <a:srgbClr val="6D6E71"/>
                </a:solidFill>
                <a:ea typeface="Verdana" panose="020B0604030504040204" pitchFamily="34" charset="0"/>
                <a:cs typeface="Verdana" panose="020B0604030504040204" pitchFamily="34" charset="0"/>
              </a:rPr>
              <a:t>gl</a:t>
            </a:r>
            <a:r>
              <a:rPr lang="en-US" sz="1400" spc="-5" dirty="0" smtClean="0">
                <a:solidFill>
                  <a:srgbClr val="6D6E71"/>
                </a:solidFill>
                <a:ea typeface="Verdana" panose="020B0604030504040204" pitchFamily="34" charset="0"/>
                <a:cs typeface="Verdana" panose="020B0604030504040204" pitchFamily="34" charset="0"/>
              </a:rPr>
              <a:t>o</a:t>
            </a:r>
            <a:r>
              <a:rPr lang="en-US" sz="1400" spc="-10" dirty="0" smtClean="0">
                <a:solidFill>
                  <a:srgbClr val="6D6E71"/>
                </a:solidFill>
                <a:ea typeface="Verdana" panose="020B0604030504040204" pitchFamily="34" charset="0"/>
                <a:cs typeface="Verdana" panose="020B0604030504040204" pitchFamily="34" charset="0"/>
              </a:rPr>
              <a:t>b</a:t>
            </a:r>
            <a:r>
              <a:rPr lang="en-US" sz="1400" dirty="0" smtClean="0">
                <a:solidFill>
                  <a:srgbClr val="6D6E71"/>
                </a:solidFill>
                <a:ea typeface="Verdana" panose="020B0604030504040204" pitchFamily="34" charset="0"/>
                <a:cs typeface="Verdana" panose="020B0604030504040204" pitchFamily="34" charset="0"/>
              </a:rPr>
              <a:t>al</a:t>
            </a:r>
            <a:r>
              <a:rPr lang="en-US" sz="1400" dirty="0">
                <a:solidFill>
                  <a:srgbClr val="6D6E71"/>
                </a:solidFill>
                <a:ea typeface="Verdana" panose="020B0604030504040204" pitchFamily="34" charset="0"/>
                <a:cs typeface="Verdana" panose="020B0604030504040204" pitchFamily="34" charset="0"/>
              </a:rPr>
              <a:t>, d</a:t>
            </a:r>
            <a:r>
              <a:rPr lang="en-US" sz="1400" spc="5" dirty="0">
                <a:solidFill>
                  <a:srgbClr val="6D6E71"/>
                </a:solidFill>
                <a:ea typeface="Verdana" panose="020B0604030504040204" pitchFamily="34" charset="0"/>
                <a:cs typeface="Verdana" panose="020B0604030504040204" pitchFamily="34" charset="0"/>
              </a:rPr>
              <a:t>i</a:t>
            </a:r>
            <a:r>
              <a:rPr lang="en-US" sz="1400" spc="-30" dirty="0">
                <a:solidFill>
                  <a:srgbClr val="6D6E71"/>
                </a:solidFill>
                <a:ea typeface="Verdana" panose="020B0604030504040204" pitchFamily="34" charset="0"/>
                <a:cs typeface="Verdana" panose="020B0604030504040204" pitchFamily="34" charset="0"/>
              </a:rPr>
              <a:t>v</a:t>
            </a:r>
            <a:r>
              <a:rPr lang="en-US" sz="1400" spc="-5" dirty="0">
                <a:solidFill>
                  <a:srgbClr val="6D6E71"/>
                </a:solidFill>
                <a:ea typeface="Verdana" panose="020B0604030504040204" pitchFamily="34" charset="0"/>
                <a:cs typeface="Verdana" panose="020B0604030504040204" pitchFamily="34" charset="0"/>
              </a:rPr>
              <a:t>e</a:t>
            </a:r>
            <a:r>
              <a:rPr lang="en-US" sz="1400" spc="-10" dirty="0">
                <a:solidFill>
                  <a:srgbClr val="6D6E71"/>
                </a:solidFill>
                <a:ea typeface="Verdana" panose="020B0604030504040204" pitchFamily="34" charset="0"/>
                <a:cs typeface="Verdana" panose="020B0604030504040204" pitchFamily="34" charset="0"/>
              </a:rPr>
              <a:t>r</a:t>
            </a:r>
            <a:r>
              <a:rPr lang="en-US" sz="1400" spc="-15" dirty="0">
                <a:solidFill>
                  <a:srgbClr val="6D6E71"/>
                </a:solidFill>
                <a:ea typeface="Verdana" panose="020B0604030504040204" pitchFamily="34" charset="0"/>
                <a:cs typeface="Verdana" panose="020B0604030504040204" pitchFamily="34" charset="0"/>
              </a:rPr>
              <a:t>s</a:t>
            </a:r>
            <a:r>
              <a:rPr lang="en-US" sz="1400" dirty="0">
                <a:solidFill>
                  <a:srgbClr val="6D6E71"/>
                </a:solidFill>
                <a:ea typeface="Verdana" panose="020B0604030504040204" pitchFamily="34" charset="0"/>
                <a:cs typeface="Verdana" panose="020B0604030504040204" pitchFamily="34" charset="0"/>
              </a:rPr>
              <a:t>e </a:t>
            </a:r>
            <a:r>
              <a:rPr lang="en-US" sz="1400" dirty="0" smtClean="0">
                <a:solidFill>
                  <a:srgbClr val="6D6E71"/>
                </a:solidFill>
                <a:ea typeface="Verdana" panose="020B0604030504040204" pitchFamily="34" charset="0"/>
                <a:cs typeface="Verdana" panose="020B0604030504040204" pitchFamily="34" charset="0"/>
              </a:rPr>
              <a:t/>
            </a:r>
            <a:br>
              <a:rPr lang="en-US" sz="1400" dirty="0" smtClean="0">
                <a:solidFill>
                  <a:srgbClr val="6D6E71"/>
                </a:solidFill>
                <a:ea typeface="Verdana" panose="020B0604030504040204" pitchFamily="34" charset="0"/>
                <a:cs typeface="Verdana" panose="020B0604030504040204" pitchFamily="34" charset="0"/>
              </a:rPr>
            </a:br>
            <a:r>
              <a:rPr lang="en-US" sz="1400" spc="-5" dirty="0" smtClean="0">
                <a:solidFill>
                  <a:srgbClr val="6D6E71"/>
                </a:solidFill>
                <a:ea typeface="Verdana" panose="020B0604030504040204" pitchFamily="34" charset="0"/>
                <a:cs typeface="Verdana" panose="020B0604030504040204" pitchFamily="34" charset="0"/>
              </a:rPr>
              <a:t>e</a:t>
            </a:r>
            <a:r>
              <a:rPr lang="en-US" sz="1400" dirty="0" smtClean="0">
                <a:solidFill>
                  <a:srgbClr val="6D6E71"/>
                </a:solidFill>
                <a:ea typeface="Verdana" panose="020B0604030504040204" pitchFamily="34" charset="0"/>
                <a:cs typeface="Verdana" panose="020B0604030504040204" pitchFamily="34" charset="0"/>
              </a:rPr>
              <a:t>n</a:t>
            </a:r>
            <a:r>
              <a:rPr lang="en-US" sz="1400" spc="-5" dirty="0" smtClean="0">
                <a:solidFill>
                  <a:srgbClr val="6D6E71"/>
                </a:solidFill>
                <a:ea typeface="Verdana" panose="020B0604030504040204" pitchFamily="34" charset="0"/>
                <a:cs typeface="Verdana" panose="020B0604030504040204" pitchFamily="34" charset="0"/>
              </a:rPr>
              <a:t>e</a:t>
            </a:r>
            <a:r>
              <a:rPr lang="en-US" sz="1400" spc="-40" dirty="0" smtClean="0">
                <a:solidFill>
                  <a:srgbClr val="6D6E71"/>
                </a:solidFill>
                <a:ea typeface="Verdana" panose="020B0604030504040204" pitchFamily="34" charset="0"/>
                <a:cs typeface="Verdana" panose="020B0604030504040204" pitchFamily="34" charset="0"/>
              </a:rPr>
              <a:t>r</a:t>
            </a:r>
            <a:r>
              <a:rPr lang="en-US" sz="1400" dirty="0" smtClean="0">
                <a:solidFill>
                  <a:srgbClr val="6D6E71"/>
                </a:solidFill>
                <a:ea typeface="Verdana" panose="020B0604030504040204" pitchFamily="34" charset="0"/>
                <a:cs typeface="Verdana" panose="020B0604030504040204" pitchFamily="34" charset="0"/>
              </a:rPr>
              <a:t>gy*</a:t>
            </a:r>
            <a:endParaRPr lang="en-US" sz="1400" dirty="0">
              <a:solidFill>
                <a:srgbClr val="231F20"/>
              </a:solidFill>
              <a:ea typeface="Verdana" panose="020B0604030504040204" pitchFamily="34" charset="0"/>
              <a:cs typeface="Verdana" panose="020B0604030504040204" pitchFamily="34" charset="0"/>
            </a:endParaRPr>
          </a:p>
        </p:txBody>
      </p:sp>
      <p:sp>
        <p:nvSpPr>
          <p:cNvPr id="80" name="object 38"/>
          <p:cNvSpPr/>
          <p:nvPr/>
        </p:nvSpPr>
        <p:spPr>
          <a:xfrm>
            <a:off x="951563" y="3909966"/>
            <a:ext cx="570865" cy="508000"/>
          </a:xfrm>
          <a:custGeom>
            <a:avLst/>
            <a:gdLst/>
            <a:ahLst/>
            <a:cxnLst/>
            <a:rect l="l" t="t" r="r" b="b"/>
            <a:pathLst>
              <a:path w="570865" h="508000">
                <a:moveTo>
                  <a:pt x="570420" y="444842"/>
                </a:moveTo>
                <a:lnTo>
                  <a:pt x="0" y="444842"/>
                </a:lnTo>
                <a:lnTo>
                  <a:pt x="0" y="507479"/>
                </a:lnTo>
                <a:lnTo>
                  <a:pt x="570420" y="507479"/>
                </a:lnTo>
                <a:lnTo>
                  <a:pt x="570420" y="444842"/>
                </a:lnTo>
                <a:close/>
              </a:path>
              <a:path w="570865" h="508000">
                <a:moveTo>
                  <a:pt x="107950" y="422694"/>
                </a:moveTo>
                <a:lnTo>
                  <a:pt x="76339" y="422694"/>
                </a:lnTo>
                <a:lnTo>
                  <a:pt x="76339" y="444842"/>
                </a:lnTo>
                <a:lnTo>
                  <a:pt x="107950" y="444842"/>
                </a:lnTo>
                <a:lnTo>
                  <a:pt x="107950" y="422694"/>
                </a:lnTo>
                <a:close/>
              </a:path>
              <a:path w="570865" h="508000">
                <a:moveTo>
                  <a:pt x="272744" y="125107"/>
                </a:moveTo>
                <a:lnTo>
                  <a:pt x="160439" y="125107"/>
                </a:lnTo>
                <a:lnTo>
                  <a:pt x="253720" y="178993"/>
                </a:lnTo>
                <a:lnTo>
                  <a:pt x="253720" y="206717"/>
                </a:lnTo>
                <a:lnTo>
                  <a:pt x="240626" y="206717"/>
                </a:lnTo>
                <a:lnTo>
                  <a:pt x="240626" y="240004"/>
                </a:lnTo>
                <a:lnTo>
                  <a:pt x="190690" y="424776"/>
                </a:lnTo>
                <a:lnTo>
                  <a:pt x="183578" y="424776"/>
                </a:lnTo>
                <a:lnTo>
                  <a:pt x="177952" y="444842"/>
                </a:lnTo>
                <a:lnTo>
                  <a:pt x="234632" y="444842"/>
                </a:lnTo>
                <a:lnTo>
                  <a:pt x="229019" y="424776"/>
                </a:lnTo>
                <a:lnTo>
                  <a:pt x="231063" y="415696"/>
                </a:lnTo>
                <a:lnTo>
                  <a:pt x="376171" y="415696"/>
                </a:lnTo>
                <a:lnTo>
                  <a:pt x="369093" y="389509"/>
                </a:lnTo>
                <a:lnTo>
                  <a:pt x="227977" y="389509"/>
                </a:lnTo>
                <a:lnTo>
                  <a:pt x="244500" y="331393"/>
                </a:lnTo>
                <a:lnTo>
                  <a:pt x="266909" y="331393"/>
                </a:lnTo>
                <a:lnTo>
                  <a:pt x="258889" y="325932"/>
                </a:lnTo>
                <a:lnTo>
                  <a:pt x="351911" y="325932"/>
                </a:lnTo>
                <a:lnTo>
                  <a:pt x="347566" y="309854"/>
                </a:lnTo>
                <a:lnTo>
                  <a:pt x="261048" y="309854"/>
                </a:lnTo>
                <a:lnTo>
                  <a:pt x="271955" y="299593"/>
                </a:lnTo>
                <a:lnTo>
                  <a:pt x="253530" y="299593"/>
                </a:lnTo>
                <a:lnTo>
                  <a:pt x="264147" y="262255"/>
                </a:lnTo>
                <a:lnTo>
                  <a:pt x="334702" y="262255"/>
                </a:lnTo>
                <a:lnTo>
                  <a:pt x="328688" y="240004"/>
                </a:lnTo>
                <a:lnTo>
                  <a:pt x="328688" y="222250"/>
                </a:lnTo>
                <a:lnTo>
                  <a:pt x="441001" y="222250"/>
                </a:lnTo>
                <a:lnTo>
                  <a:pt x="272744" y="125107"/>
                </a:lnTo>
                <a:close/>
              </a:path>
              <a:path w="570865" h="508000">
                <a:moveTo>
                  <a:pt x="376171" y="415696"/>
                </a:moveTo>
                <a:lnTo>
                  <a:pt x="338264" y="415696"/>
                </a:lnTo>
                <a:lnTo>
                  <a:pt x="340855" y="424802"/>
                </a:lnTo>
                <a:lnTo>
                  <a:pt x="335267" y="444842"/>
                </a:lnTo>
                <a:lnTo>
                  <a:pt x="391909" y="444842"/>
                </a:lnTo>
                <a:lnTo>
                  <a:pt x="386308" y="424776"/>
                </a:lnTo>
                <a:lnTo>
                  <a:pt x="378625" y="424776"/>
                </a:lnTo>
                <a:lnTo>
                  <a:pt x="376171" y="415696"/>
                </a:lnTo>
                <a:close/>
              </a:path>
              <a:path w="570865" h="508000">
                <a:moveTo>
                  <a:pt x="490347" y="369265"/>
                </a:moveTo>
                <a:lnTo>
                  <a:pt x="407797" y="369265"/>
                </a:lnTo>
                <a:lnTo>
                  <a:pt x="407797" y="444842"/>
                </a:lnTo>
                <a:lnTo>
                  <a:pt x="490347" y="444842"/>
                </a:lnTo>
                <a:lnTo>
                  <a:pt x="490347" y="369265"/>
                </a:lnTo>
                <a:close/>
              </a:path>
              <a:path w="570865" h="508000">
                <a:moveTo>
                  <a:pt x="174612" y="0"/>
                </a:moveTo>
                <a:lnTo>
                  <a:pt x="146029" y="27978"/>
                </a:lnTo>
                <a:lnTo>
                  <a:pt x="115705" y="68109"/>
                </a:lnTo>
                <a:lnTo>
                  <a:pt x="93440" y="113206"/>
                </a:lnTo>
                <a:lnTo>
                  <a:pt x="81478" y="151425"/>
                </a:lnTo>
                <a:lnTo>
                  <a:pt x="79171" y="152069"/>
                </a:lnTo>
                <a:lnTo>
                  <a:pt x="79171" y="422694"/>
                </a:lnTo>
                <a:lnTo>
                  <a:pt x="105016" y="422694"/>
                </a:lnTo>
                <a:lnTo>
                  <a:pt x="105016" y="183083"/>
                </a:lnTo>
                <a:lnTo>
                  <a:pt x="109460" y="183083"/>
                </a:lnTo>
                <a:lnTo>
                  <a:pt x="129684" y="160083"/>
                </a:lnTo>
                <a:lnTo>
                  <a:pt x="103936" y="160083"/>
                </a:lnTo>
                <a:lnTo>
                  <a:pt x="99860" y="157734"/>
                </a:lnTo>
                <a:lnTo>
                  <a:pt x="111181" y="121298"/>
                </a:lnTo>
                <a:lnTo>
                  <a:pt x="122186" y="96393"/>
                </a:lnTo>
                <a:lnTo>
                  <a:pt x="223008" y="96393"/>
                </a:lnTo>
                <a:lnTo>
                  <a:pt x="214500" y="91481"/>
                </a:lnTo>
                <a:lnTo>
                  <a:pt x="159461" y="91481"/>
                </a:lnTo>
                <a:lnTo>
                  <a:pt x="128841" y="84010"/>
                </a:lnTo>
                <a:lnTo>
                  <a:pt x="135427" y="73152"/>
                </a:lnTo>
                <a:lnTo>
                  <a:pt x="142559" y="62630"/>
                </a:lnTo>
                <a:lnTo>
                  <a:pt x="147586" y="55854"/>
                </a:lnTo>
                <a:lnTo>
                  <a:pt x="198777" y="55854"/>
                </a:lnTo>
                <a:lnTo>
                  <a:pt x="199377" y="50517"/>
                </a:lnTo>
                <a:lnTo>
                  <a:pt x="173427" y="50517"/>
                </a:lnTo>
                <a:lnTo>
                  <a:pt x="156565" y="44869"/>
                </a:lnTo>
                <a:lnTo>
                  <a:pt x="165108" y="35450"/>
                </a:lnTo>
                <a:lnTo>
                  <a:pt x="174097" y="26478"/>
                </a:lnTo>
                <a:lnTo>
                  <a:pt x="177025" y="23736"/>
                </a:lnTo>
                <a:lnTo>
                  <a:pt x="202388" y="23736"/>
                </a:lnTo>
                <a:lnTo>
                  <a:pt x="203200" y="16522"/>
                </a:lnTo>
                <a:lnTo>
                  <a:pt x="174612" y="0"/>
                </a:lnTo>
                <a:close/>
              </a:path>
              <a:path w="570865" h="508000">
                <a:moveTo>
                  <a:pt x="266909" y="331393"/>
                </a:moveTo>
                <a:lnTo>
                  <a:pt x="244500" y="331393"/>
                </a:lnTo>
                <a:lnTo>
                  <a:pt x="329819" y="389509"/>
                </a:lnTo>
                <a:lnTo>
                  <a:pt x="369093" y="389509"/>
                </a:lnTo>
                <a:lnTo>
                  <a:pt x="366598" y="380276"/>
                </a:lnTo>
                <a:lnTo>
                  <a:pt x="338696" y="380276"/>
                </a:lnTo>
                <a:lnTo>
                  <a:pt x="266909" y="331393"/>
                </a:lnTo>
                <a:close/>
              </a:path>
              <a:path w="570865" h="508000">
                <a:moveTo>
                  <a:pt x="351911" y="325932"/>
                </a:moveTo>
                <a:lnTo>
                  <a:pt x="323291" y="325932"/>
                </a:lnTo>
                <a:lnTo>
                  <a:pt x="338696" y="380276"/>
                </a:lnTo>
                <a:lnTo>
                  <a:pt x="366598" y="380276"/>
                </a:lnTo>
                <a:lnTo>
                  <a:pt x="351911" y="325932"/>
                </a:lnTo>
                <a:close/>
              </a:path>
              <a:path w="570865" h="508000">
                <a:moveTo>
                  <a:pt x="470750" y="358940"/>
                </a:moveTo>
                <a:lnTo>
                  <a:pt x="427393" y="358940"/>
                </a:lnTo>
                <a:lnTo>
                  <a:pt x="427393" y="369265"/>
                </a:lnTo>
                <a:lnTo>
                  <a:pt x="470750" y="369265"/>
                </a:lnTo>
                <a:lnTo>
                  <a:pt x="470750" y="358940"/>
                </a:lnTo>
                <a:close/>
              </a:path>
              <a:path w="570865" h="508000">
                <a:moveTo>
                  <a:pt x="441001" y="222250"/>
                </a:moveTo>
                <a:lnTo>
                  <a:pt x="328688" y="222250"/>
                </a:lnTo>
                <a:lnTo>
                  <a:pt x="430479" y="281012"/>
                </a:lnTo>
                <a:lnTo>
                  <a:pt x="435013" y="307695"/>
                </a:lnTo>
                <a:lnTo>
                  <a:pt x="435013" y="358940"/>
                </a:lnTo>
                <a:lnTo>
                  <a:pt x="463130" y="358940"/>
                </a:lnTo>
                <a:lnTo>
                  <a:pt x="463130" y="307695"/>
                </a:lnTo>
                <a:lnTo>
                  <a:pt x="494411" y="253085"/>
                </a:lnTo>
                <a:lnTo>
                  <a:pt x="441001" y="222250"/>
                </a:lnTo>
                <a:close/>
              </a:path>
              <a:path w="570865" h="508000">
                <a:moveTo>
                  <a:pt x="336002" y="267068"/>
                </a:moveTo>
                <a:lnTo>
                  <a:pt x="306527" y="267068"/>
                </a:lnTo>
                <a:lnTo>
                  <a:pt x="318693" y="309854"/>
                </a:lnTo>
                <a:lnTo>
                  <a:pt x="347566" y="309854"/>
                </a:lnTo>
                <a:lnTo>
                  <a:pt x="336002" y="267068"/>
                </a:lnTo>
                <a:close/>
              </a:path>
              <a:path w="570865" h="508000">
                <a:moveTo>
                  <a:pt x="334702" y="262255"/>
                </a:moveTo>
                <a:lnTo>
                  <a:pt x="293268" y="262255"/>
                </a:lnTo>
                <a:lnTo>
                  <a:pt x="253530" y="299593"/>
                </a:lnTo>
                <a:lnTo>
                  <a:pt x="271955" y="299593"/>
                </a:lnTo>
                <a:lnTo>
                  <a:pt x="306527" y="267068"/>
                </a:lnTo>
                <a:lnTo>
                  <a:pt x="336002" y="267068"/>
                </a:lnTo>
                <a:lnTo>
                  <a:pt x="334702" y="262255"/>
                </a:lnTo>
                <a:close/>
              </a:path>
              <a:path w="570865" h="508000">
                <a:moveTo>
                  <a:pt x="109460" y="183083"/>
                </a:moveTo>
                <a:lnTo>
                  <a:pt x="105016" y="183083"/>
                </a:lnTo>
                <a:lnTo>
                  <a:pt x="107975" y="184772"/>
                </a:lnTo>
                <a:lnTo>
                  <a:pt x="109460" y="183083"/>
                </a:lnTo>
                <a:close/>
              </a:path>
              <a:path w="570865" h="508000">
                <a:moveTo>
                  <a:pt x="223008" y="96393"/>
                </a:moveTo>
                <a:lnTo>
                  <a:pt x="122186" y="96393"/>
                </a:lnTo>
                <a:lnTo>
                  <a:pt x="147231" y="110845"/>
                </a:lnTo>
                <a:lnTo>
                  <a:pt x="103936" y="160083"/>
                </a:lnTo>
                <a:lnTo>
                  <a:pt x="129684" y="160083"/>
                </a:lnTo>
                <a:lnTo>
                  <a:pt x="160439" y="125107"/>
                </a:lnTo>
                <a:lnTo>
                  <a:pt x="272744" y="125107"/>
                </a:lnTo>
                <a:lnTo>
                  <a:pt x="223008" y="96393"/>
                </a:lnTo>
                <a:close/>
              </a:path>
              <a:path w="570865" h="508000">
                <a:moveTo>
                  <a:pt x="198777" y="55854"/>
                </a:moveTo>
                <a:lnTo>
                  <a:pt x="147586" y="55854"/>
                </a:lnTo>
                <a:lnTo>
                  <a:pt x="167589" y="67411"/>
                </a:lnTo>
                <a:lnTo>
                  <a:pt x="163499" y="79441"/>
                </a:lnTo>
                <a:lnTo>
                  <a:pt x="159461" y="91481"/>
                </a:lnTo>
                <a:lnTo>
                  <a:pt x="214500" y="91481"/>
                </a:lnTo>
                <a:lnTo>
                  <a:pt x="195973" y="80784"/>
                </a:lnTo>
                <a:lnTo>
                  <a:pt x="198777" y="55854"/>
                </a:lnTo>
                <a:close/>
              </a:path>
              <a:path w="570865" h="508000">
                <a:moveTo>
                  <a:pt x="202388" y="23736"/>
                </a:moveTo>
                <a:lnTo>
                  <a:pt x="177025" y="23736"/>
                </a:lnTo>
                <a:lnTo>
                  <a:pt x="182016" y="26606"/>
                </a:lnTo>
                <a:lnTo>
                  <a:pt x="177656" y="38543"/>
                </a:lnTo>
                <a:lnTo>
                  <a:pt x="173427" y="50517"/>
                </a:lnTo>
                <a:lnTo>
                  <a:pt x="199377" y="50517"/>
                </a:lnTo>
                <a:lnTo>
                  <a:pt x="202388" y="23736"/>
                </a:lnTo>
                <a:close/>
              </a:path>
            </a:pathLst>
          </a:custGeom>
          <a:solidFill>
            <a:srgbClr val="FFD200"/>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grpSp>
        <p:nvGrpSpPr>
          <p:cNvPr id="81" name="Group 80"/>
          <p:cNvGrpSpPr/>
          <p:nvPr/>
        </p:nvGrpSpPr>
        <p:grpSpPr>
          <a:xfrm>
            <a:off x="5121031" y="3086766"/>
            <a:ext cx="535471" cy="536003"/>
            <a:chOff x="3032846" y="3339510"/>
            <a:chExt cx="644730" cy="645371"/>
          </a:xfrm>
        </p:grpSpPr>
        <p:sp>
          <p:nvSpPr>
            <p:cNvPr id="82" name="object 39"/>
            <p:cNvSpPr/>
            <p:nvPr/>
          </p:nvSpPr>
          <p:spPr>
            <a:xfrm>
              <a:off x="3160095" y="3861692"/>
              <a:ext cx="311150" cy="123189"/>
            </a:xfrm>
            <a:custGeom>
              <a:avLst/>
              <a:gdLst/>
              <a:ahLst/>
              <a:cxnLst/>
              <a:rect l="l" t="t" r="r" b="b"/>
              <a:pathLst>
                <a:path w="311150" h="123189">
                  <a:moveTo>
                    <a:pt x="310629" y="60452"/>
                  </a:moveTo>
                  <a:lnTo>
                    <a:pt x="0" y="60452"/>
                  </a:lnTo>
                  <a:lnTo>
                    <a:pt x="0" y="123075"/>
                  </a:lnTo>
                  <a:lnTo>
                    <a:pt x="310629" y="123075"/>
                  </a:lnTo>
                  <a:lnTo>
                    <a:pt x="310629" y="60452"/>
                  </a:lnTo>
                  <a:close/>
                </a:path>
                <a:path w="311150" h="123189">
                  <a:moveTo>
                    <a:pt x="201460" y="0"/>
                  </a:moveTo>
                  <a:lnTo>
                    <a:pt x="109156" y="0"/>
                  </a:lnTo>
                  <a:lnTo>
                    <a:pt x="103847" y="60452"/>
                  </a:lnTo>
                  <a:lnTo>
                    <a:pt x="206768" y="60452"/>
                  </a:lnTo>
                  <a:lnTo>
                    <a:pt x="201460" y="0"/>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83" name="object 40"/>
            <p:cNvSpPr/>
            <p:nvPr/>
          </p:nvSpPr>
          <p:spPr>
            <a:xfrm>
              <a:off x="3032846" y="3339510"/>
              <a:ext cx="451484" cy="516890"/>
            </a:xfrm>
            <a:custGeom>
              <a:avLst/>
              <a:gdLst/>
              <a:ahLst/>
              <a:cxnLst/>
              <a:rect l="l" t="t" r="r" b="b"/>
              <a:pathLst>
                <a:path w="451485" h="516889">
                  <a:moveTo>
                    <a:pt x="360937" y="339471"/>
                  </a:moveTo>
                  <a:lnTo>
                    <a:pt x="312559" y="339471"/>
                  </a:lnTo>
                  <a:lnTo>
                    <a:pt x="412496" y="516801"/>
                  </a:lnTo>
                  <a:lnTo>
                    <a:pt x="427405" y="507352"/>
                  </a:lnTo>
                  <a:lnTo>
                    <a:pt x="425296" y="494668"/>
                  </a:lnTo>
                  <a:lnTo>
                    <a:pt x="416385" y="457536"/>
                  </a:lnTo>
                  <a:lnTo>
                    <a:pt x="398974" y="409992"/>
                  </a:lnTo>
                  <a:lnTo>
                    <a:pt x="382234" y="375641"/>
                  </a:lnTo>
                  <a:lnTo>
                    <a:pt x="362740" y="342267"/>
                  </a:lnTo>
                  <a:lnTo>
                    <a:pt x="360937" y="339471"/>
                  </a:lnTo>
                  <a:close/>
                </a:path>
                <a:path w="451485" h="516889">
                  <a:moveTo>
                    <a:pt x="260056" y="340274"/>
                  </a:moveTo>
                  <a:lnTo>
                    <a:pt x="254419" y="502881"/>
                  </a:lnTo>
                  <a:lnTo>
                    <a:pt x="312559" y="502881"/>
                  </a:lnTo>
                  <a:lnTo>
                    <a:pt x="312559" y="343118"/>
                  </a:lnTo>
                  <a:lnTo>
                    <a:pt x="286158" y="343118"/>
                  </a:lnTo>
                  <a:lnTo>
                    <a:pt x="271863" y="342426"/>
                  </a:lnTo>
                  <a:lnTo>
                    <a:pt x="260056" y="340274"/>
                  </a:lnTo>
                  <a:close/>
                </a:path>
                <a:path w="451485" h="516889">
                  <a:moveTo>
                    <a:pt x="349162" y="321641"/>
                  </a:moveTo>
                  <a:lnTo>
                    <a:pt x="300020" y="321641"/>
                  </a:lnTo>
                  <a:lnTo>
                    <a:pt x="311073" y="338480"/>
                  </a:lnTo>
                  <a:lnTo>
                    <a:pt x="298903" y="341663"/>
                  </a:lnTo>
                  <a:lnTo>
                    <a:pt x="286158" y="343118"/>
                  </a:lnTo>
                  <a:lnTo>
                    <a:pt x="312559" y="343118"/>
                  </a:lnTo>
                  <a:lnTo>
                    <a:pt x="312559" y="339471"/>
                  </a:lnTo>
                  <a:lnTo>
                    <a:pt x="360937" y="339471"/>
                  </a:lnTo>
                  <a:lnTo>
                    <a:pt x="355692" y="331338"/>
                  </a:lnTo>
                  <a:lnTo>
                    <a:pt x="349162" y="321641"/>
                  </a:lnTo>
                  <a:close/>
                </a:path>
                <a:path w="451485" h="516889">
                  <a:moveTo>
                    <a:pt x="38968" y="161175"/>
                  </a:moveTo>
                  <a:lnTo>
                    <a:pt x="2006" y="161175"/>
                  </a:lnTo>
                  <a:lnTo>
                    <a:pt x="0" y="169862"/>
                  </a:lnTo>
                  <a:lnTo>
                    <a:pt x="31832" y="191231"/>
                  </a:lnTo>
                  <a:lnTo>
                    <a:pt x="77028" y="214327"/>
                  </a:lnTo>
                  <a:lnTo>
                    <a:pt x="124656" y="231843"/>
                  </a:lnTo>
                  <a:lnTo>
                    <a:pt x="161976" y="241899"/>
                  </a:lnTo>
                  <a:lnTo>
                    <a:pt x="200410" y="249662"/>
                  </a:lnTo>
                  <a:lnTo>
                    <a:pt x="211823" y="254038"/>
                  </a:lnTo>
                  <a:lnTo>
                    <a:pt x="227808" y="297932"/>
                  </a:lnTo>
                  <a:lnTo>
                    <a:pt x="260629" y="320420"/>
                  </a:lnTo>
                  <a:lnTo>
                    <a:pt x="274142" y="323391"/>
                  </a:lnTo>
                  <a:lnTo>
                    <a:pt x="290184" y="323226"/>
                  </a:lnTo>
                  <a:lnTo>
                    <a:pt x="300020" y="321641"/>
                  </a:lnTo>
                  <a:lnTo>
                    <a:pt x="349162" y="321641"/>
                  </a:lnTo>
                  <a:lnTo>
                    <a:pt x="348337" y="320420"/>
                  </a:lnTo>
                  <a:lnTo>
                    <a:pt x="340851" y="309743"/>
                  </a:lnTo>
                  <a:lnTo>
                    <a:pt x="345122" y="297130"/>
                  </a:lnTo>
                  <a:lnTo>
                    <a:pt x="346665" y="291892"/>
                  </a:lnTo>
                  <a:lnTo>
                    <a:pt x="295876" y="291892"/>
                  </a:lnTo>
                  <a:lnTo>
                    <a:pt x="278116" y="290993"/>
                  </a:lnTo>
                  <a:lnTo>
                    <a:pt x="263916" y="286482"/>
                  </a:lnTo>
                  <a:lnTo>
                    <a:pt x="253338" y="278990"/>
                  </a:lnTo>
                  <a:lnTo>
                    <a:pt x="246441" y="269145"/>
                  </a:lnTo>
                  <a:lnTo>
                    <a:pt x="243287" y="257580"/>
                  </a:lnTo>
                  <a:lnTo>
                    <a:pt x="245460" y="242067"/>
                  </a:lnTo>
                  <a:lnTo>
                    <a:pt x="251718" y="229322"/>
                  </a:lnTo>
                  <a:lnTo>
                    <a:pt x="261281" y="219886"/>
                  </a:lnTo>
                  <a:lnTo>
                    <a:pt x="273317" y="214327"/>
                  </a:lnTo>
                  <a:lnTo>
                    <a:pt x="283489" y="213017"/>
                  </a:lnTo>
                  <a:lnTo>
                    <a:pt x="339820" y="213017"/>
                  </a:lnTo>
                  <a:lnTo>
                    <a:pt x="338354" y="210615"/>
                  </a:lnTo>
                  <a:lnTo>
                    <a:pt x="340024" y="207620"/>
                  </a:lnTo>
                  <a:lnTo>
                    <a:pt x="228907" y="207620"/>
                  </a:lnTo>
                  <a:lnTo>
                    <a:pt x="38968" y="161175"/>
                  </a:lnTo>
                  <a:close/>
                </a:path>
                <a:path w="451485" h="516889">
                  <a:moveTo>
                    <a:pt x="339820" y="213017"/>
                  </a:moveTo>
                  <a:lnTo>
                    <a:pt x="283489" y="213017"/>
                  </a:lnTo>
                  <a:lnTo>
                    <a:pt x="297594" y="215543"/>
                  </a:lnTo>
                  <a:lnTo>
                    <a:pt x="309530" y="222514"/>
                  </a:lnTo>
                  <a:lnTo>
                    <a:pt x="318389" y="233020"/>
                  </a:lnTo>
                  <a:lnTo>
                    <a:pt x="323265" y="246151"/>
                  </a:lnTo>
                  <a:lnTo>
                    <a:pt x="321497" y="262609"/>
                  </a:lnTo>
                  <a:lnTo>
                    <a:pt x="315868" y="275935"/>
                  </a:lnTo>
                  <a:lnTo>
                    <a:pt x="307090" y="285805"/>
                  </a:lnTo>
                  <a:lnTo>
                    <a:pt x="295876" y="291892"/>
                  </a:lnTo>
                  <a:lnTo>
                    <a:pt x="346665" y="291892"/>
                  </a:lnTo>
                  <a:lnTo>
                    <a:pt x="348767" y="284759"/>
                  </a:lnTo>
                  <a:lnTo>
                    <a:pt x="351483" y="272579"/>
                  </a:lnTo>
                  <a:lnTo>
                    <a:pt x="352912" y="260959"/>
                  </a:lnTo>
                  <a:lnTo>
                    <a:pt x="352905" y="248587"/>
                  </a:lnTo>
                  <a:lnTo>
                    <a:pt x="348849" y="232160"/>
                  </a:lnTo>
                  <a:lnTo>
                    <a:pt x="344013" y="219886"/>
                  </a:lnTo>
                  <a:lnTo>
                    <a:pt x="339820" y="213017"/>
                  </a:lnTo>
                  <a:close/>
                </a:path>
                <a:path w="451485" h="516889">
                  <a:moveTo>
                    <a:pt x="276167" y="183221"/>
                  </a:moveTo>
                  <a:lnTo>
                    <a:pt x="260369" y="187504"/>
                  </a:lnTo>
                  <a:lnTo>
                    <a:pt x="247484" y="193063"/>
                  </a:lnTo>
                  <a:lnTo>
                    <a:pt x="237126" y="199801"/>
                  </a:lnTo>
                  <a:lnTo>
                    <a:pt x="228907" y="207620"/>
                  </a:lnTo>
                  <a:lnTo>
                    <a:pt x="340024" y="207620"/>
                  </a:lnTo>
                  <a:lnTo>
                    <a:pt x="352399" y="185432"/>
                  </a:lnTo>
                  <a:lnTo>
                    <a:pt x="300951" y="185432"/>
                  </a:lnTo>
                  <a:lnTo>
                    <a:pt x="288786" y="183225"/>
                  </a:lnTo>
                  <a:lnTo>
                    <a:pt x="276167" y="183221"/>
                  </a:lnTo>
                  <a:close/>
                </a:path>
                <a:path w="451485" h="516889">
                  <a:moveTo>
                    <a:pt x="435597" y="0"/>
                  </a:moveTo>
                  <a:lnTo>
                    <a:pt x="406705" y="25211"/>
                  </a:lnTo>
                  <a:lnTo>
                    <a:pt x="372767" y="62792"/>
                  </a:lnTo>
                  <a:lnTo>
                    <a:pt x="350379" y="93626"/>
                  </a:lnTo>
                  <a:lnTo>
                    <a:pt x="330299" y="126449"/>
                  </a:lnTo>
                  <a:lnTo>
                    <a:pt x="312101" y="161302"/>
                  </a:lnTo>
                  <a:lnTo>
                    <a:pt x="300951" y="185432"/>
                  </a:lnTo>
                  <a:lnTo>
                    <a:pt x="352399" y="185432"/>
                  </a:lnTo>
                  <a:lnTo>
                    <a:pt x="451192" y="8305"/>
                  </a:lnTo>
                  <a:lnTo>
                    <a:pt x="435597" y="0"/>
                  </a:lnTo>
                  <a:close/>
                </a:path>
                <a:path w="451485" h="516889">
                  <a:moveTo>
                    <a:pt x="3962" y="152615"/>
                  </a:moveTo>
                  <a:lnTo>
                    <a:pt x="1955" y="161302"/>
                  </a:lnTo>
                  <a:lnTo>
                    <a:pt x="2006" y="161175"/>
                  </a:lnTo>
                  <a:lnTo>
                    <a:pt x="38968" y="161175"/>
                  </a:lnTo>
                  <a:lnTo>
                    <a:pt x="3962" y="152615"/>
                  </a:lnTo>
                  <a:close/>
                </a:path>
                <a:path w="451485" h="516889">
                  <a:moveTo>
                    <a:pt x="443357" y="4114"/>
                  </a:move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84" name="object 41"/>
            <p:cNvSpPr/>
            <p:nvPr/>
          </p:nvSpPr>
          <p:spPr>
            <a:xfrm>
              <a:off x="3436909" y="3575668"/>
              <a:ext cx="240665" cy="106680"/>
            </a:xfrm>
            <a:custGeom>
              <a:avLst/>
              <a:gdLst/>
              <a:ahLst/>
              <a:cxnLst/>
              <a:rect l="l" t="t" r="r" b="b"/>
              <a:pathLst>
                <a:path w="240664" h="106679">
                  <a:moveTo>
                    <a:pt x="5746" y="61168"/>
                  </a:moveTo>
                  <a:lnTo>
                    <a:pt x="0" y="100013"/>
                  </a:lnTo>
                  <a:lnTo>
                    <a:pt x="12333" y="104047"/>
                  </a:lnTo>
                  <a:lnTo>
                    <a:pt x="24129" y="106146"/>
                  </a:lnTo>
                  <a:lnTo>
                    <a:pt x="35460" y="106511"/>
                  </a:lnTo>
                  <a:lnTo>
                    <a:pt x="46395" y="105347"/>
                  </a:lnTo>
                  <a:lnTo>
                    <a:pt x="87606" y="89457"/>
                  </a:lnTo>
                  <a:lnTo>
                    <a:pt x="117850" y="71428"/>
                  </a:lnTo>
                  <a:lnTo>
                    <a:pt x="127790" y="65570"/>
                  </a:lnTo>
                  <a:lnTo>
                    <a:pt x="29395" y="65570"/>
                  </a:lnTo>
                  <a:lnTo>
                    <a:pt x="17823" y="64290"/>
                  </a:lnTo>
                  <a:lnTo>
                    <a:pt x="5746" y="61168"/>
                  </a:lnTo>
                  <a:close/>
                </a:path>
                <a:path w="240664" h="106679">
                  <a:moveTo>
                    <a:pt x="199142" y="0"/>
                  </a:moveTo>
                  <a:lnTo>
                    <a:pt x="154786" y="11119"/>
                  </a:lnTo>
                  <a:lnTo>
                    <a:pt x="102246" y="39996"/>
                  </a:lnTo>
                  <a:lnTo>
                    <a:pt x="92215" y="45929"/>
                  </a:lnTo>
                  <a:lnTo>
                    <a:pt x="51311" y="63415"/>
                  </a:lnTo>
                  <a:lnTo>
                    <a:pt x="29395" y="65570"/>
                  </a:lnTo>
                  <a:lnTo>
                    <a:pt x="127790" y="65570"/>
                  </a:lnTo>
                  <a:lnTo>
                    <a:pt x="181039" y="44195"/>
                  </a:lnTo>
                  <a:lnTo>
                    <a:pt x="239870" y="41411"/>
                  </a:lnTo>
                  <a:lnTo>
                    <a:pt x="240092" y="21701"/>
                  </a:lnTo>
                  <a:lnTo>
                    <a:pt x="237590" y="13825"/>
                  </a:lnTo>
                  <a:lnTo>
                    <a:pt x="232289" y="7389"/>
                  </a:lnTo>
                  <a:lnTo>
                    <a:pt x="224144" y="2723"/>
                  </a:lnTo>
                  <a:lnTo>
                    <a:pt x="213110" y="152"/>
                  </a:lnTo>
                  <a:lnTo>
                    <a:pt x="199142" y="0"/>
                  </a:lnTo>
                  <a:close/>
                </a:path>
                <a:path w="240664" h="106679">
                  <a:moveTo>
                    <a:pt x="239870" y="41411"/>
                  </a:moveTo>
                  <a:lnTo>
                    <a:pt x="211897" y="41411"/>
                  </a:lnTo>
                  <a:lnTo>
                    <a:pt x="222899" y="43510"/>
                  </a:lnTo>
                  <a:lnTo>
                    <a:pt x="231112" y="47545"/>
                  </a:lnTo>
                  <a:lnTo>
                    <a:pt x="236658" y="53218"/>
                  </a:lnTo>
                  <a:lnTo>
                    <a:pt x="239658" y="60236"/>
                  </a:lnTo>
                  <a:lnTo>
                    <a:pt x="239870" y="41411"/>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85" name="object 42"/>
            <p:cNvSpPr/>
            <p:nvPr/>
          </p:nvSpPr>
          <p:spPr>
            <a:xfrm>
              <a:off x="3436909" y="3500115"/>
              <a:ext cx="240665" cy="106680"/>
            </a:xfrm>
            <a:custGeom>
              <a:avLst/>
              <a:gdLst/>
              <a:ahLst/>
              <a:cxnLst/>
              <a:rect l="l" t="t" r="r" b="b"/>
              <a:pathLst>
                <a:path w="240664" h="106679">
                  <a:moveTo>
                    <a:pt x="5772" y="61223"/>
                  </a:moveTo>
                  <a:lnTo>
                    <a:pt x="0" y="100010"/>
                  </a:lnTo>
                  <a:lnTo>
                    <a:pt x="12331" y="104048"/>
                  </a:lnTo>
                  <a:lnTo>
                    <a:pt x="24126" y="106150"/>
                  </a:lnTo>
                  <a:lnTo>
                    <a:pt x="35455" y="106520"/>
                  </a:lnTo>
                  <a:lnTo>
                    <a:pt x="46389" y="105359"/>
                  </a:lnTo>
                  <a:lnTo>
                    <a:pt x="87595" y="89478"/>
                  </a:lnTo>
                  <a:lnTo>
                    <a:pt x="117835" y="71450"/>
                  </a:lnTo>
                  <a:lnTo>
                    <a:pt x="127728" y="65617"/>
                  </a:lnTo>
                  <a:lnTo>
                    <a:pt x="29416" y="65617"/>
                  </a:lnTo>
                  <a:lnTo>
                    <a:pt x="17846" y="64341"/>
                  </a:lnTo>
                  <a:lnTo>
                    <a:pt x="5772" y="61223"/>
                  </a:lnTo>
                  <a:close/>
                </a:path>
                <a:path w="240664" h="106679">
                  <a:moveTo>
                    <a:pt x="199154" y="0"/>
                  </a:moveTo>
                  <a:lnTo>
                    <a:pt x="154787" y="11120"/>
                  </a:lnTo>
                  <a:lnTo>
                    <a:pt x="102255" y="40016"/>
                  </a:lnTo>
                  <a:lnTo>
                    <a:pt x="92225" y="45952"/>
                  </a:lnTo>
                  <a:lnTo>
                    <a:pt x="51327" y="63453"/>
                  </a:lnTo>
                  <a:lnTo>
                    <a:pt x="29416" y="65617"/>
                  </a:lnTo>
                  <a:lnTo>
                    <a:pt x="127728" y="65617"/>
                  </a:lnTo>
                  <a:lnTo>
                    <a:pt x="181018" y="44209"/>
                  </a:lnTo>
                  <a:lnTo>
                    <a:pt x="239869" y="41431"/>
                  </a:lnTo>
                  <a:lnTo>
                    <a:pt x="240087" y="21710"/>
                  </a:lnTo>
                  <a:lnTo>
                    <a:pt x="237591" y="13847"/>
                  </a:lnTo>
                  <a:lnTo>
                    <a:pt x="232291" y="7408"/>
                  </a:lnTo>
                  <a:lnTo>
                    <a:pt x="224148" y="2736"/>
                  </a:lnTo>
                  <a:lnTo>
                    <a:pt x="213118" y="158"/>
                  </a:lnTo>
                  <a:lnTo>
                    <a:pt x="199154" y="0"/>
                  </a:lnTo>
                  <a:close/>
                </a:path>
                <a:path w="240664" h="106679">
                  <a:moveTo>
                    <a:pt x="239869" y="41431"/>
                  </a:moveTo>
                  <a:lnTo>
                    <a:pt x="211882" y="41431"/>
                  </a:lnTo>
                  <a:lnTo>
                    <a:pt x="222886" y="43532"/>
                  </a:lnTo>
                  <a:lnTo>
                    <a:pt x="231102" y="47568"/>
                  </a:lnTo>
                  <a:lnTo>
                    <a:pt x="236650" y="53244"/>
                  </a:lnTo>
                  <a:lnTo>
                    <a:pt x="239654" y="60266"/>
                  </a:lnTo>
                  <a:lnTo>
                    <a:pt x="239869" y="41431"/>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86" name="object 43"/>
            <p:cNvSpPr/>
            <p:nvPr/>
          </p:nvSpPr>
          <p:spPr>
            <a:xfrm>
              <a:off x="3436911" y="3420822"/>
              <a:ext cx="240665" cy="106680"/>
            </a:xfrm>
            <a:custGeom>
              <a:avLst/>
              <a:gdLst/>
              <a:ahLst/>
              <a:cxnLst/>
              <a:rect l="l" t="t" r="r" b="b"/>
              <a:pathLst>
                <a:path w="240664" h="106679">
                  <a:moveTo>
                    <a:pt x="0" y="59125"/>
                  </a:moveTo>
                  <a:lnTo>
                    <a:pt x="0" y="100006"/>
                  </a:lnTo>
                  <a:lnTo>
                    <a:pt x="12330" y="104046"/>
                  </a:lnTo>
                  <a:lnTo>
                    <a:pt x="24124" y="106150"/>
                  </a:lnTo>
                  <a:lnTo>
                    <a:pt x="35452" y="106521"/>
                  </a:lnTo>
                  <a:lnTo>
                    <a:pt x="46384" y="105362"/>
                  </a:lnTo>
                  <a:lnTo>
                    <a:pt x="87587" y="89482"/>
                  </a:lnTo>
                  <a:lnTo>
                    <a:pt x="117823" y="71451"/>
                  </a:lnTo>
                  <a:lnTo>
                    <a:pt x="127711" y="65619"/>
                  </a:lnTo>
                  <a:lnTo>
                    <a:pt x="29988" y="65619"/>
                  </a:lnTo>
                  <a:lnTo>
                    <a:pt x="19266" y="64590"/>
                  </a:lnTo>
                  <a:lnTo>
                    <a:pt x="8155" y="61996"/>
                  </a:lnTo>
                  <a:lnTo>
                    <a:pt x="0" y="59125"/>
                  </a:lnTo>
                  <a:close/>
                </a:path>
                <a:path w="240664" h="106679">
                  <a:moveTo>
                    <a:pt x="199168" y="0"/>
                  </a:moveTo>
                  <a:lnTo>
                    <a:pt x="156242" y="12380"/>
                  </a:lnTo>
                  <a:lnTo>
                    <a:pt x="121638" y="30061"/>
                  </a:lnTo>
                  <a:lnTo>
                    <a:pt x="100591" y="42039"/>
                  </a:lnTo>
                  <a:lnTo>
                    <a:pt x="90444" y="47620"/>
                  </a:lnTo>
                  <a:lnTo>
                    <a:pt x="50571" y="63603"/>
                  </a:lnTo>
                  <a:lnTo>
                    <a:pt x="29988" y="65619"/>
                  </a:lnTo>
                  <a:lnTo>
                    <a:pt x="127711" y="65619"/>
                  </a:lnTo>
                  <a:lnTo>
                    <a:pt x="181003" y="44199"/>
                  </a:lnTo>
                  <a:lnTo>
                    <a:pt x="239861" y="41419"/>
                  </a:lnTo>
                  <a:lnTo>
                    <a:pt x="240080" y="21723"/>
                  </a:lnTo>
                  <a:lnTo>
                    <a:pt x="237583" y="13844"/>
                  </a:lnTo>
                  <a:lnTo>
                    <a:pt x="232289" y="7405"/>
                  </a:lnTo>
                  <a:lnTo>
                    <a:pt x="224151" y="2733"/>
                  </a:lnTo>
                  <a:lnTo>
                    <a:pt x="213126" y="155"/>
                  </a:lnTo>
                  <a:lnTo>
                    <a:pt x="199168" y="0"/>
                  </a:lnTo>
                  <a:close/>
                </a:path>
                <a:path w="240664" h="106679">
                  <a:moveTo>
                    <a:pt x="239861" y="41419"/>
                  </a:moveTo>
                  <a:lnTo>
                    <a:pt x="211871" y="41419"/>
                  </a:lnTo>
                  <a:lnTo>
                    <a:pt x="222877" y="43519"/>
                  </a:lnTo>
                  <a:lnTo>
                    <a:pt x="231094" y="47552"/>
                  </a:lnTo>
                  <a:lnTo>
                    <a:pt x="236645" y="53224"/>
                  </a:lnTo>
                  <a:lnTo>
                    <a:pt x="239652" y="60239"/>
                  </a:lnTo>
                  <a:lnTo>
                    <a:pt x="239861" y="41419"/>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grpSp>
      <p:grpSp>
        <p:nvGrpSpPr>
          <p:cNvPr id="87" name="Group 86"/>
          <p:cNvGrpSpPr/>
          <p:nvPr/>
        </p:nvGrpSpPr>
        <p:grpSpPr>
          <a:xfrm>
            <a:off x="1664475" y="3960638"/>
            <a:ext cx="570865" cy="457023"/>
            <a:chOff x="1643837" y="3527970"/>
            <a:chExt cx="570865" cy="457023"/>
          </a:xfrm>
        </p:grpSpPr>
        <p:sp>
          <p:nvSpPr>
            <p:cNvPr id="88" name="object 44"/>
            <p:cNvSpPr/>
            <p:nvPr/>
          </p:nvSpPr>
          <p:spPr>
            <a:xfrm>
              <a:off x="1643837" y="3527970"/>
              <a:ext cx="570865" cy="386080"/>
            </a:xfrm>
            <a:custGeom>
              <a:avLst/>
              <a:gdLst/>
              <a:ahLst/>
              <a:cxnLst/>
              <a:rect l="l" t="t" r="r" b="b"/>
              <a:pathLst>
                <a:path w="570864" h="386079">
                  <a:moveTo>
                    <a:pt x="528650" y="115113"/>
                  </a:moveTo>
                  <a:lnTo>
                    <a:pt x="34289" y="115113"/>
                  </a:lnTo>
                  <a:lnTo>
                    <a:pt x="34289" y="139319"/>
                  </a:lnTo>
                  <a:lnTo>
                    <a:pt x="528650" y="139319"/>
                  </a:lnTo>
                  <a:lnTo>
                    <a:pt x="528650" y="115113"/>
                  </a:lnTo>
                  <a:close/>
                </a:path>
                <a:path w="570864" h="386079">
                  <a:moveTo>
                    <a:pt x="441604" y="244717"/>
                  </a:moveTo>
                  <a:lnTo>
                    <a:pt x="401514" y="257140"/>
                  </a:lnTo>
                  <a:lnTo>
                    <a:pt x="375862" y="289054"/>
                  </a:lnTo>
                  <a:lnTo>
                    <a:pt x="371907" y="302617"/>
                  </a:lnTo>
                  <a:lnTo>
                    <a:pt x="372755" y="319772"/>
                  </a:lnTo>
                  <a:lnTo>
                    <a:pt x="388625" y="360473"/>
                  </a:lnTo>
                  <a:lnTo>
                    <a:pt x="419599" y="382943"/>
                  </a:lnTo>
                  <a:lnTo>
                    <a:pt x="432200" y="385900"/>
                  </a:lnTo>
                  <a:lnTo>
                    <a:pt x="448677" y="384805"/>
                  </a:lnTo>
                  <a:lnTo>
                    <a:pt x="488167" y="367736"/>
                  </a:lnTo>
                  <a:lnTo>
                    <a:pt x="507850" y="339713"/>
                  </a:lnTo>
                  <a:lnTo>
                    <a:pt x="435881" y="339713"/>
                  </a:lnTo>
                  <a:lnTo>
                    <a:pt x="426265" y="334109"/>
                  </a:lnTo>
                  <a:lnTo>
                    <a:pt x="420191" y="322667"/>
                  </a:lnTo>
                  <a:lnTo>
                    <a:pt x="419167" y="305112"/>
                  </a:lnTo>
                  <a:lnTo>
                    <a:pt x="428148" y="294827"/>
                  </a:lnTo>
                  <a:lnTo>
                    <a:pt x="441604" y="290856"/>
                  </a:lnTo>
                  <a:lnTo>
                    <a:pt x="506742" y="290856"/>
                  </a:lnTo>
                  <a:lnTo>
                    <a:pt x="501032" y="278772"/>
                  </a:lnTo>
                  <a:lnTo>
                    <a:pt x="471660" y="251536"/>
                  </a:lnTo>
                  <a:lnTo>
                    <a:pt x="445443" y="244819"/>
                  </a:lnTo>
                  <a:lnTo>
                    <a:pt x="441604" y="244717"/>
                  </a:lnTo>
                  <a:close/>
                </a:path>
                <a:path w="570864" h="386079">
                  <a:moveTo>
                    <a:pt x="137401" y="244717"/>
                  </a:moveTo>
                  <a:lnTo>
                    <a:pt x="97315" y="257140"/>
                  </a:lnTo>
                  <a:lnTo>
                    <a:pt x="71642" y="289054"/>
                  </a:lnTo>
                  <a:lnTo>
                    <a:pt x="67678" y="302617"/>
                  </a:lnTo>
                  <a:lnTo>
                    <a:pt x="68535" y="319772"/>
                  </a:lnTo>
                  <a:lnTo>
                    <a:pt x="84422" y="360473"/>
                  </a:lnTo>
                  <a:lnTo>
                    <a:pt x="115415" y="382943"/>
                  </a:lnTo>
                  <a:lnTo>
                    <a:pt x="127971" y="385896"/>
                  </a:lnTo>
                  <a:lnTo>
                    <a:pt x="144449" y="384805"/>
                  </a:lnTo>
                  <a:lnTo>
                    <a:pt x="183978" y="367736"/>
                  </a:lnTo>
                  <a:lnTo>
                    <a:pt x="203673" y="339713"/>
                  </a:lnTo>
                  <a:lnTo>
                    <a:pt x="131678" y="339713"/>
                  </a:lnTo>
                  <a:lnTo>
                    <a:pt x="122062" y="334109"/>
                  </a:lnTo>
                  <a:lnTo>
                    <a:pt x="115988" y="322667"/>
                  </a:lnTo>
                  <a:lnTo>
                    <a:pt x="114964" y="305112"/>
                  </a:lnTo>
                  <a:lnTo>
                    <a:pt x="123945" y="294827"/>
                  </a:lnTo>
                  <a:lnTo>
                    <a:pt x="137401" y="290856"/>
                  </a:lnTo>
                  <a:lnTo>
                    <a:pt x="202552" y="290856"/>
                  </a:lnTo>
                  <a:lnTo>
                    <a:pt x="196842" y="278772"/>
                  </a:lnTo>
                  <a:lnTo>
                    <a:pt x="167459" y="251536"/>
                  </a:lnTo>
                  <a:lnTo>
                    <a:pt x="141296" y="244822"/>
                  </a:lnTo>
                  <a:lnTo>
                    <a:pt x="137401" y="244717"/>
                  </a:lnTo>
                  <a:close/>
                </a:path>
                <a:path w="570864" h="386079">
                  <a:moveTo>
                    <a:pt x="202552" y="290856"/>
                  </a:moveTo>
                  <a:lnTo>
                    <a:pt x="137401" y="290856"/>
                  </a:lnTo>
                  <a:lnTo>
                    <a:pt x="148789" y="293671"/>
                  </a:lnTo>
                  <a:lnTo>
                    <a:pt x="158452" y="303051"/>
                  </a:lnTo>
                  <a:lnTo>
                    <a:pt x="162122" y="317312"/>
                  </a:lnTo>
                  <a:lnTo>
                    <a:pt x="157977" y="328995"/>
                  </a:lnTo>
                  <a:lnTo>
                    <a:pt x="147649" y="337066"/>
                  </a:lnTo>
                  <a:lnTo>
                    <a:pt x="131678" y="339713"/>
                  </a:lnTo>
                  <a:lnTo>
                    <a:pt x="203673" y="339713"/>
                  </a:lnTo>
                  <a:lnTo>
                    <a:pt x="205513" y="335163"/>
                  </a:lnTo>
                  <a:lnTo>
                    <a:pt x="208000" y="322015"/>
                  </a:lnTo>
                  <a:lnTo>
                    <a:pt x="206739" y="306140"/>
                  </a:lnTo>
                  <a:lnTo>
                    <a:pt x="202933" y="291662"/>
                  </a:lnTo>
                  <a:lnTo>
                    <a:pt x="202552" y="290856"/>
                  </a:lnTo>
                  <a:close/>
                </a:path>
                <a:path w="570864" h="386079">
                  <a:moveTo>
                    <a:pt x="506742" y="290856"/>
                  </a:moveTo>
                  <a:lnTo>
                    <a:pt x="441604" y="290856"/>
                  </a:lnTo>
                  <a:lnTo>
                    <a:pt x="452981" y="293671"/>
                  </a:lnTo>
                  <a:lnTo>
                    <a:pt x="462649" y="303051"/>
                  </a:lnTo>
                  <a:lnTo>
                    <a:pt x="466325" y="317312"/>
                  </a:lnTo>
                  <a:lnTo>
                    <a:pt x="462174" y="328995"/>
                  </a:lnTo>
                  <a:lnTo>
                    <a:pt x="451841" y="337066"/>
                  </a:lnTo>
                  <a:lnTo>
                    <a:pt x="435881" y="339713"/>
                  </a:lnTo>
                  <a:lnTo>
                    <a:pt x="507850" y="339713"/>
                  </a:lnTo>
                  <a:lnTo>
                    <a:pt x="509694" y="335163"/>
                  </a:lnTo>
                  <a:lnTo>
                    <a:pt x="512185" y="322015"/>
                  </a:lnTo>
                  <a:lnTo>
                    <a:pt x="510927" y="306140"/>
                  </a:lnTo>
                  <a:lnTo>
                    <a:pt x="507123" y="291662"/>
                  </a:lnTo>
                  <a:lnTo>
                    <a:pt x="506742" y="290856"/>
                  </a:lnTo>
                  <a:close/>
                </a:path>
                <a:path w="570864" h="386079">
                  <a:moveTo>
                    <a:pt x="431854" y="234148"/>
                  </a:moveTo>
                  <a:lnTo>
                    <a:pt x="149689" y="234148"/>
                  </a:lnTo>
                  <a:lnTo>
                    <a:pt x="163435" y="237441"/>
                  </a:lnTo>
                  <a:lnTo>
                    <a:pt x="176181" y="242930"/>
                  </a:lnTo>
                  <a:lnTo>
                    <a:pt x="206259" y="270412"/>
                  </a:lnTo>
                  <a:lnTo>
                    <a:pt x="219582" y="309880"/>
                  </a:lnTo>
                  <a:lnTo>
                    <a:pt x="361266" y="297149"/>
                  </a:lnTo>
                  <a:lnTo>
                    <a:pt x="380134" y="260851"/>
                  </a:lnTo>
                  <a:lnTo>
                    <a:pt x="414138" y="238080"/>
                  </a:lnTo>
                  <a:lnTo>
                    <a:pt x="427922" y="234483"/>
                  </a:lnTo>
                  <a:lnTo>
                    <a:pt x="431854" y="234148"/>
                  </a:lnTo>
                  <a:close/>
                </a:path>
                <a:path w="570864" h="386079">
                  <a:moveTo>
                    <a:pt x="503936" y="210173"/>
                  </a:moveTo>
                  <a:lnTo>
                    <a:pt x="66649" y="210173"/>
                  </a:lnTo>
                  <a:lnTo>
                    <a:pt x="76764" y="259884"/>
                  </a:lnTo>
                  <a:lnTo>
                    <a:pt x="84983" y="252233"/>
                  </a:lnTo>
                  <a:lnTo>
                    <a:pt x="94593" y="245748"/>
                  </a:lnTo>
                  <a:lnTo>
                    <a:pt x="105731" y="240563"/>
                  </a:lnTo>
                  <a:lnTo>
                    <a:pt x="118534" y="236812"/>
                  </a:lnTo>
                  <a:lnTo>
                    <a:pt x="133141" y="234630"/>
                  </a:lnTo>
                  <a:lnTo>
                    <a:pt x="149689" y="234148"/>
                  </a:lnTo>
                  <a:lnTo>
                    <a:pt x="431854" y="234148"/>
                  </a:lnTo>
                  <a:lnTo>
                    <a:pt x="442513" y="233241"/>
                  </a:lnTo>
                  <a:lnTo>
                    <a:pt x="502452" y="233241"/>
                  </a:lnTo>
                  <a:lnTo>
                    <a:pt x="503936" y="210173"/>
                  </a:lnTo>
                  <a:close/>
                </a:path>
                <a:path w="570864" h="386079">
                  <a:moveTo>
                    <a:pt x="502452" y="233241"/>
                  </a:moveTo>
                  <a:lnTo>
                    <a:pt x="442513" y="233241"/>
                  </a:lnTo>
                  <a:lnTo>
                    <a:pt x="455965" y="234485"/>
                  </a:lnTo>
                  <a:lnTo>
                    <a:pt x="468678" y="237792"/>
                  </a:lnTo>
                  <a:lnTo>
                    <a:pt x="480514" y="242992"/>
                  </a:lnTo>
                  <a:lnTo>
                    <a:pt x="491290" y="249906"/>
                  </a:lnTo>
                  <a:lnTo>
                    <a:pt x="500837" y="258357"/>
                  </a:lnTo>
                  <a:lnTo>
                    <a:pt x="502452" y="233241"/>
                  </a:lnTo>
                  <a:close/>
                </a:path>
                <a:path w="570864" h="386079">
                  <a:moveTo>
                    <a:pt x="570433" y="181369"/>
                  </a:moveTo>
                  <a:lnTo>
                    <a:pt x="0" y="181369"/>
                  </a:lnTo>
                  <a:lnTo>
                    <a:pt x="0" y="210173"/>
                  </a:lnTo>
                  <a:lnTo>
                    <a:pt x="570433" y="210173"/>
                  </a:lnTo>
                  <a:lnTo>
                    <a:pt x="570433" y="181369"/>
                  </a:lnTo>
                  <a:close/>
                </a:path>
                <a:path w="570864" h="386079">
                  <a:moveTo>
                    <a:pt x="507606" y="153162"/>
                  </a:moveTo>
                  <a:lnTo>
                    <a:pt x="60807" y="153162"/>
                  </a:lnTo>
                  <a:lnTo>
                    <a:pt x="63703" y="181369"/>
                  </a:lnTo>
                  <a:lnTo>
                    <a:pt x="505777" y="181369"/>
                  </a:lnTo>
                  <a:lnTo>
                    <a:pt x="507606" y="153162"/>
                  </a:lnTo>
                  <a:close/>
                </a:path>
                <a:path w="570864" h="386079">
                  <a:moveTo>
                    <a:pt x="156476" y="43409"/>
                  </a:moveTo>
                  <a:lnTo>
                    <a:pt x="148983" y="43409"/>
                  </a:lnTo>
                  <a:lnTo>
                    <a:pt x="135482" y="45135"/>
                  </a:lnTo>
                  <a:lnTo>
                    <a:pt x="103059" y="69600"/>
                  </a:lnTo>
                  <a:lnTo>
                    <a:pt x="95631" y="96762"/>
                  </a:lnTo>
                  <a:lnTo>
                    <a:pt x="95631" y="99022"/>
                  </a:lnTo>
                  <a:lnTo>
                    <a:pt x="95770" y="101245"/>
                  </a:lnTo>
                  <a:lnTo>
                    <a:pt x="96050" y="103429"/>
                  </a:lnTo>
                  <a:lnTo>
                    <a:pt x="480565" y="102237"/>
                  </a:lnTo>
                  <a:lnTo>
                    <a:pt x="479715" y="95797"/>
                  </a:lnTo>
                  <a:lnTo>
                    <a:pt x="128447" y="95797"/>
                  </a:lnTo>
                  <a:lnTo>
                    <a:pt x="116586" y="89015"/>
                  </a:lnTo>
                  <a:lnTo>
                    <a:pt x="122483" y="80579"/>
                  </a:lnTo>
                  <a:lnTo>
                    <a:pt x="131847" y="72485"/>
                  </a:lnTo>
                  <a:lnTo>
                    <a:pt x="144618" y="66836"/>
                  </a:lnTo>
                  <a:lnTo>
                    <a:pt x="156483" y="65691"/>
                  </a:lnTo>
                  <a:lnTo>
                    <a:pt x="170697" y="65691"/>
                  </a:lnTo>
                  <a:lnTo>
                    <a:pt x="176428" y="54992"/>
                  </a:lnTo>
                  <a:lnTo>
                    <a:pt x="182769" y="47740"/>
                  </a:lnTo>
                  <a:lnTo>
                    <a:pt x="170040" y="47740"/>
                  </a:lnTo>
                  <a:lnTo>
                    <a:pt x="163563" y="44971"/>
                  </a:lnTo>
                  <a:lnTo>
                    <a:pt x="156476" y="43409"/>
                  </a:lnTo>
                  <a:close/>
                </a:path>
                <a:path w="570864" h="386079">
                  <a:moveTo>
                    <a:pt x="155672" y="79945"/>
                  </a:moveTo>
                  <a:lnTo>
                    <a:pt x="144894" y="80912"/>
                  </a:lnTo>
                  <a:lnTo>
                    <a:pt x="138239" y="82995"/>
                  </a:lnTo>
                  <a:lnTo>
                    <a:pt x="132854" y="88126"/>
                  </a:lnTo>
                  <a:lnTo>
                    <a:pt x="128447" y="95797"/>
                  </a:lnTo>
                  <a:lnTo>
                    <a:pt x="479715" y="95797"/>
                  </a:lnTo>
                  <a:lnTo>
                    <a:pt x="478778" y="88702"/>
                  </a:lnTo>
                  <a:lnTo>
                    <a:pt x="478261" y="87211"/>
                  </a:lnTo>
                  <a:lnTo>
                    <a:pt x="177761" y="87211"/>
                  </a:lnTo>
                  <a:lnTo>
                    <a:pt x="168929" y="83447"/>
                  </a:lnTo>
                  <a:lnTo>
                    <a:pt x="155672" y="79945"/>
                  </a:lnTo>
                  <a:close/>
                </a:path>
                <a:path w="570864" h="386079">
                  <a:moveTo>
                    <a:pt x="213853" y="46088"/>
                  </a:moveTo>
                  <a:lnTo>
                    <a:pt x="179994" y="79945"/>
                  </a:lnTo>
                  <a:lnTo>
                    <a:pt x="177761" y="87211"/>
                  </a:lnTo>
                  <a:lnTo>
                    <a:pt x="478261" y="87211"/>
                  </a:lnTo>
                  <a:lnTo>
                    <a:pt x="457741" y="54217"/>
                  </a:lnTo>
                  <a:lnTo>
                    <a:pt x="251180" y="54217"/>
                  </a:lnTo>
                  <a:lnTo>
                    <a:pt x="238435" y="49439"/>
                  </a:lnTo>
                  <a:lnTo>
                    <a:pt x="225690" y="46444"/>
                  </a:lnTo>
                  <a:lnTo>
                    <a:pt x="213853" y="46088"/>
                  </a:lnTo>
                  <a:close/>
                </a:path>
                <a:path w="570864" h="386079">
                  <a:moveTo>
                    <a:pt x="170697" y="65691"/>
                  </a:moveTo>
                  <a:lnTo>
                    <a:pt x="156483" y="65691"/>
                  </a:lnTo>
                  <a:lnTo>
                    <a:pt x="170503" y="66053"/>
                  </a:lnTo>
                  <a:lnTo>
                    <a:pt x="170697" y="65691"/>
                  </a:lnTo>
                  <a:close/>
                </a:path>
                <a:path w="570864" h="386079">
                  <a:moveTo>
                    <a:pt x="274446" y="36284"/>
                  </a:moveTo>
                  <a:lnTo>
                    <a:pt x="263956" y="38418"/>
                  </a:lnTo>
                  <a:lnTo>
                    <a:pt x="259041" y="42241"/>
                  </a:lnTo>
                  <a:lnTo>
                    <a:pt x="254673" y="48857"/>
                  </a:lnTo>
                  <a:lnTo>
                    <a:pt x="251180" y="54217"/>
                  </a:lnTo>
                  <a:lnTo>
                    <a:pt x="457741" y="54217"/>
                  </a:lnTo>
                  <a:lnTo>
                    <a:pt x="447613" y="46766"/>
                  </a:lnTo>
                  <a:lnTo>
                    <a:pt x="438766" y="42584"/>
                  </a:lnTo>
                  <a:lnTo>
                    <a:pt x="287820" y="42584"/>
                  </a:lnTo>
                  <a:lnTo>
                    <a:pt x="280492" y="37897"/>
                  </a:lnTo>
                  <a:lnTo>
                    <a:pt x="274446" y="36284"/>
                  </a:lnTo>
                  <a:close/>
                </a:path>
                <a:path w="570864" h="386079">
                  <a:moveTo>
                    <a:pt x="230128" y="0"/>
                  </a:moveTo>
                  <a:lnTo>
                    <a:pt x="193156" y="15591"/>
                  </a:lnTo>
                  <a:lnTo>
                    <a:pt x="170040" y="47740"/>
                  </a:lnTo>
                  <a:lnTo>
                    <a:pt x="182769" y="47740"/>
                  </a:lnTo>
                  <a:lnTo>
                    <a:pt x="184375" y="45906"/>
                  </a:lnTo>
                  <a:lnTo>
                    <a:pt x="194997" y="38574"/>
                  </a:lnTo>
                  <a:lnTo>
                    <a:pt x="209002" y="32676"/>
                  </a:lnTo>
                  <a:lnTo>
                    <a:pt x="220682" y="31884"/>
                  </a:lnTo>
                  <a:lnTo>
                    <a:pt x="252173" y="31884"/>
                  </a:lnTo>
                  <a:lnTo>
                    <a:pt x="257296" y="27769"/>
                  </a:lnTo>
                  <a:lnTo>
                    <a:pt x="270487" y="23442"/>
                  </a:lnTo>
                  <a:lnTo>
                    <a:pt x="369636" y="23442"/>
                  </a:lnTo>
                  <a:lnTo>
                    <a:pt x="359282" y="16012"/>
                  </a:lnTo>
                  <a:lnTo>
                    <a:pt x="351636" y="12488"/>
                  </a:lnTo>
                  <a:lnTo>
                    <a:pt x="280807" y="12488"/>
                  </a:lnTo>
                  <a:lnTo>
                    <a:pt x="271098" y="7010"/>
                  </a:lnTo>
                  <a:lnTo>
                    <a:pt x="259685" y="2992"/>
                  </a:lnTo>
                  <a:lnTo>
                    <a:pt x="246163" y="599"/>
                  </a:lnTo>
                  <a:lnTo>
                    <a:pt x="230128" y="0"/>
                  </a:lnTo>
                  <a:close/>
                </a:path>
                <a:path w="570864" h="386079">
                  <a:moveTo>
                    <a:pt x="369636" y="23442"/>
                  </a:moveTo>
                  <a:lnTo>
                    <a:pt x="270487" y="23442"/>
                  </a:lnTo>
                  <a:lnTo>
                    <a:pt x="282275" y="24876"/>
                  </a:lnTo>
                  <a:lnTo>
                    <a:pt x="294513" y="30658"/>
                  </a:lnTo>
                  <a:lnTo>
                    <a:pt x="295249" y="31128"/>
                  </a:lnTo>
                  <a:lnTo>
                    <a:pt x="287820" y="42584"/>
                  </a:lnTo>
                  <a:lnTo>
                    <a:pt x="438766" y="42584"/>
                  </a:lnTo>
                  <a:lnTo>
                    <a:pt x="434701" y="40662"/>
                  </a:lnTo>
                  <a:lnTo>
                    <a:pt x="420095" y="36842"/>
                  </a:lnTo>
                  <a:lnTo>
                    <a:pt x="403972" y="35572"/>
                  </a:lnTo>
                  <a:lnTo>
                    <a:pt x="392249" y="35487"/>
                  </a:lnTo>
                  <a:lnTo>
                    <a:pt x="378109" y="32348"/>
                  </a:lnTo>
                  <a:lnTo>
                    <a:pt x="369636" y="23442"/>
                  </a:lnTo>
                  <a:close/>
                </a:path>
                <a:path w="570864" h="386079">
                  <a:moveTo>
                    <a:pt x="252173" y="31884"/>
                  </a:moveTo>
                  <a:lnTo>
                    <a:pt x="220682" y="31884"/>
                  </a:lnTo>
                  <a:lnTo>
                    <a:pt x="233582" y="32902"/>
                  </a:lnTo>
                  <a:lnTo>
                    <a:pt x="247833" y="35371"/>
                  </a:lnTo>
                  <a:lnTo>
                    <a:pt x="252173" y="31884"/>
                  </a:lnTo>
                  <a:close/>
                </a:path>
                <a:path w="570864" h="386079">
                  <a:moveTo>
                    <a:pt x="318677" y="5922"/>
                  </a:moveTo>
                  <a:lnTo>
                    <a:pt x="306742" y="7444"/>
                  </a:lnTo>
                  <a:lnTo>
                    <a:pt x="280807" y="12488"/>
                  </a:lnTo>
                  <a:lnTo>
                    <a:pt x="351636" y="12488"/>
                  </a:lnTo>
                  <a:lnTo>
                    <a:pt x="347322" y="10500"/>
                  </a:lnTo>
                  <a:lnTo>
                    <a:pt x="333763" y="7061"/>
                  </a:lnTo>
                  <a:lnTo>
                    <a:pt x="318677" y="5922"/>
                  </a:lnTo>
                  <a:close/>
                </a:path>
              </a:pathLst>
            </a:custGeom>
            <a:solidFill>
              <a:srgbClr val="FBB034"/>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89" name="object 45"/>
            <p:cNvSpPr/>
            <p:nvPr/>
          </p:nvSpPr>
          <p:spPr>
            <a:xfrm>
              <a:off x="1643837" y="3922128"/>
              <a:ext cx="570865" cy="62865"/>
            </a:xfrm>
            <a:custGeom>
              <a:avLst/>
              <a:gdLst/>
              <a:ahLst/>
              <a:cxnLst/>
              <a:rect l="l" t="t" r="r" b="b"/>
              <a:pathLst>
                <a:path w="570864" h="62864">
                  <a:moveTo>
                    <a:pt x="570433" y="62636"/>
                  </a:moveTo>
                  <a:lnTo>
                    <a:pt x="0" y="62636"/>
                  </a:lnTo>
                  <a:lnTo>
                    <a:pt x="0" y="0"/>
                  </a:lnTo>
                  <a:lnTo>
                    <a:pt x="570433" y="0"/>
                  </a:lnTo>
                  <a:lnTo>
                    <a:pt x="570433" y="62636"/>
                  </a:lnTo>
                  <a:close/>
                </a:path>
              </a:pathLst>
            </a:custGeom>
            <a:solidFill>
              <a:srgbClr val="FBB034"/>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grpSp>
      <p:grpSp>
        <p:nvGrpSpPr>
          <p:cNvPr id="90" name="Group 89"/>
          <p:cNvGrpSpPr/>
          <p:nvPr/>
        </p:nvGrpSpPr>
        <p:grpSpPr>
          <a:xfrm>
            <a:off x="2525879" y="3776744"/>
            <a:ext cx="273685" cy="641058"/>
            <a:chOff x="2505241" y="3344076"/>
            <a:chExt cx="273685" cy="641058"/>
          </a:xfrm>
        </p:grpSpPr>
        <p:sp>
          <p:nvSpPr>
            <p:cNvPr id="91" name="object 46"/>
            <p:cNvSpPr/>
            <p:nvPr/>
          </p:nvSpPr>
          <p:spPr>
            <a:xfrm>
              <a:off x="2564952" y="3344076"/>
              <a:ext cx="156845" cy="231140"/>
            </a:xfrm>
            <a:custGeom>
              <a:avLst/>
              <a:gdLst/>
              <a:ahLst/>
              <a:cxnLst/>
              <a:rect l="l" t="t" r="r" b="b"/>
              <a:pathLst>
                <a:path w="156844" h="231139">
                  <a:moveTo>
                    <a:pt x="141575" y="102858"/>
                  </a:moveTo>
                  <a:lnTo>
                    <a:pt x="65306" y="102858"/>
                  </a:lnTo>
                  <a:lnTo>
                    <a:pt x="80284" y="121326"/>
                  </a:lnTo>
                  <a:lnTo>
                    <a:pt x="89242" y="131824"/>
                  </a:lnTo>
                  <a:lnTo>
                    <a:pt x="99012" y="142513"/>
                  </a:lnTo>
                  <a:lnTo>
                    <a:pt x="107217" y="152681"/>
                  </a:lnTo>
                  <a:lnTo>
                    <a:pt x="113026" y="163289"/>
                  </a:lnTo>
                  <a:lnTo>
                    <a:pt x="115605" y="175299"/>
                  </a:lnTo>
                  <a:lnTo>
                    <a:pt x="114681" y="188972"/>
                  </a:lnTo>
                  <a:lnTo>
                    <a:pt x="110507" y="201328"/>
                  </a:lnTo>
                  <a:lnTo>
                    <a:pt x="102729" y="211504"/>
                  </a:lnTo>
                  <a:lnTo>
                    <a:pt x="91749" y="221093"/>
                  </a:lnTo>
                  <a:lnTo>
                    <a:pt x="90916" y="228532"/>
                  </a:lnTo>
                  <a:lnTo>
                    <a:pt x="133302" y="210234"/>
                  </a:lnTo>
                  <a:lnTo>
                    <a:pt x="152763" y="175963"/>
                  </a:lnTo>
                  <a:lnTo>
                    <a:pt x="156546" y="148512"/>
                  </a:lnTo>
                  <a:lnTo>
                    <a:pt x="155325" y="134450"/>
                  </a:lnTo>
                  <a:lnTo>
                    <a:pt x="151900" y="121976"/>
                  </a:lnTo>
                  <a:lnTo>
                    <a:pt x="146632" y="110699"/>
                  </a:lnTo>
                  <a:lnTo>
                    <a:pt x="141575" y="102858"/>
                  </a:lnTo>
                  <a:close/>
                </a:path>
                <a:path w="156844" h="231139">
                  <a:moveTo>
                    <a:pt x="94819" y="0"/>
                  </a:moveTo>
                  <a:lnTo>
                    <a:pt x="56244" y="30580"/>
                  </a:lnTo>
                  <a:lnTo>
                    <a:pt x="30039" y="62799"/>
                  </a:lnTo>
                  <a:lnTo>
                    <a:pt x="10110" y="99436"/>
                  </a:lnTo>
                  <a:lnTo>
                    <a:pt x="0" y="137310"/>
                  </a:lnTo>
                  <a:lnTo>
                    <a:pt x="513" y="153448"/>
                  </a:lnTo>
                  <a:lnTo>
                    <a:pt x="11075" y="193868"/>
                  </a:lnTo>
                  <a:lnTo>
                    <a:pt x="46814" y="227168"/>
                  </a:lnTo>
                  <a:lnTo>
                    <a:pt x="48280" y="227774"/>
                  </a:lnTo>
                  <a:lnTo>
                    <a:pt x="57217" y="226376"/>
                  </a:lnTo>
                  <a:lnTo>
                    <a:pt x="57997" y="218560"/>
                  </a:lnTo>
                  <a:lnTo>
                    <a:pt x="48217" y="210887"/>
                  </a:lnTo>
                  <a:lnTo>
                    <a:pt x="41208" y="202213"/>
                  </a:lnTo>
                  <a:lnTo>
                    <a:pt x="36705" y="192731"/>
                  </a:lnTo>
                  <a:lnTo>
                    <a:pt x="34444" y="182634"/>
                  </a:lnTo>
                  <a:lnTo>
                    <a:pt x="34160" y="172114"/>
                  </a:lnTo>
                  <a:lnTo>
                    <a:pt x="35589" y="161365"/>
                  </a:lnTo>
                  <a:lnTo>
                    <a:pt x="53137" y="119934"/>
                  </a:lnTo>
                  <a:lnTo>
                    <a:pt x="65306" y="102858"/>
                  </a:lnTo>
                  <a:lnTo>
                    <a:pt x="141575" y="102858"/>
                  </a:lnTo>
                  <a:lnTo>
                    <a:pt x="139879" y="100227"/>
                  </a:lnTo>
                  <a:lnTo>
                    <a:pt x="132001" y="90171"/>
                  </a:lnTo>
                  <a:lnTo>
                    <a:pt x="123357" y="80138"/>
                  </a:lnTo>
                  <a:lnTo>
                    <a:pt x="112536" y="67195"/>
                  </a:lnTo>
                  <a:lnTo>
                    <a:pt x="93793" y="25430"/>
                  </a:lnTo>
                  <a:lnTo>
                    <a:pt x="93745" y="13129"/>
                  </a:lnTo>
                  <a:lnTo>
                    <a:pt x="94819" y="0"/>
                  </a:lnTo>
                  <a:close/>
                </a:path>
              </a:pathLst>
            </a:custGeom>
            <a:solidFill>
              <a:srgbClr val="439539"/>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92" name="object 47"/>
            <p:cNvSpPr/>
            <p:nvPr/>
          </p:nvSpPr>
          <p:spPr>
            <a:xfrm>
              <a:off x="2505241" y="3607944"/>
              <a:ext cx="273685" cy="377190"/>
            </a:xfrm>
            <a:custGeom>
              <a:avLst/>
              <a:gdLst/>
              <a:ahLst/>
              <a:cxnLst/>
              <a:rect l="l" t="t" r="r" b="b"/>
              <a:pathLst>
                <a:path w="273685" h="377189">
                  <a:moveTo>
                    <a:pt x="273519" y="314197"/>
                  </a:moveTo>
                  <a:lnTo>
                    <a:pt x="0" y="314197"/>
                  </a:lnTo>
                  <a:lnTo>
                    <a:pt x="0" y="376834"/>
                  </a:lnTo>
                  <a:lnTo>
                    <a:pt x="273519" y="376834"/>
                  </a:lnTo>
                  <a:lnTo>
                    <a:pt x="273519" y="314197"/>
                  </a:lnTo>
                  <a:close/>
                </a:path>
                <a:path w="273685" h="377189">
                  <a:moveTo>
                    <a:pt x="98958" y="56768"/>
                  </a:moveTo>
                  <a:lnTo>
                    <a:pt x="78727" y="56768"/>
                  </a:lnTo>
                  <a:lnTo>
                    <a:pt x="48539" y="314197"/>
                  </a:lnTo>
                  <a:lnTo>
                    <a:pt x="74066" y="314197"/>
                  </a:lnTo>
                  <a:lnTo>
                    <a:pt x="97049" y="290131"/>
                  </a:lnTo>
                  <a:lnTo>
                    <a:pt x="76174" y="290131"/>
                  </a:lnTo>
                  <a:lnTo>
                    <a:pt x="85737" y="192277"/>
                  </a:lnTo>
                  <a:lnTo>
                    <a:pt x="106617" y="192277"/>
                  </a:lnTo>
                  <a:lnTo>
                    <a:pt x="87706" y="172465"/>
                  </a:lnTo>
                  <a:lnTo>
                    <a:pt x="110945" y="148107"/>
                  </a:lnTo>
                  <a:lnTo>
                    <a:pt x="90055" y="148107"/>
                  </a:lnTo>
                  <a:lnTo>
                    <a:pt x="97027" y="76619"/>
                  </a:lnTo>
                  <a:lnTo>
                    <a:pt x="117911" y="76619"/>
                  </a:lnTo>
                  <a:lnTo>
                    <a:pt x="98958" y="56768"/>
                  </a:lnTo>
                  <a:close/>
                </a:path>
                <a:path w="273685" h="377189">
                  <a:moveTo>
                    <a:pt x="143141" y="252437"/>
                  </a:moveTo>
                  <a:lnTo>
                    <a:pt x="133045" y="252437"/>
                  </a:lnTo>
                  <a:lnTo>
                    <a:pt x="133045" y="314197"/>
                  </a:lnTo>
                  <a:lnTo>
                    <a:pt x="143141" y="314197"/>
                  </a:lnTo>
                  <a:lnTo>
                    <a:pt x="143141" y="252437"/>
                  </a:lnTo>
                  <a:close/>
                </a:path>
                <a:path w="273685" h="377189">
                  <a:moveTo>
                    <a:pt x="164065" y="252437"/>
                  </a:moveTo>
                  <a:lnTo>
                    <a:pt x="143141" y="252437"/>
                  </a:lnTo>
                  <a:lnTo>
                    <a:pt x="202133" y="314197"/>
                  </a:lnTo>
                  <a:lnTo>
                    <a:pt x="227672" y="314197"/>
                  </a:lnTo>
                  <a:lnTo>
                    <a:pt x="224850" y="290131"/>
                  </a:lnTo>
                  <a:lnTo>
                    <a:pt x="200037" y="290131"/>
                  </a:lnTo>
                  <a:lnTo>
                    <a:pt x="164065" y="252437"/>
                  </a:lnTo>
                  <a:close/>
                </a:path>
                <a:path w="273685" h="377189">
                  <a:moveTo>
                    <a:pt x="106617" y="192277"/>
                  </a:moveTo>
                  <a:lnTo>
                    <a:pt x="85737" y="192277"/>
                  </a:lnTo>
                  <a:lnTo>
                    <a:pt x="127660" y="236181"/>
                  </a:lnTo>
                  <a:lnTo>
                    <a:pt x="76174" y="290131"/>
                  </a:lnTo>
                  <a:lnTo>
                    <a:pt x="97049" y="290131"/>
                  </a:lnTo>
                  <a:lnTo>
                    <a:pt x="133045" y="252437"/>
                  </a:lnTo>
                  <a:lnTo>
                    <a:pt x="164065" y="252437"/>
                  </a:lnTo>
                  <a:lnTo>
                    <a:pt x="148551" y="236181"/>
                  </a:lnTo>
                  <a:lnTo>
                    <a:pt x="164047" y="219963"/>
                  </a:lnTo>
                  <a:lnTo>
                    <a:pt x="133045" y="219963"/>
                  </a:lnTo>
                  <a:lnTo>
                    <a:pt x="106617" y="192277"/>
                  </a:lnTo>
                  <a:close/>
                </a:path>
                <a:path w="273685" h="377189">
                  <a:moveTo>
                    <a:pt x="213375" y="192277"/>
                  </a:moveTo>
                  <a:lnTo>
                    <a:pt x="190499" y="192277"/>
                  </a:lnTo>
                  <a:lnTo>
                    <a:pt x="200037" y="290131"/>
                  </a:lnTo>
                  <a:lnTo>
                    <a:pt x="224850" y="290131"/>
                  </a:lnTo>
                  <a:lnTo>
                    <a:pt x="213375" y="192277"/>
                  </a:lnTo>
                  <a:close/>
                </a:path>
                <a:path w="273685" h="377189">
                  <a:moveTo>
                    <a:pt x="143141" y="124942"/>
                  </a:moveTo>
                  <a:lnTo>
                    <a:pt x="133045" y="124942"/>
                  </a:lnTo>
                  <a:lnTo>
                    <a:pt x="133045" y="219963"/>
                  </a:lnTo>
                  <a:lnTo>
                    <a:pt x="143141" y="219963"/>
                  </a:lnTo>
                  <a:lnTo>
                    <a:pt x="143141" y="124942"/>
                  </a:lnTo>
                  <a:close/>
                </a:path>
                <a:path w="273685" h="377189">
                  <a:moveTo>
                    <a:pt x="164058" y="124942"/>
                  </a:moveTo>
                  <a:lnTo>
                    <a:pt x="143141" y="124942"/>
                  </a:lnTo>
                  <a:lnTo>
                    <a:pt x="188506" y="172465"/>
                  </a:lnTo>
                  <a:lnTo>
                    <a:pt x="143141" y="219963"/>
                  </a:lnTo>
                  <a:lnTo>
                    <a:pt x="164047" y="219963"/>
                  </a:lnTo>
                  <a:lnTo>
                    <a:pt x="190499" y="192277"/>
                  </a:lnTo>
                  <a:lnTo>
                    <a:pt x="213375" y="192277"/>
                  </a:lnTo>
                  <a:lnTo>
                    <a:pt x="208195" y="148107"/>
                  </a:lnTo>
                  <a:lnTo>
                    <a:pt x="186156" y="148107"/>
                  </a:lnTo>
                  <a:lnTo>
                    <a:pt x="164058" y="124942"/>
                  </a:lnTo>
                  <a:close/>
                </a:path>
                <a:path w="273685" h="377189">
                  <a:moveTo>
                    <a:pt x="117911" y="76619"/>
                  </a:moveTo>
                  <a:lnTo>
                    <a:pt x="97027" y="76619"/>
                  </a:lnTo>
                  <a:lnTo>
                    <a:pt x="127660" y="108686"/>
                  </a:lnTo>
                  <a:lnTo>
                    <a:pt x="90055" y="148107"/>
                  </a:lnTo>
                  <a:lnTo>
                    <a:pt x="110945" y="148107"/>
                  </a:lnTo>
                  <a:lnTo>
                    <a:pt x="133045" y="124942"/>
                  </a:lnTo>
                  <a:lnTo>
                    <a:pt x="164058" y="124942"/>
                  </a:lnTo>
                  <a:lnTo>
                    <a:pt x="148551" y="108686"/>
                  </a:lnTo>
                  <a:lnTo>
                    <a:pt x="164044" y="92468"/>
                  </a:lnTo>
                  <a:lnTo>
                    <a:pt x="133045" y="92468"/>
                  </a:lnTo>
                  <a:lnTo>
                    <a:pt x="117911" y="76619"/>
                  </a:lnTo>
                  <a:close/>
                </a:path>
                <a:path w="273685" h="377189">
                  <a:moveTo>
                    <a:pt x="199812" y="76619"/>
                  </a:moveTo>
                  <a:lnTo>
                    <a:pt x="179184" y="76619"/>
                  </a:lnTo>
                  <a:lnTo>
                    <a:pt x="186156" y="148107"/>
                  </a:lnTo>
                  <a:lnTo>
                    <a:pt x="208195" y="148107"/>
                  </a:lnTo>
                  <a:lnTo>
                    <a:pt x="199812" y="76619"/>
                  </a:lnTo>
                  <a:close/>
                </a:path>
                <a:path w="273685" h="377189">
                  <a:moveTo>
                    <a:pt x="143141" y="56768"/>
                  </a:moveTo>
                  <a:lnTo>
                    <a:pt x="133045" y="56768"/>
                  </a:lnTo>
                  <a:lnTo>
                    <a:pt x="133045" y="92468"/>
                  </a:lnTo>
                  <a:lnTo>
                    <a:pt x="143141" y="92468"/>
                  </a:lnTo>
                  <a:lnTo>
                    <a:pt x="143141" y="56768"/>
                  </a:lnTo>
                  <a:close/>
                </a:path>
                <a:path w="273685" h="377189">
                  <a:moveTo>
                    <a:pt x="197484" y="56768"/>
                  </a:moveTo>
                  <a:lnTo>
                    <a:pt x="177253" y="56768"/>
                  </a:lnTo>
                  <a:lnTo>
                    <a:pt x="143141" y="92468"/>
                  </a:lnTo>
                  <a:lnTo>
                    <a:pt x="164044" y="92468"/>
                  </a:lnTo>
                  <a:lnTo>
                    <a:pt x="179184" y="76619"/>
                  </a:lnTo>
                  <a:lnTo>
                    <a:pt x="199812" y="76619"/>
                  </a:lnTo>
                  <a:lnTo>
                    <a:pt x="197484" y="56768"/>
                  </a:lnTo>
                  <a:close/>
                </a:path>
                <a:path w="273685" h="377189">
                  <a:moveTo>
                    <a:pt x="207479" y="22250"/>
                  </a:moveTo>
                  <a:lnTo>
                    <a:pt x="68732" y="22250"/>
                  </a:lnTo>
                  <a:lnTo>
                    <a:pt x="68732" y="56768"/>
                  </a:lnTo>
                  <a:lnTo>
                    <a:pt x="207479" y="56768"/>
                  </a:lnTo>
                  <a:lnTo>
                    <a:pt x="207479" y="22250"/>
                  </a:lnTo>
                  <a:close/>
                </a:path>
                <a:path w="273685" h="377189">
                  <a:moveTo>
                    <a:pt x="170281" y="0"/>
                  </a:moveTo>
                  <a:lnTo>
                    <a:pt x="105905" y="0"/>
                  </a:lnTo>
                  <a:lnTo>
                    <a:pt x="105905" y="22250"/>
                  </a:lnTo>
                  <a:lnTo>
                    <a:pt x="170281" y="22250"/>
                  </a:lnTo>
                  <a:lnTo>
                    <a:pt x="170281" y="0"/>
                  </a:lnTo>
                  <a:close/>
                </a:path>
              </a:pathLst>
            </a:custGeom>
            <a:solidFill>
              <a:srgbClr val="439539"/>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grpSp>
      <p:grpSp>
        <p:nvGrpSpPr>
          <p:cNvPr id="93" name="Group 92"/>
          <p:cNvGrpSpPr/>
          <p:nvPr/>
        </p:nvGrpSpPr>
        <p:grpSpPr>
          <a:xfrm>
            <a:off x="268448" y="3998525"/>
            <a:ext cx="471805" cy="419024"/>
            <a:chOff x="267533" y="3565994"/>
            <a:chExt cx="471805" cy="419024"/>
          </a:xfrm>
        </p:grpSpPr>
        <p:sp>
          <p:nvSpPr>
            <p:cNvPr id="95" name="object 49"/>
            <p:cNvSpPr/>
            <p:nvPr/>
          </p:nvSpPr>
          <p:spPr>
            <a:xfrm>
              <a:off x="419837" y="3722542"/>
              <a:ext cx="86995" cy="69215"/>
            </a:xfrm>
            <a:custGeom>
              <a:avLst/>
              <a:gdLst/>
              <a:ahLst/>
              <a:cxnLst/>
              <a:rect l="l" t="t" r="r" b="b"/>
              <a:pathLst>
                <a:path w="86995" h="69214">
                  <a:moveTo>
                    <a:pt x="50525" y="0"/>
                  </a:moveTo>
                  <a:lnTo>
                    <a:pt x="34612" y="457"/>
                  </a:lnTo>
                  <a:lnTo>
                    <a:pt x="21261" y="2335"/>
                  </a:lnTo>
                  <a:lnTo>
                    <a:pt x="9911" y="5521"/>
                  </a:lnTo>
                  <a:lnTo>
                    <a:pt x="0" y="9901"/>
                  </a:lnTo>
                  <a:lnTo>
                    <a:pt x="29877" y="68730"/>
                  </a:lnTo>
                  <a:lnTo>
                    <a:pt x="33382" y="66698"/>
                  </a:lnTo>
                  <a:lnTo>
                    <a:pt x="37472" y="65530"/>
                  </a:lnTo>
                  <a:lnTo>
                    <a:pt x="55550" y="65530"/>
                  </a:lnTo>
                  <a:lnTo>
                    <a:pt x="86684" y="11606"/>
                  </a:lnTo>
                  <a:lnTo>
                    <a:pt x="75407" y="6092"/>
                  </a:lnTo>
                  <a:lnTo>
                    <a:pt x="63307" y="2178"/>
                  </a:lnTo>
                  <a:lnTo>
                    <a:pt x="50525" y="0"/>
                  </a:lnTo>
                  <a:close/>
                </a:path>
                <a:path w="86995" h="69214">
                  <a:moveTo>
                    <a:pt x="55550" y="65530"/>
                  </a:moveTo>
                  <a:lnTo>
                    <a:pt x="46158" y="65530"/>
                  </a:lnTo>
                  <a:lnTo>
                    <a:pt x="50197" y="66698"/>
                  </a:lnTo>
                  <a:lnTo>
                    <a:pt x="53702" y="68730"/>
                  </a:lnTo>
                  <a:lnTo>
                    <a:pt x="55550" y="65530"/>
                  </a:lnTo>
                  <a:close/>
                </a:path>
              </a:pathLst>
            </a:custGeom>
            <a:solidFill>
              <a:srgbClr val="333092"/>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97" name="object 51"/>
            <p:cNvSpPr/>
            <p:nvPr/>
          </p:nvSpPr>
          <p:spPr>
            <a:xfrm>
              <a:off x="560721" y="3599809"/>
              <a:ext cx="94615" cy="0"/>
            </a:xfrm>
            <a:custGeom>
              <a:avLst/>
              <a:gdLst/>
              <a:ahLst/>
              <a:cxnLst/>
              <a:rect l="l" t="t" r="r" b="b"/>
              <a:pathLst>
                <a:path w="94615">
                  <a:moveTo>
                    <a:pt x="0" y="0"/>
                  </a:moveTo>
                  <a:lnTo>
                    <a:pt x="94081" y="0"/>
                  </a:lnTo>
                </a:path>
              </a:pathLst>
            </a:custGeom>
            <a:ln w="17780">
              <a:solidFill>
                <a:srgbClr val="333092"/>
              </a:solidFill>
            </a:ln>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98" name="object 52"/>
            <p:cNvSpPr/>
            <p:nvPr/>
          </p:nvSpPr>
          <p:spPr>
            <a:xfrm>
              <a:off x="473533" y="3811909"/>
              <a:ext cx="78105" cy="78105"/>
            </a:xfrm>
            <a:custGeom>
              <a:avLst/>
              <a:gdLst/>
              <a:ahLst/>
              <a:cxnLst/>
              <a:rect l="l" t="t" r="r" b="b"/>
              <a:pathLst>
                <a:path w="78104" h="78104">
                  <a:moveTo>
                    <a:pt x="11925" y="0"/>
                  </a:moveTo>
                  <a:lnTo>
                    <a:pt x="11925" y="8801"/>
                  </a:lnTo>
                  <a:lnTo>
                    <a:pt x="7150" y="16497"/>
                  </a:lnTo>
                  <a:lnTo>
                    <a:pt x="0" y="20637"/>
                  </a:lnTo>
                  <a:lnTo>
                    <a:pt x="32994" y="77736"/>
                  </a:lnTo>
                  <a:lnTo>
                    <a:pt x="61703" y="51398"/>
                  </a:lnTo>
                  <a:lnTo>
                    <a:pt x="76661" y="14729"/>
                  </a:lnTo>
                  <a:lnTo>
                    <a:pt x="77858" y="949"/>
                  </a:lnTo>
                  <a:lnTo>
                    <a:pt x="11925" y="0"/>
                  </a:lnTo>
                  <a:close/>
                </a:path>
              </a:pathLst>
            </a:custGeom>
            <a:solidFill>
              <a:srgbClr val="333092"/>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99" name="object 53"/>
            <p:cNvSpPr/>
            <p:nvPr/>
          </p:nvSpPr>
          <p:spPr>
            <a:xfrm>
              <a:off x="371838" y="3811909"/>
              <a:ext cx="78105" cy="77470"/>
            </a:xfrm>
            <a:custGeom>
              <a:avLst/>
              <a:gdLst/>
              <a:ahLst/>
              <a:cxnLst/>
              <a:rect l="l" t="t" r="r" b="b"/>
              <a:pathLst>
                <a:path w="78104" h="77470">
                  <a:moveTo>
                    <a:pt x="65951" y="0"/>
                  </a:moveTo>
                  <a:lnTo>
                    <a:pt x="0" y="0"/>
                  </a:lnTo>
                  <a:lnTo>
                    <a:pt x="1058" y="13815"/>
                  </a:lnTo>
                  <a:lnTo>
                    <a:pt x="15673" y="50659"/>
                  </a:lnTo>
                  <a:lnTo>
                    <a:pt x="44131" y="77275"/>
                  </a:lnTo>
                  <a:lnTo>
                    <a:pt x="77876" y="20637"/>
                  </a:lnTo>
                  <a:lnTo>
                    <a:pt x="70764" y="16497"/>
                  </a:lnTo>
                  <a:lnTo>
                    <a:pt x="65951" y="8801"/>
                  </a:lnTo>
                  <a:lnTo>
                    <a:pt x="65951" y="0"/>
                  </a:lnTo>
                  <a:close/>
                </a:path>
              </a:pathLst>
            </a:custGeom>
            <a:solidFill>
              <a:srgbClr val="333092"/>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100" name="object 54"/>
            <p:cNvSpPr/>
            <p:nvPr/>
          </p:nvSpPr>
          <p:spPr>
            <a:xfrm>
              <a:off x="267533" y="3584968"/>
              <a:ext cx="471805" cy="400050"/>
            </a:xfrm>
            <a:custGeom>
              <a:avLst/>
              <a:gdLst/>
              <a:ahLst/>
              <a:cxnLst/>
              <a:rect l="l" t="t" r="r" b="b"/>
              <a:pathLst>
                <a:path w="471805" h="400050">
                  <a:moveTo>
                    <a:pt x="471385" y="339509"/>
                  </a:moveTo>
                  <a:lnTo>
                    <a:pt x="0" y="339509"/>
                  </a:lnTo>
                  <a:lnTo>
                    <a:pt x="0" y="399808"/>
                  </a:lnTo>
                  <a:lnTo>
                    <a:pt x="471385" y="399808"/>
                  </a:lnTo>
                  <a:lnTo>
                    <a:pt x="471385" y="339509"/>
                  </a:lnTo>
                  <a:close/>
                </a:path>
                <a:path w="471805" h="400050">
                  <a:moveTo>
                    <a:pt x="282676" y="0"/>
                  </a:moveTo>
                  <a:lnTo>
                    <a:pt x="105511" y="0"/>
                  </a:lnTo>
                  <a:lnTo>
                    <a:pt x="105057" y="20277"/>
                  </a:lnTo>
                  <a:lnTo>
                    <a:pt x="103757" y="39970"/>
                  </a:lnTo>
                  <a:lnTo>
                    <a:pt x="95709" y="95932"/>
                  </a:lnTo>
                  <a:lnTo>
                    <a:pt x="83399" y="148052"/>
                  </a:lnTo>
                  <a:lnTo>
                    <a:pt x="64701" y="213420"/>
                  </a:lnTo>
                  <a:lnTo>
                    <a:pt x="60239" y="229288"/>
                  </a:lnTo>
                  <a:lnTo>
                    <a:pt x="48845" y="276441"/>
                  </a:lnTo>
                  <a:lnTo>
                    <a:pt x="42427" y="323578"/>
                  </a:lnTo>
                  <a:lnTo>
                    <a:pt x="41821" y="339509"/>
                  </a:lnTo>
                  <a:lnTo>
                    <a:pt x="346367" y="339509"/>
                  </a:lnTo>
                  <a:lnTo>
                    <a:pt x="346058" y="331393"/>
                  </a:lnTo>
                  <a:lnTo>
                    <a:pt x="194019" y="331388"/>
                  </a:lnTo>
                  <a:lnTo>
                    <a:pt x="179482" y="330374"/>
                  </a:lnTo>
                  <a:lnTo>
                    <a:pt x="139955" y="316185"/>
                  </a:lnTo>
                  <a:lnTo>
                    <a:pt x="109793" y="288195"/>
                  </a:lnTo>
                  <a:lnTo>
                    <a:pt x="92735" y="250125"/>
                  </a:lnTo>
                  <a:lnTo>
                    <a:pt x="90607" y="235838"/>
                  </a:lnTo>
                  <a:lnTo>
                    <a:pt x="91474" y="219914"/>
                  </a:lnTo>
                  <a:lnTo>
                    <a:pt x="104456" y="177825"/>
                  </a:lnTo>
                  <a:lnTo>
                    <a:pt x="130415" y="146236"/>
                  </a:lnTo>
                  <a:lnTo>
                    <a:pt x="166019" y="127680"/>
                  </a:lnTo>
                  <a:lnTo>
                    <a:pt x="193466" y="123801"/>
                  </a:lnTo>
                  <a:lnTo>
                    <a:pt x="298642" y="123801"/>
                  </a:lnTo>
                  <a:lnTo>
                    <a:pt x="296232" y="113679"/>
                  </a:lnTo>
                  <a:lnTo>
                    <a:pt x="286484" y="59117"/>
                  </a:lnTo>
                  <a:lnTo>
                    <a:pt x="283130" y="20277"/>
                  </a:lnTo>
                  <a:lnTo>
                    <a:pt x="282676" y="0"/>
                  </a:lnTo>
                  <a:close/>
                </a:path>
                <a:path w="471805" h="400050">
                  <a:moveTo>
                    <a:pt x="378536" y="32550"/>
                  </a:moveTo>
                  <a:lnTo>
                    <a:pt x="294284" y="32550"/>
                  </a:lnTo>
                  <a:lnTo>
                    <a:pt x="295474" y="46136"/>
                  </a:lnTo>
                  <a:lnTo>
                    <a:pt x="301079" y="85389"/>
                  </a:lnTo>
                  <a:lnTo>
                    <a:pt x="309060" y="122760"/>
                  </a:lnTo>
                  <a:lnTo>
                    <a:pt x="321895" y="170502"/>
                  </a:lnTo>
                  <a:lnTo>
                    <a:pt x="329266" y="195857"/>
                  </a:lnTo>
                  <a:lnTo>
                    <a:pt x="333105" y="209176"/>
                  </a:lnTo>
                  <a:lnTo>
                    <a:pt x="343435" y="247421"/>
                  </a:lnTo>
                  <a:lnTo>
                    <a:pt x="353283" y="295923"/>
                  </a:lnTo>
                  <a:lnTo>
                    <a:pt x="356642" y="331846"/>
                  </a:lnTo>
                  <a:lnTo>
                    <a:pt x="346367" y="339509"/>
                  </a:lnTo>
                  <a:lnTo>
                    <a:pt x="436206" y="339509"/>
                  </a:lnTo>
                  <a:lnTo>
                    <a:pt x="432344" y="296620"/>
                  </a:lnTo>
                  <a:lnTo>
                    <a:pt x="423262" y="254113"/>
                  </a:lnTo>
                  <a:lnTo>
                    <a:pt x="406957" y="196368"/>
                  </a:lnTo>
                  <a:lnTo>
                    <a:pt x="402605" y="181194"/>
                  </a:lnTo>
                  <a:lnTo>
                    <a:pt x="390692" y="134883"/>
                  </a:lnTo>
                  <a:lnTo>
                    <a:pt x="381976" y="85984"/>
                  </a:lnTo>
                  <a:lnTo>
                    <a:pt x="378946" y="50876"/>
                  </a:lnTo>
                  <a:lnTo>
                    <a:pt x="378536" y="32550"/>
                  </a:lnTo>
                  <a:close/>
                </a:path>
                <a:path w="471805" h="400050">
                  <a:moveTo>
                    <a:pt x="298642" y="123801"/>
                  </a:moveTo>
                  <a:lnTo>
                    <a:pt x="193466" y="123801"/>
                  </a:lnTo>
                  <a:lnTo>
                    <a:pt x="208256" y="124828"/>
                  </a:lnTo>
                  <a:lnTo>
                    <a:pt x="222265" y="127765"/>
                  </a:lnTo>
                  <a:lnTo>
                    <a:pt x="259252" y="146869"/>
                  </a:lnTo>
                  <a:lnTo>
                    <a:pt x="285554" y="178469"/>
                  </a:lnTo>
                  <a:lnTo>
                    <a:pt x="297543" y="218870"/>
                  </a:lnTo>
                  <a:lnTo>
                    <a:pt x="296681" y="234917"/>
                  </a:lnTo>
                  <a:lnTo>
                    <a:pt x="283792" y="277110"/>
                  </a:lnTo>
                  <a:lnTo>
                    <a:pt x="257961" y="308780"/>
                  </a:lnTo>
                  <a:lnTo>
                    <a:pt x="222502" y="327419"/>
                  </a:lnTo>
                  <a:lnTo>
                    <a:pt x="194094" y="331393"/>
                  </a:lnTo>
                  <a:lnTo>
                    <a:pt x="346058" y="331393"/>
                  </a:lnTo>
                  <a:lnTo>
                    <a:pt x="342151" y="292060"/>
                  </a:lnTo>
                  <a:lnTo>
                    <a:pt x="332139" y="245047"/>
                  </a:lnTo>
                  <a:lnTo>
                    <a:pt x="314121" y="181194"/>
                  </a:lnTo>
                  <a:lnTo>
                    <a:pt x="309404" y="164757"/>
                  </a:lnTo>
                  <a:lnTo>
                    <a:pt x="304788" y="148052"/>
                  </a:lnTo>
                  <a:lnTo>
                    <a:pt x="300366" y="131040"/>
                  </a:lnTo>
                  <a:lnTo>
                    <a:pt x="298642" y="123801"/>
                  </a:lnTo>
                  <a:close/>
                </a:path>
              </a:pathLst>
            </a:custGeom>
            <a:solidFill>
              <a:srgbClr val="333092"/>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101" name="object 55"/>
            <p:cNvSpPr/>
            <p:nvPr/>
          </p:nvSpPr>
          <p:spPr>
            <a:xfrm>
              <a:off x="443917" y="3794193"/>
              <a:ext cx="35560" cy="35560"/>
            </a:xfrm>
            <a:custGeom>
              <a:avLst/>
              <a:gdLst/>
              <a:ahLst/>
              <a:cxnLst/>
              <a:rect l="l" t="t" r="r" b="b"/>
              <a:pathLst>
                <a:path w="35559" h="35560">
                  <a:moveTo>
                    <a:pt x="27508" y="0"/>
                  </a:moveTo>
                  <a:lnTo>
                    <a:pt x="7937" y="0"/>
                  </a:lnTo>
                  <a:lnTo>
                    <a:pt x="0" y="7924"/>
                  </a:lnTo>
                  <a:lnTo>
                    <a:pt x="0" y="27495"/>
                  </a:lnTo>
                  <a:lnTo>
                    <a:pt x="7937" y="35432"/>
                  </a:lnTo>
                  <a:lnTo>
                    <a:pt x="27508" y="35432"/>
                  </a:lnTo>
                  <a:lnTo>
                    <a:pt x="35420" y="27495"/>
                  </a:lnTo>
                  <a:lnTo>
                    <a:pt x="35420" y="7924"/>
                  </a:lnTo>
                  <a:lnTo>
                    <a:pt x="27508" y="0"/>
                  </a:lnTo>
                  <a:close/>
                </a:path>
              </a:pathLst>
            </a:custGeom>
            <a:solidFill>
              <a:srgbClr val="333092"/>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102" name="object 56"/>
            <p:cNvSpPr/>
            <p:nvPr/>
          </p:nvSpPr>
          <p:spPr>
            <a:xfrm>
              <a:off x="361835" y="3565994"/>
              <a:ext cx="198120" cy="0"/>
            </a:xfrm>
            <a:custGeom>
              <a:avLst/>
              <a:gdLst/>
              <a:ahLst/>
              <a:cxnLst/>
              <a:rect l="l" t="t" r="r" b="b"/>
              <a:pathLst>
                <a:path w="198120">
                  <a:moveTo>
                    <a:pt x="0" y="0"/>
                  </a:moveTo>
                  <a:lnTo>
                    <a:pt x="198018" y="0"/>
                  </a:lnTo>
                </a:path>
              </a:pathLst>
            </a:custGeom>
            <a:ln w="19075">
              <a:solidFill>
                <a:srgbClr val="333092"/>
              </a:solidFill>
            </a:ln>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grpSp>
      <p:sp>
        <p:nvSpPr>
          <p:cNvPr id="103" name="object 57"/>
          <p:cNvSpPr/>
          <p:nvPr/>
        </p:nvSpPr>
        <p:spPr>
          <a:xfrm>
            <a:off x="3827945" y="3973761"/>
            <a:ext cx="521334" cy="443865"/>
          </a:xfrm>
          <a:custGeom>
            <a:avLst/>
            <a:gdLst/>
            <a:ahLst/>
            <a:cxnLst/>
            <a:rect l="l" t="t" r="r" b="b"/>
            <a:pathLst>
              <a:path w="521335" h="443864">
                <a:moveTo>
                  <a:pt x="381698" y="381050"/>
                </a:moveTo>
                <a:lnTo>
                  <a:pt x="136385" y="381050"/>
                </a:lnTo>
                <a:lnTo>
                  <a:pt x="136385" y="443674"/>
                </a:lnTo>
                <a:lnTo>
                  <a:pt x="381698" y="443674"/>
                </a:lnTo>
                <a:lnTo>
                  <a:pt x="381698" y="381050"/>
                </a:lnTo>
                <a:close/>
              </a:path>
              <a:path w="521335" h="443864">
                <a:moveTo>
                  <a:pt x="290258" y="279793"/>
                </a:moveTo>
                <a:lnTo>
                  <a:pt x="229146" y="279793"/>
                </a:lnTo>
                <a:lnTo>
                  <a:pt x="229146" y="381050"/>
                </a:lnTo>
                <a:lnTo>
                  <a:pt x="290258" y="381050"/>
                </a:lnTo>
                <a:lnTo>
                  <a:pt x="290258" y="279793"/>
                </a:lnTo>
                <a:close/>
              </a:path>
              <a:path w="521335" h="443864">
                <a:moveTo>
                  <a:pt x="487248" y="0"/>
                </a:moveTo>
                <a:lnTo>
                  <a:pt x="33807" y="0"/>
                </a:lnTo>
                <a:lnTo>
                  <a:pt x="0" y="279793"/>
                </a:lnTo>
                <a:lnTo>
                  <a:pt x="521068" y="279793"/>
                </a:lnTo>
                <a:lnTo>
                  <a:pt x="515673" y="235165"/>
                </a:lnTo>
                <a:lnTo>
                  <a:pt x="24358" y="235165"/>
                </a:lnTo>
                <a:lnTo>
                  <a:pt x="36461" y="126949"/>
                </a:lnTo>
                <a:lnTo>
                  <a:pt x="502593" y="126949"/>
                </a:lnTo>
                <a:lnTo>
                  <a:pt x="500514" y="109753"/>
                </a:lnTo>
                <a:lnTo>
                  <a:pt x="38392" y="109753"/>
                </a:lnTo>
                <a:lnTo>
                  <a:pt x="49136" y="13716"/>
                </a:lnTo>
                <a:lnTo>
                  <a:pt x="488906" y="13716"/>
                </a:lnTo>
                <a:lnTo>
                  <a:pt x="487248" y="0"/>
                </a:lnTo>
                <a:close/>
              </a:path>
              <a:path w="521335" h="443864">
                <a:moveTo>
                  <a:pt x="191541" y="126949"/>
                </a:moveTo>
                <a:lnTo>
                  <a:pt x="176568" y="126949"/>
                </a:lnTo>
                <a:lnTo>
                  <a:pt x="172034" y="235165"/>
                </a:lnTo>
                <a:lnTo>
                  <a:pt x="187820" y="235165"/>
                </a:lnTo>
                <a:lnTo>
                  <a:pt x="191541" y="126949"/>
                </a:lnTo>
                <a:close/>
              </a:path>
              <a:path w="521335" h="443864">
                <a:moveTo>
                  <a:pt x="346621" y="126949"/>
                </a:moveTo>
                <a:lnTo>
                  <a:pt x="331647" y="126949"/>
                </a:lnTo>
                <a:lnTo>
                  <a:pt x="335483" y="235165"/>
                </a:lnTo>
                <a:lnTo>
                  <a:pt x="351281" y="235165"/>
                </a:lnTo>
                <a:lnTo>
                  <a:pt x="346621" y="126949"/>
                </a:lnTo>
                <a:close/>
              </a:path>
              <a:path w="521335" h="443864">
                <a:moveTo>
                  <a:pt x="502593" y="126949"/>
                </a:moveTo>
                <a:lnTo>
                  <a:pt x="486727" y="126949"/>
                </a:lnTo>
                <a:lnTo>
                  <a:pt x="498944" y="235165"/>
                </a:lnTo>
                <a:lnTo>
                  <a:pt x="515673" y="235165"/>
                </a:lnTo>
                <a:lnTo>
                  <a:pt x="502593" y="126949"/>
                </a:lnTo>
                <a:close/>
              </a:path>
              <a:path w="521335" h="443864">
                <a:moveTo>
                  <a:pt x="195452" y="13716"/>
                </a:moveTo>
                <a:lnTo>
                  <a:pt x="181317" y="13716"/>
                </a:lnTo>
                <a:lnTo>
                  <a:pt x="177291" y="109753"/>
                </a:lnTo>
                <a:lnTo>
                  <a:pt x="192138" y="109753"/>
                </a:lnTo>
                <a:lnTo>
                  <a:pt x="195452" y="13716"/>
                </a:lnTo>
                <a:close/>
              </a:path>
              <a:path w="521335" h="443864">
                <a:moveTo>
                  <a:pt x="341756" y="13716"/>
                </a:moveTo>
                <a:lnTo>
                  <a:pt x="327634" y="13716"/>
                </a:lnTo>
                <a:lnTo>
                  <a:pt x="331038" y="109753"/>
                </a:lnTo>
                <a:lnTo>
                  <a:pt x="345871" y="109753"/>
                </a:lnTo>
                <a:lnTo>
                  <a:pt x="341756" y="13716"/>
                </a:lnTo>
                <a:close/>
              </a:path>
              <a:path w="521335" h="443864">
                <a:moveTo>
                  <a:pt x="488906" y="13716"/>
                </a:moveTo>
                <a:lnTo>
                  <a:pt x="473938" y="13716"/>
                </a:lnTo>
                <a:lnTo>
                  <a:pt x="484797" y="109753"/>
                </a:lnTo>
                <a:lnTo>
                  <a:pt x="500514" y="109753"/>
                </a:lnTo>
                <a:lnTo>
                  <a:pt x="488906" y="13716"/>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104" name="object 18"/>
          <p:cNvSpPr txBox="1"/>
          <p:nvPr/>
        </p:nvSpPr>
        <p:spPr>
          <a:xfrm>
            <a:off x="2159686" y="5337018"/>
            <a:ext cx="2317001" cy="1038746"/>
          </a:xfrm>
          <a:prstGeom prst="rect">
            <a:avLst/>
          </a:prstGeom>
        </p:spPr>
        <p:txBody>
          <a:bodyPr vert="horz" wrap="square" lIns="0" tIns="0" rIns="0" bIns="0" rtlCol="0">
            <a:spAutoFit/>
          </a:bodyPr>
          <a:lstStyle/>
          <a:p>
            <a:pPr marL="12700" marR="5080" fontAlgn="base">
              <a:lnSpc>
                <a:spcPts val="2700"/>
              </a:lnSpc>
              <a:spcBef>
                <a:spcPct val="0"/>
              </a:spcBef>
              <a:spcAft>
                <a:spcPct val="0"/>
              </a:spcAft>
            </a:pPr>
            <a:r>
              <a:rPr sz="2000" dirty="0">
                <a:solidFill>
                  <a:srgbClr val="303293"/>
                </a:solidFill>
                <a:ea typeface="Verdana" panose="020B0604030504040204" pitchFamily="34" charset="0"/>
                <a:cs typeface="Verdana" panose="020B0604030504040204" pitchFamily="34" charset="0"/>
              </a:rPr>
              <a:t>Largest </a:t>
            </a:r>
            <a:r>
              <a:rPr lang="en-US" sz="2000" dirty="0" smtClean="0">
                <a:solidFill>
                  <a:srgbClr val="303293"/>
                </a:solidFill>
                <a:ea typeface="Verdana" panose="020B0604030504040204" pitchFamily="34" charset="0"/>
                <a:cs typeface="Verdana" panose="020B0604030504040204" pitchFamily="34" charset="0"/>
              </a:rPr>
              <a:t>independent power producer in U.S.</a:t>
            </a:r>
            <a:endParaRPr sz="2000" dirty="0">
              <a:solidFill>
                <a:srgbClr val="231F20"/>
              </a:solidFill>
              <a:ea typeface="Verdana" panose="020B0604030504040204" pitchFamily="34" charset="0"/>
              <a:cs typeface="Verdana" panose="020B0604030504040204" pitchFamily="34" charset="0"/>
            </a:endParaRPr>
          </a:p>
        </p:txBody>
      </p:sp>
      <p:sp>
        <p:nvSpPr>
          <p:cNvPr id="105" name="object 16"/>
          <p:cNvSpPr txBox="1"/>
          <p:nvPr/>
        </p:nvSpPr>
        <p:spPr>
          <a:xfrm>
            <a:off x="1048383" y="1668182"/>
            <a:ext cx="2443500" cy="215444"/>
          </a:xfrm>
          <a:prstGeom prst="rect">
            <a:avLst/>
          </a:prstGeom>
        </p:spPr>
        <p:txBody>
          <a:bodyPr vert="horz" wrap="square" lIns="0" tIns="0" rIns="0" bIns="0" rtlCol="0">
            <a:spAutoFit/>
          </a:bodyPr>
          <a:lstStyle/>
          <a:p>
            <a:pPr marL="12700" algn="ctr" fontAlgn="base">
              <a:spcBef>
                <a:spcPct val="0"/>
              </a:spcBef>
              <a:spcAft>
                <a:spcPct val="0"/>
              </a:spcAft>
            </a:pPr>
            <a:r>
              <a:rPr lang="en-US" sz="1400" dirty="0" smtClean="0">
                <a:solidFill>
                  <a:srgbClr val="6D6E71"/>
                </a:solidFill>
                <a:ea typeface="Verdana" panose="020B0604030504040204" pitchFamily="34" charset="0"/>
                <a:cs typeface="Verdana" panose="020B0604030504040204" pitchFamily="34" charset="0"/>
              </a:rPr>
              <a:t>NRG Energy, Inc.</a:t>
            </a:r>
            <a:endParaRPr sz="1400" dirty="0">
              <a:solidFill>
                <a:srgbClr val="231F20"/>
              </a:solidFill>
              <a:ea typeface="Verdana" panose="020B0604030504040204" pitchFamily="34" charset="0"/>
              <a:cs typeface="Verdana" panose="020B0604030504040204" pitchFamily="34" charset="0"/>
            </a:endParaRPr>
          </a:p>
        </p:txBody>
      </p:sp>
      <p:cxnSp>
        <p:nvCxnSpPr>
          <p:cNvPr id="106" name="Straight Connector 105"/>
          <p:cNvCxnSpPr/>
          <p:nvPr/>
        </p:nvCxnSpPr>
        <p:spPr>
          <a:xfrm>
            <a:off x="4576309" y="925975"/>
            <a:ext cx="0" cy="39005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576309" y="5156379"/>
            <a:ext cx="0" cy="14459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068127" y="2245845"/>
            <a:ext cx="35739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007254" y="3791105"/>
            <a:ext cx="365119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2235" y="5004862"/>
            <a:ext cx="840988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1" name="object 19"/>
          <p:cNvSpPr txBox="1"/>
          <p:nvPr/>
        </p:nvSpPr>
        <p:spPr>
          <a:xfrm>
            <a:off x="5037027" y="1252139"/>
            <a:ext cx="3555365" cy="782265"/>
          </a:xfrm>
          <a:prstGeom prst="rect">
            <a:avLst/>
          </a:prstGeom>
        </p:spPr>
        <p:txBody>
          <a:bodyPr vert="horz" wrap="square" lIns="0" tIns="0" rIns="0" bIns="0" rtlCol="0">
            <a:spAutoFit/>
          </a:bodyPr>
          <a:lstStyle/>
          <a:p>
            <a:pPr marL="9525" algn="ctr" fontAlgn="base">
              <a:lnSpc>
                <a:spcPts val="4320"/>
              </a:lnSpc>
              <a:spcBef>
                <a:spcPct val="0"/>
              </a:spcBef>
              <a:spcAft>
                <a:spcPct val="0"/>
              </a:spcAft>
            </a:pPr>
            <a:r>
              <a:rPr sz="3200" b="1" spc="-45" dirty="0" smtClean="0">
                <a:ea typeface="Verdana" panose="020B0604030504040204" pitchFamily="34" charset="0"/>
                <a:cs typeface="Verdana" panose="020B0604030504040204" pitchFamily="34" charset="0"/>
              </a:rPr>
              <a:t>3</a:t>
            </a:r>
            <a:r>
              <a:rPr sz="3200" b="1" spc="10" dirty="0" smtClean="0">
                <a:ea typeface="Verdana" panose="020B0604030504040204" pitchFamily="34" charset="0"/>
                <a:cs typeface="Verdana" panose="020B0604030504040204" pitchFamily="34" charset="0"/>
              </a:rPr>
              <a:t>,</a:t>
            </a:r>
            <a:r>
              <a:rPr sz="3200" b="1" spc="85" dirty="0" smtClean="0">
                <a:ea typeface="Verdana" panose="020B0604030504040204" pitchFamily="34" charset="0"/>
                <a:cs typeface="Verdana" panose="020B0604030504040204" pitchFamily="34" charset="0"/>
              </a:rPr>
              <a:t>00</a:t>
            </a:r>
            <a:r>
              <a:rPr sz="3200" b="1" spc="-10" dirty="0" smtClean="0">
                <a:ea typeface="Verdana" panose="020B0604030504040204" pitchFamily="34" charset="0"/>
                <a:cs typeface="Verdana" panose="020B0604030504040204" pitchFamily="34" charset="0"/>
              </a:rPr>
              <a:t>0</a:t>
            </a:r>
            <a:r>
              <a:rPr sz="3200" b="1" spc="10" dirty="0" smtClean="0">
                <a:ea typeface="Verdana" panose="020B0604030504040204" pitchFamily="34" charset="0"/>
                <a:cs typeface="Verdana" panose="020B0604030504040204" pitchFamily="34" charset="0"/>
              </a:rPr>
              <a:t>,</a:t>
            </a:r>
            <a:r>
              <a:rPr sz="3200" b="1" spc="85" dirty="0" smtClean="0">
                <a:ea typeface="Verdana" panose="020B0604030504040204" pitchFamily="34" charset="0"/>
                <a:cs typeface="Verdana" panose="020B0604030504040204" pitchFamily="34" charset="0"/>
              </a:rPr>
              <a:t>000</a:t>
            </a:r>
            <a:endParaRPr sz="3200" dirty="0">
              <a:ea typeface="Verdana" panose="020B0604030504040204" pitchFamily="34" charset="0"/>
              <a:cs typeface="Verdana" panose="020B0604030504040204" pitchFamily="34" charset="0"/>
            </a:endParaRPr>
          </a:p>
          <a:p>
            <a:pPr algn="ctr" fontAlgn="base">
              <a:lnSpc>
                <a:spcPts val="1800"/>
              </a:lnSpc>
              <a:spcBef>
                <a:spcPct val="0"/>
              </a:spcBef>
              <a:spcAft>
                <a:spcPct val="0"/>
              </a:spcAft>
              <a:tabLst>
                <a:tab pos="270510" algn="l"/>
                <a:tab pos="3529329" algn="l"/>
              </a:tabLst>
            </a:pPr>
            <a:r>
              <a:rPr sz="1400" dirty="0">
                <a:ea typeface="Verdana" panose="020B0604030504040204" pitchFamily="34" charset="0"/>
                <a:cs typeface="Verdana" panose="020B0604030504040204" pitchFamily="34" charset="0"/>
              </a:rPr>
              <a:t> 	</a:t>
            </a:r>
            <a:r>
              <a:rPr lang="en-US" sz="1400" dirty="0" smtClean="0">
                <a:ea typeface="Verdana" panose="020B0604030504040204" pitchFamily="34" charset="0"/>
                <a:cs typeface="Verdana" panose="020B0604030504040204" pitchFamily="34" charset="0"/>
              </a:rPr>
              <a:t>     recurring </a:t>
            </a:r>
            <a:r>
              <a:rPr lang="en-US" sz="1400" dirty="0">
                <a:ea typeface="Verdana" panose="020B0604030504040204" pitchFamily="34" charset="0"/>
                <a:cs typeface="Verdana" panose="020B0604030504040204" pitchFamily="34" charset="0"/>
              </a:rPr>
              <a:t>retail customers </a:t>
            </a:r>
            <a:r>
              <a:rPr sz="1400" dirty="0">
                <a:solidFill>
                  <a:srgbClr val="00AEEF"/>
                </a:solidFill>
                <a:ea typeface="Verdana" panose="020B0604030504040204" pitchFamily="34" charset="0"/>
                <a:cs typeface="Verdana" panose="020B0604030504040204" pitchFamily="34" charset="0"/>
              </a:rPr>
              <a:t>	</a:t>
            </a:r>
            <a:endParaRPr sz="1400" dirty="0">
              <a:solidFill>
                <a:srgbClr val="231F20"/>
              </a:solidFill>
              <a:ea typeface="Verdana" panose="020B0604030504040204" pitchFamily="34" charset="0"/>
              <a:cs typeface="Verdana" panose="020B0604030504040204" pitchFamily="34" charset="0"/>
            </a:endParaRPr>
          </a:p>
        </p:txBody>
      </p:sp>
      <p:sp>
        <p:nvSpPr>
          <p:cNvPr id="112" name="object 37"/>
          <p:cNvSpPr/>
          <p:nvPr/>
        </p:nvSpPr>
        <p:spPr>
          <a:xfrm>
            <a:off x="4770774" y="828228"/>
            <a:ext cx="4155132" cy="367287"/>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113" name="object 20"/>
          <p:cNvSpPr txBox="1"/>
          <p:nvPr/>
        </p:nvSpPr>
        <p:spPr>
          <a:xfrm>
            <a:off x="6064559" y="2572267"/>
            <a:ext cx="2796568" cy="923330"/>
          </a:xfrm>
          <a:prstGeom prst="rect">
            <a:avLst/>
          </a:prstGeom>
        </p:spPr>
        <p:txBody>
          <a:bodyPr vert="horz" wrap="square" lIns="0" tIns="0" rIns="0" bIns="0" rtlCol="0">
            <a:spAutoFit/>
          </a:bodyPr>
          <a:lstStyle/>
          <a:p>
            <a:pPr fontAlgn="base">
              <a:spcBef>
                <a:spcPct val="0"/>
              </a:spcBef>
              <a:spcAft>
                <a:spcPct val="0"/>
              </a:spcAft>
              <a:defRPr/>
            </a:pPr>
            <a:r>
              <a:rPr lang="en-US" sz="2000" b="1" dirty="0">
                <a:solidFill>
                  <a:srgbClr val="009DDB"/>
                </a:solidFill>
                <a:ea typeface="ＭＳ Ｐゴシック"/>
                <a:cs typeface="Arial" pitchFamily="34" charset="0"/>
              </a:rPr>
              <a:t>3rd</a:t>
            </a:r>
            <a:r>
              <a:rPr lang="en-US" sz="2000" dirty="0">
                <a:solidFill>
                  <a:srgbClr val="009DDB"/>
                </a:solidFill>
                <a:ea typeface="ＭＳ Ｐゴシック"/>
                <a:cs typeface="Arial" pitchFamily="34" charset="0"/>
              </a:rPr>
              <a:t> largest renewable generation company in the U.S.</a:t>
            </a:r>
          </a:p>
        </p:txBody>
      </p:sp>
      <p:sp>
        <p:nvSpPr>
          <p:cNvPr id="114" name="object 21"/>
          <p:cNvSpPr txBox="1"/>
          <p:nvPr/>
        </p:nvSpPr>
        <p:spPr>
          <a:xfrm>
            <a:off x="4714276" y="4023269"/>
            <a:ext cx="4032276" cy="782265"/>
          </a:xfrm>
          <a:prstGeom prst="rect">
            <a:avLst/>
          </a:prstGeom>
        </p:spPr>
        <p:txBody>
          <a:bodyPr vert="horz" wrap="square" lIns="0" tIns="0" rIns="0" bIns="0" rtlCol="0">
            <a:spAutoFit/>
          </a:bodyPr>
          <a:lstStyle/>
          <a:p>
            <a:pPr algn="ctr" fontAlgn="base">
              <a:lnSpc>
                <a:spcPts val="4320"/>
              </a:lnSpc>
              <a:spcBef>
                <a:spcPct val="0"/>
              </a:spcBef>
              <a:spcAft>
                <a:spcPct val="0"/>
              </a:spcAft>
            </a:pPr>
            <a:r>
              <a:rPr sz="3200" b="1" spc="-25" dirty="0">
                <a:solidFill>
                  <a:srgbClr val="00AEEF"/>
                </a:solidFill>
                <a:ea typeface="Verdana" panose="020B0604030504040204" pitchFamily="34" charset="0"/>
                <a:cs typeface="Verdana" panose="020B0604030504040204" pitchFamily="34" charset="0"/>
              </a:rPr>
              <a:t>$</a:t>
            </a:r>
            <a:r>
              <a:rPr sz="3200" b="1" dirty="0">
                <a:solidFill>
                  <a:srgbClr val="00AEEF"/>
                </a:solidFill>
                <a:ea typeface="Verdana" panose="020B0604030504040204" pitchFamily="34" charset="0"/>
                <a:cs typeface="Verdana" panose="020B0604030504040204" pitchFamily="34" charset="0"/>
              </a:rPr>
              <a:t>3 </a:t>
            </a:r>
            <a:r>
              <a:rPr sz="3200" b="1" spc="-35" dirty="0">
                <a:solidFill>
                  <a:srgbClr val="00AEEF"/>
                </a:solidFill>
                <a:ea typeface="Verdana" panose="020B0604030504040204" pitchFamily="34" charset="0"/>
                <a:cs typeface="Verdana" panose="020B0604030504040204" pitchFamily="34" charset="0"/>
              </a:rPr>
              <a:t>b</a:t>
            </a:r>
            <a:r>
              <a:rPr sz="3200" b="1" spc="-20" dirty="0">
                <a:solidFill>
                  <a:srgbClr val="00AEEF"/>
                </a:solidFill>
                <a:ea typeface="Verdana" panose="020B0604030504040204" pitchFamily="34" charset="0"/>
                <a:cs typeface="Verdana" panose="020B0604030504040204" pitchFamily="34" charset="0"/>
              </a:rPr>
              <a:t>i</a:t>
            </a:r>
            <a:r>
              <a:rPr sz="3200" b="1" spc="-15" dirty="0">
                <a:solidFill>
                  <a:srgbClr val="00AEEF"/>
                </a:solidFill>
                <a:ea typeface="Verdana" panose="020B0604030504040204" pitchFamily="34" charset="0"/>
                <a:cs typeface="Verdana" panose="020B0604030504040204" pitchFamily="34" charset="0"/>
              </a:rPr>
              <a:t>l</a:t>
            </a:r>
            <a:r>
              <a:rPr sz="3200" b="1" spc="-20" dirty="0">
                <a:solidFill>
                  <a:srgbClr val="00AEEF"/>
                </a:solidFill>
                <a:ea typeface="Verdana" panose="020B0604030504040204" pitchFamily="34" charset="0"/>
                <a:cs typeface="Verdana" panose="020B0604030504040204" pitchFamily="34" charset="0"/>
              </a:rPr>
              <a:t>l</a:t>
            </a:r>
            <a:r>
              <a:rPr sz="3200" b="1" spc="-30" dirty="0">
                <a:solidFill>
                  <a:srgbClr val="00AEEF"/>
                </a:solidFill>
                <a:ea typeface="Verdana" panose="020B0604030504040204" pitchFamily="34" charset="0"/>
                <a:cs typeface="Verdana" panose="020B0604030504040204" pitchFamily="34" charset="0"/>
              </a:rPr>
              <a:t>i</a:t>
            </a:r>
            <a:r>
              <a:rPr sz="3200" b="1" spc="-25" dirty="0">
                <a:solidFill>
                  <a:srgbClr val="00AEEF"/>
                </a:solidFill>
                <a:ea typeface="Verdana" panose="020B0604030504040204" pitchFamily="34" charset="0"/>
                <a:cs typeface="Verdana" panose="020B0604030504040204" pitchFamily="34" charset="0"/>
              </a:rPr>
              <a:t>o</a:t>
            </a:r>
            <a:r>
              <a:rPr sz="3200" b="1" spc="-100" dirty="0">
                <a:solidFill>
                  <a:srgbClr val="00AEEF"/>
                </a:solidFill>
                <a:ea typeface="Verdana" panose="020B0604030504040204" pitchFamily="34" charset="0"/>
                <a:cs typeface="Verdana" panose="020B0604030504040204" pitchFamily="34" charset="0"/>
              </a:rPr>
              <a:t>n</a:t>
            </a:r>
            <a:r>
              <a:rPr sz="3200" b="1" dirty="0">
                <a:solidFill>
                  <a:srgbClr val="00AEEF"/>
                </a:solidFill>
                <a:ea typeface="Verdana" panose="020B0604030504040204" pitchFamily="34" charset="0"/>
                <a:cs typeface="Verdana" panose="020B0604030504040204" pitchFamily="34" charset="0"/>
              </a:rPr>
              <a:t>+</a:t>
            </a:r>
            <a:endParaRPr sz="3200" dirty="0">
              <a:solidFill>
                <a:srgbClr val="231F20"/>
              </a:solidFill>
              <a:ea typeface="Verdana" panose="020B0604030504040204" pitchFamily="34" charset="0"/>
              <a:cs typeface="Verdana" panose="020B0604030504040204" pitchFamily="34" charset="0"/>
            </a:endParaRPr>
          </a:p>
          <a:p>
            <a:pPr algn="ctr" fontAlgn="base">
              <a:lnSpc>
                <a:spcPts val="1800"/>
              </a:lnSpc>
              <a:spcBef>
                <a:spcPct val="0"/>
              </a:spcBef>
              <a:spcAft>
                <a:spcPct val="0"/>
              </a:spcAft>
            </a:pPr>
            <a:r>
              <a:rPr lang="en-US" sz="1300" dirty="0" smtClean="0">
                <a:solidFill>
                  <a:srgbClr val="00AEEF"/>
                </a:solidFill>
                <a:ea typeface="Verdana" panose="020B0604030504040204" pitchFamily="34" charset="0"/>
                <a:cs typeface="Verdana" panose="020B0604030504040204" pitchFamily="34" charset="0"/>
              </a:rPr>
              <a:t>I</a:t>
            </a:r>
            <a:r>
              <a:rPr sz="1300" dirty="0" smtClean="0">
                <a:solidFill>
                  <a:srgbClr val="00AEEF"/>
                </a:solidFill>
                <a:ea typeface="Verdana" panose="020B0604030504040204" pitchFamily="34" charset="0"/>
                <a:cs typeface="Verdana" panose="020B0604030504040204" pitchFamily="34" charset="0"/>
              </a:rPr>
              <a:t>nvested</a:t>
            </a:r>
            <a:r>
              <a:rPr lang="en-US" sz="1300" dirty="0" smtClean="0">
                <a:solidFill>
                  <a:srgbClr val="00AEEF"/>
                </a:solidFill>
                <a:ea typeface="Verdana" panose="020B0604030504040204" pitchFamily="34" charset="0"/>
                <a:cs typeface="Verdana" panose="020B0604030504040204" pitchFamily="34" charset="0"/>
              </a:rPr>
              <a:t> </a:t>
            </a:r>
            <a:r>
              <a:rPr sz="1300" dirty="0" smtClean="0">
                <a:solidFill>
                  <a:srgbClr val="00AEEF"/>
                </a:solidFill>
                <a:ea typeface="Verdana" panose="020B0604030504040204" pitchFamily="34" charset="0"/>
                <a:cs typeface="Verdana" panose="020B0604030504040204" pitchFamily="34" charset="0"/>
              </a:rPr>
              <a:t>on </a:t>
            </a:r>
            <a:r>
              <a:rPr sz="1300" dirty="0">
                <a:solidFill>
                  <a:srgbClr val="00AEEF"/>
                </a:solidFill>
                <a:ea typeface="Verdana" panose="020B0604030504040204" pitchFamily="34" charset="0"/>
                <a:cs typeface="Verdana" panose="020B0604030504040204" pitchFamily="34" charset="0"/>
              </a:rPr>
              <a:t>environmental improvements</a:t>
            </a:r>
            <a:endParaRPr sz="1300" dirty="0">
              <a:solidFill>
                <a:srgbClr val="231F20"/>
              </a:solidFill>
              <a:ea typeface="Verdana" panose="020B0604030504040204" pitchFamily="34" charset="0"/>
              <a:cs typeface="Verdana" panose="020B0604030504040204" pitchFamily="34" charset="0"/>
            </a:endParaRPr>
          </a:p>
        </p:txBody>
      </p:sp>
      <p:sp>
        <p:nvSpPr>
          <p:cNvPr id="115" name="object 22"/>
          <p:cNvSpPr txBox="1"/>
          <p:nvPr/>
        </p:nvSpPr>
        <p:spPr>
          <a:xfrm>
            <a:off x="6103938" y="5331443"/>
            <a:ext cx="2527300" cy="1231106"/>
          </a:xfrm>
          <a:prstGeom prst="rect">
            <a:avLst/>
          </a:prstGeom>
        </p:spPr>
        <p:txBody>
          <a:bodyPr vert="horz" wrap="square" lIns="0" tIns="0" rIns="0" bIns="0" rtlCol="0">
            <a:spAutoFit/>
          </a:bodyPr>
          <a:lstStyle/>
          <a:p>
            <a:pPr marL="12700" algn="ctr" fontAlgn="base">
              <a:lnSpc>
                <a:spcPts val="4220"/>
              </a:lnSpc>
              <a:spcBef>
                <a:spcPct val="0"/>
              </a:spcBef>
              <a:spcAft>
                <a:spcPct val="0"/>
              </a:spcAft>
            </a:pPr>
            <a:r>
              <a:rPr sz="2800" b="1" dirty="0">
                <a:solidFill>
                  <a:srgbClr val="439539"/>
                </a:solidFill>
                <a:ea typeface="Verdana" panose="020B0604030504040204" pitchFamily="34" charset="0"/>
                <a:cs typeface="Verdana" panose="020B0604030504040204" pitchFamily="34" charset="0"/>
              </a:rPr>
              <a:t>Fortune </a:t>
            </a:r>
            <a:r>
              <a:rPr sz="2800" b="1" dirty="0" smtClean="0">
                <a:solidFill>
                  <a:srgbClr val="439539"/>
                </a:solidFill>
                <a:ea typeface="Verdana" panose="020B0604030504040204" pitchFamily="34" charset="0"/>
                <a:cs typeface="Verdana" panose="020B0604030504040204" pitchFamily="34" charset="0"/>
              </a:rPr>
              <a:t>2</a:t>
            </a:r>
            <a:r>
              <a:rPr lang="en-US" sz="2800" b="1" dirty="0" smtClean="0">
                <a:solidFill>
                  <a:srgbClr val="439539"/>
                </a:solidFill>
                <a:ea typeface="Verdana" panose="020B0604030504040204" pitchFamily="34" charset="0"/>
                <a:cs typeface="Verdana" panose="020B0604030504040204" pitchFamily="34" charset="0"/>
              </a:rPr>
              <a:t>0</a:t>
            </a:r>
            <a:r>
              <a:rPr sz="2800" b="1" dirty="0" smtClean="0">
                <a:solidFill>
                  <a:srgbClr val="439539"/>
                </a:solidFill>
                <a:ea typeface="Verdana" panose="020B0604030504040204" pitchFamily="34" charset="0"/>
                <a:cs typeface="Verdana" panose="020B0604030504040204" pitchFamily="34" charset="0"/>
              </a:rPr>
              <a:t>0</a:t>
            </a:r>
            <a:endParaRPr sz="2800" dirty="0">
              <a:solidFill>
                <a:srgbClr val="231F20"/>
              </a:solidFill>
              <a:ea typeface="Verdana" panose="020B0604030504040204" pitchFamily="34" charset="0"/>
              <a:cs typeface="Verdana" panose="020B0604030504040204" pitchFamily="34" charset="0"/>
            </a:endParaRPr>
          </a:p>
          <a:p>
            <a:pPr marR="335280" algn="ctr" fontAlgn="base">
              <a:lnSpc>
                <a:spcPts val="2700"/>
              </a:lnSpc>
              <a:spcBef>
                <a:spcPts val="20"/>
              </a:spcBef>
              <a:spcAft>
                <a:spcPct val="0"/>
              </a:spcAft>
            </a:pPr>
            <a:r>
              <a:rPr sz="1600" dirty="0">
                <a:solidFill>
                  <a:srgbClr val="439539"/>
                </a:solidFill>
                <a:ea typeface="Verdana" panose="020B0604030504040204" pitchFamily="34" charset="0"/>
                <a:cs typeface="Verdana" panose="020B0604030504040204" pitchFamily="34" charset="0"/>
              </a:rPr>
              <a:t>- and </a:t>
            </a:r>
            <a:r>
              <a:rPr lang="en-US" sz="1600" dirty="0" smtClean="0">
                <a:solidFill>
                  <a:srgbClr val="439539"/>
                </a:solidFill>
                <a:ea typeface="Verdana" panose="020B0604030504040204" pitchFamily="34" charset="0"/>
                <a:cs typeface="Verdana" panose="020B0604030504040204" pitchFamily="34" charset="0"/>
              </a:rPr>
              <a:t>–</a:t>
            </a:r>
            <a:r>
              <a:rPr sz="1600" dirty="0" smtClean="0">
                <a:solidFill>
                  <a:srgbClr val="439539"/>
                </a:solidFill>
                <a:ea typeface="Verdana" panose="020B0604030504040204" pitchFamily="34" charset="0"/>
                <a:cs typeface="Verdana" panose="020B0604030504040204" pitchFamily="34" charset="0"/>
              </a:rPr>
              <a:t> </a:t>
            </a:r>
            <a:r>
              <a:rPr lang="en-US" sz="1600" dirty="0" smtClean="0">
                <a:solidFill>
                  <a:srgbClr val="439539"/>
                </a:solidFill>
                <a:ea typeface="Verdana" panose="020B0604030504040204" pitchFamily="34" charset="0"/>
                <a:cs typeface="Verdana" panose="020B0604030504040204" pitchFamily="34" charset="0"/>
              </a:rPr>
              <a:t/>
            </a:r>
            <a:br>
              <a:rPr lang="en-US" sz="1600" dirty="0" smtClean="0">
                <a:solidFill>
                  <a:srgbClr val="439539"/>
                </a:solidFill>
                <a:ea typeface="Verdana" panose="020B0604030504040204" pitchFamily="34" charset="0"/>
                <a:cs typeface="Verdana" panose="020B0604030504040204" pitchFamily="34" charset="0"/>
              </a:rPr>
            </a:br>
            <a:r>
              <a:rPr sz="1600" dirty="0" smtClean="0">
                <a:solidFill>
                  <a:srgbClr val="439539"/>
                </a:solidFill>
                <a:ea typeface="Verdana" panose="020B0604030504040204" pitchFamily="34" charset="0"/>
                <a:cs typeface="Verdana" panose="020B0604030504040204" pitchFamily="34" charset="0"/>
              </a:rPr>
              <a:t>S&amp;P </a:t>
            </a:r>
            <a:r>
              <a:rPr sz="1600" dirty="0">
                <a:solidFill>
                  <a:srgbClr val="439539"/>
                </a:solidFill>
                <a:ea typeface="Verdana" panose="020B0604030504040204" pitchFamily="34" charset="0"/>
                <a:cs typeface="Verdana" panose="020B0604030504040204" pitchFamily="34" charset="0"/>
              </a:rPr>
              <a:t>500 Index</a:t>
            </a:r>
            <a:endParaRPr sz="1600" dirty="0">
              <a:solidFill>
                <a:srgbClr val="231F20"/>
              </a:solidFill>
              <a:ea typeface="Verdana" panose="020B0604030504040204" pitchFamily="34" charset="0"/>
              <a:cs typeface="Verdana" panose="020B0604030504040204" pitchFamily="34" charset="0"/>
            </a:endParaRPr>
          </a:p>
        </p:txBody>
      </p:sp>
      <p:pic>
        <p:nvPicPr>
          <p:cNvPr id="126" name="Picture 1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774" y="5375748"/>
            <a:ext cx="1337554" cy="1142495"/>
          </a:xfrm>
          <a:prstGeom prst="rect">
            <a:avLst/>
          </a:prstGeom>
        </p:spPr>
      </p:pic>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26" y="5275510"/>
            <a:ext cx="1642570" cy="1113297"/>
          </a:xfrm>
          <a:prstGeom prst="rect">
            <a:avLst/>
          </a:prstGeom>
        </p:spPr>
      </p:pic>
      <p:sp>
        <p:nvSpPr>
          <p:cNvPr id="5" name="Rectangle 4"/>
          <p:cNvSpPr/>
          <p:nvPr/>
        </p:nvSpPr>
        <p:spPr>
          <a:xfrm>
            <a:off x="4964451" y="1297925"/>
            <a:ext cx="607859" cy="276999"/>
          </a:xfrm>
          <a:prstGeom prst="rect">
            <a:avLst/>
          </a:prstGeom>
        </p:spPr>
        <p:txBody>
          <a:bodyPr wrap="none">
            <a:spAutoFit/>
          </a:bodyPr>
          <a:lstStyle/>
          <a:p>
            <a:pPr fontAlgn="base">
              <a:spcBef>
                <a:spcPct val="0"/>
              </a:spcBef>
              <a:spcAft>
                <a:spcPct val="0"/>
              </a:spcAft>
            </a:pPr>
            <a:r>
              <a:rPr lang="en-US" sz="1200" dirty="0" smtClean="0">
                <a:solidFill>
                  <a:srgbClr val="000000"/>
                </a:solidFill>
                <a:ea typeface="Verdana" panose="020B0604030504040204" pitchFamily="34" charset="0"/>
                <a:cs typeface="Verdana" panose="020B0604030504040204" pitchFamily="34" charset="0"/>
              </a:rPr>
              <a:t>Nearly</a:t>
            </a:r>
            <a:endParaRPr lang="en-US" sz="1200" dirty="0">
              <a:solidFill>
                <a:srgbClr val="000000"/>
              </a:solidFill>
              <a:ea typeface="ＭＳ Ｐゴシック"/>
            </a:endParaRPr>
          </a:p>
        </p:txBody>
      </p:sp>
      <p:sp>
        <p:nvSpPr>
          <p:cNvPr id="130" name="object 20"/>
          <p:cNvSpPr txBox="1"/>
          <p:nvPr/>
        </p:nvSpPr>
        <p:spPr>
          <a:xfrm>
            <a:off x="-74540" y="4461562"/>
            <a:ext cx="4698086" cy="430887"/>
          </a:xfrm>
          <a:prstGeom prst="rect">
            <a:avLst/>
          </a:prstGeom>
        </p:spPr>
        <p:txBody>
          <a:bodyPr vert="horz" wrap="square" lIns="0" tIns="0" rIns="0" bIns="0" rtlCol="0">
            <a:spAutoFit/>
          </a:bodyPr>
          <a:lstStyle/>
          <a:p>
            <a:pPr marL="12700" marR="5080" algn="ctr" fontAlgn="base">
              <a:spcBef>
                <a:spcPct val="0"/>
              </a:spcBef>
              <a:spcAft>
                <a:spcPct val="0"/>
              </a:spcAft>
            </a:pPr>
            <a:r>
              <a:rPr sz="1400" dirty="0">
                <a:solidFill>
                  <a:srgbClr val="231F20">
                    <a:lumMod val="65000"/>
                    <a:lumOff val="35000"/>
                  </a:srgbClr>
                </a:solidFill>
                <a:ea typeface="Verdana" panose="020B0604030504040204" pitchFamily="34" charset="0"/>
                <a:cs typeface="Verdana" panose="020B0604030504040204" pitchFamily="34" charset="0"/>
              </a:rPr>
              <a:t>Enough generation capacity to power </a:t>
            </a:r>
            <a:r>
              <a:rPr lang="en-US" sz="1400" dirty="0">
                <a:solidFill>
                  <a:srgbClr val="231F20">
                    <a:lumMod val="65000"/>
                    <a:lumOff val="35000"/>
                  </a:srgbClr>
                </a:solidFill>
                <a:ea typeface="Verdana" panose="020B0604030504040204" pitchFamily="34" charset="0"/>
                <a:cs typeface="Verdana" panose="020B0604030504040204" pitchFamily="34" charset="0"/>
              </a:rPr>
              <a:t/>
            </a:r>
            <a:br>
              <a:rPr lang="en-US" sz="1400" dirty="0">
                <a:solidFill>
                  <a:srgbClr val="231F20">
                    <a:lumMod val="65000"/>
                    <a:lumOff val="35000"/>
                  </a:srgbClr>
                </a:solidFill>
                <a:ea typeface="Verdana" panose="020B0604030504040204" pitchFamily="34" charset="0"/>
                <a:cs typeface="Verdana" panose="020B0604030504040204" pitchFamily="34" charset="0"/>
              </a:rPr>
            </a:br>
            <a:r>
              <a:rPr lang="en-US" sz="1400" b="1" dirty="0" smtClean="0">
                <a:solidFill>
                  <a:srgbClr val="231F20">
                    <a:lumMod val="65000"/>
                    <a:lumOff val="35000"/>
                  </a:srgbClr>
                </a:solidFill>
                <a:ea typeface="Verdana" panose="020B0604030504040204" pitchFamily="34" charset="0"/>
                <a:cs typeface="Verdana" panose="020B0604030504040204" pitchFamily="34" charset="0"/>
              </a:rPr>
              <a:t>nearly 1/3 of the US population</a:t>
            </a:r>
            <a:endParaRPr sz="1400" dirty="0">
              <a:solidFill>
                <a:srgbClr val="231F20">
                  <a:lumMod val="65000"/>
                  <a:lumOff val="35000"/>
                </a:srgbClr>
              </a:solidFill>
              <a:ea typeface="Verdana" panose="020B0604030504040204" pitchFamily="34" charset="0"/>
              <a:cs typeface="Verdana" panose="020B0604030504040204" pitchFamily="34" charset="0"/>
            </a:endParaRPr>
          </a:p>
        </p:txBody>
      </p:sp>
      <p:sp>
        <p:nvSpPr>
          <p:cNvPr id="131" name="object 57"/>
          <p:cNvSpPr/>
          <p:nvPr/>
        </p:nvSpPr>
        <p:spPr>
          <a:xfrm>
            <a:off x="5131708" y="2525177"/>
            <a:ext cx="481513" cy="431193"/>
          </a:xfrm>
          <a:custGeom>
            <a:avLst/>
            <a:gdLst/>
            <a:ahLst/>
            <a:cxnLst/>
            <a:rect l="l" t="t" r="r" b="b"/>
            <a:pathLst>
              <a:path w="521335" h="443864">
                <a:moveTo>
                  <a:pt x="381698" y="381050"/>
                </a:moveTo>
                <a:lnTo>
                  <a:pt x="136385" y="381050"/>
                </a:lnTo>
                <a:lnTo>
                  <a:pt x="136385" y="443674"/>
                </a:lnTo>
                <a:lnTo>
                  <a:pt x="381698" y="443674"/>
                </a:lnTo>
                <a:lnTo>
                  <a:pt x="381698" y="381050"/>
                </a:lnTo>
                <a:close/>
              </a:path>
              <a:path w="521335" h="443864">
                <a:moveTo>
                  <a:pt x="290258" y="279793"/>
                </a:moveTo>
                <a:lnTo>
                  <a:pt x="229146" y="279793"/>
                </a:lnTo>
                <a:lnTo>
                  <a:pt x="229146" y="381050"/>
                </a:lnTo>
                <a:lnTo>
                  <a:pt x="290258" y="381050"/>
                </a:lnTo>
                <a:lnTo>
                  <a:pt x="290258" y="279793"/>
                </a:lnTo>
                <a:close/>
              </a:path>
              <a:path w="521335" h="443864">
                <a:moveTo>
                  <a:pt x="487248" y="0"/>
                </a:moveTo>
                <a:lnTo>
                  <a:pt x="33807" y="0"/>
                </a:lnTo>
                <a:lnTo>
                  <a:pt x="0" y="279793"/>
                </a:lnTo>
                <a:lnTo>
                  <a:pt x="521068" y="279793"/>
                </a:lnTo>
                <a:lnTo>
                  <a:pt x="515673" y="235165"/>
                </a:lnTo>
                <a:lnTo>
                  <a:pt x="24358" y="235165"/>
                </a:lnTo>
                <a:lnTo>
                  <a:pt x="36461" y="126949"/>
                </a:lnTo>
                <a:lnTo>
                  <a:pt x="502593" y="126949"/>
                </a:lnTo>
                <a:lnTo>
                  <a:pt x="500514" y="109753"/>
                </a:lnTo>
                <a:lnTo>
                  <a:pt x="38392" y="109753"/>
                </a:lnTo>
                <a:lnTo>
                  <a:pt x="49136" y="13716"/>
                </a:lnTo>
                <a:lnTo>
                  <a:pt x="488906" y="13716"/>
                </a:lnTo>
                <a:lnTo>
                  <a:pt x="487248" y="0"/>
                </a:lnTo>
                <a:close/>
              </a:path>
              <a:path w="521335" h="443864">
                <a:moveTo>
                  <a:pt x="191541" y="126949"/>
                </a:moveTo>
                <a:lnTo>
                  <a:pt x="176568" y="126949"/>
                </a:lnTo>
                <a:lnTo>
                  <a:pt x="172034" y="235165"/>
                </a:lnTo>
                <a:lnTo>
                  <a:pt x="187820" y="235165"/>
                </a:lnTo>
                <a:lnTo>
                  <a:pt x="191541" y="126949"/>
                </a:lnTo>
                <a:close/>
              </a:path>
              <a:path w="521335" h="443864">
                <a:moveTo>
                  <a:pt x="346621" y="126949"/>
                </a:moveTo>
                <a:lnTo>
                  <a:pt x="331647" y="126949"/>
                </a:lnTo>
                <a:lnTo>
                  <a:pt x="335483" y="235165"/>
                </a:lnTo>
                <a:lnTo>
                  <a:pt x="351281" y="235165"/>
                </a:lnTo>
                <a:lnTo>
                  <a:pt x="346621" y="126949"/>
                </a:lnTo>
                <a:close/>
              </a:path>
              <a:path w="521335" h="443864">
                <a:moveTo>
                  <a:pt x="502593" y="126949"/>
                </a:moveTo>
                <a:lnTo>
                  <a:pt x="486727" y="126949"/>
                </a:lnTo>
                <a:lnTo>
                  <a:pt x="498944" y="235165"/>
                </a:lnTo>
                <a:lnTo>
                  <a:pt x="515673" y="235165"/>
                </a:lnTo>
                <a:lnTo>
                  <a:pt x="502593" y="126949"/>
                </a:lnTo>
                <a:close/>
              </a:path>
              <a:path w="521335" h="443864">
                <a:moveTo>
                  <a:pt x="195452" y="13716"/>
                </a:moveTo>
                <a:lnTo>
                  <a:pt x="181317" y="13716"/>
                </a:lnTo>
                <a:lnTo>
                  <a:pt x="177291" y="109753"/>
                </a:lnTo>
                <a:lnTo>
                  <a:pt x="192138" y="109753"/>
                </a:lnTo>
                <a:lnTo>
                  <a:pt x="195452" y="13716"/>
                </a:lnTo>
                <a:close/>
              </a:path>
              <a:path w="521335" h="443864">
                <a:moveTo>
                  <a:pt x="341756" y="13716"/>
                </a:moveTo>
                <a:lnTo>
                  <a:pt x="327634" y="13716"/>
                </a:lnTo>
                <a:lnTo>
                  <a:pt x="331038" y="109753"/>
                </a:lnTo>
                <a:lnTo>
                  <a:pt x="345871" y="109753"/>
                </a:lnTo>
                <a:lnTo>
                  <a:pt x="341756" y="13716"/>
                </a:lnTo>
                <a:close/>
              </a:path>
              <a:path w="521335" h="443864">
                <a:moveTo>
                  <a:pt x="488906" y="13716"/>
                </a:moveTo>
                <a:lnTo>
                  <a:pt x="473938" y="13716"/>
                </a:lnTo>
                <a:lnTo>
                  <a:pt x="484797" y="109753"/>
                </a:lnTo>
                <a:lnTo>
                  <a:pt x="500514" y="109753"/>
                </a:lnTo>
                <a:lnTo>
                  <a:pt x="488906" y="13716"/>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grpSp>
        <p:nvGrpSpPr>
          <p:cNvPr id="49" name="Group 48"/>
          <p:cNvGrpSpPr/>
          <p:nvPr/>
        </p:nvGrpSpPr>
        <p:grpSpPr>
          <a:xfrm>
            <a:off x="3070936" y="3772178"/>
            <a:ext cx="644730" cy="645371"/>
            <a:chOff x="3032846" y="3339510"/>
            <a:chExt cx="644730" cy="645371"/>
          </a:xfrm>
        </p:grpSpPr>
        <p:sp>
          <p:nvSpPr>
            <p:cNvPr id="50" name="object 39"/>
            <p:cNvSpPr/>
            <p:nvPr/>
          </p:nvSpPr>
          <p:spPr>
            <a:xfrm>
              <a:off x="3160095" y="3861692"/>
              <a:ext cx="311150" cy="123189"/>
            </a:xfrm>
            <a:custGeom>
              <a:avLst/>
              <a:gdLst/>
              <a:ahLst/>
              <a:cxnLst/>
              <a:rect l="l" t="t" r="r" b="b"/>
              <a:pathLst>
                <a:path w="311150" h="123189">
                  <a:moveTo>
                    <a:pt x="310629" y="60452"/>
                  </a:moveTo>
                  <a:lnTo>
                    <a:pt x="0" y="60452"/>
                  </a:lnTo>
                  <a:lnTo>
                    <a:pt x="0" y="123075"/>
                  </a:lnTo>
                  <a:lnTo>
                    <a:pt x="310629" y="123075"/>
                  </a:lnTo>
                  <a:lnTo>
                    <a:pt x="310629" y="60452"/>
                  </a:lnTo>
                  <a:close/>
                </a:path>
                <a:path w="311150" h="123189">
                  <a:moveTo>
                    <a:pt x="201460" y="0"/>
                  </a:moveTo>
                  <a:lnTo>
                    <a:pt x="109156" y="0"/>
                  </a:lnTo>
                  <a:lnTo>
                    <a:pt x="103847" y="60452"/>
                  </a:lnTo>
                  <a:lnTo>
                    <a:pt x="206768" y="60452"/>
                  </a:lnTo>
                  <a:lnTo>
                    <a:pt x="201460" y="0"/>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51" name="object 40"/>
            <p:cNvSpPr/>
            <p:nvPr/>
          </p:nvSpPr>
          <p:spPr>
            <a:xfrm>
              <a:off x="3032846" y="3339510"/>
              <a:ext cx="451484" cy="516890"/>
            </a:xfrm>
            <a:custGeom>
              <a:avLst/>
              <a:gdLst/>
              <a:ahLst/>
              <a:cxnLst/>
              <a:rect l="l" t="t" r="r" b="b"/>
              <a:pathLst>
                <a:path w="451485" h="516889">
                  <a:moveTo>
                    <a:pt x="360937" y="339471"/>
                  </a:moveTo>
                  <a:lnTo>
                    <a:pt x="312559" y="339471"/>
                  </a:lnTo>
                  <a:lnTo>
                    <a:pt x="412496" y="516801"/>
                  </a:lnTo>
                  <a:lnTo>
                    <a:pt x="427405" y="507352"/>
                  </a:lnTo>
                  <a:lnTo>
                    <a:pt x="425296" y="494668"/>
                  </a:lnTo>
                  <a:lnTo>
                    <a:pt x="416385" y="457536"/>
                  </a:lnTo>
                  <a:lnTo>
                    <a:pt x="398974" y="409992"/>
                  </a:lnTo>
                  <a:lnTo>
                    <a:pt x="382234" y="375641"/>
                  </a:lnTo>
                  <a:lnTo>
                    <a:pt x="362740" y="342267"/>
                  </a:lnTo>
                  <a:lnTo>
                    <a:pt x="360937" y="339471"/>
                  </a:lnTo>
                  <a:close/>
                </a:path>
                <a:path w="451485" h="516889">
                  <a:moveTo>
                    <a:pt x="260056" y="340274"/>
                  </a:moveTo>
                  <a:lnTo>
                    <a:pt x="254419" y="502881"/>
                  </a:lnTo>
                  <a:lnTo>
                    <a:pt x="312559" y="502881"/>
                  </a:lnTo>
                  <a:lnTo>
                    <a:pt x="312559" y="343118"/>
                  </a:lnTo>
                  <a:lnTo>
                    <a:pt x="286158" y="343118"/>
                  </a:lnTo>
                  <a:lnTo>
                    <a:pt x="271863" y="342426"/>
                  </a:lnTo>
                  <a:lnTo>
                    <a:pt x="260056" y="340274"/>
                  </a:lnTo>
                  <a:close/>
                </a:path>
                <a:path w="451485" h="516889">
                  <a:moveTo>
                    <a:pt x="349162" y="321641"/>
                  </a:moveTo>
                  <a:lnTo>
                    <a:pt x="300020" y="321641"/>
                  </a:lnTo>
                  <a:lnTo>
                    <a:pt x="311073" y="338480"/>
                  </a:lnTo>
                  <a:lnTo>
                    <a:pt x="298903" y="341663"/>
                  </a:lnTo>
                  <a:lnTo>
                    <a:pt x="286158" y="343118"/>
                  </a:lnTo>
                  <a:lnTo>
                    <a:pt x="312559" y="343118"/>
                  </a:lnTo>
                  <a:lnTo>
                    <a:pt x="312559" y="339471"/>
                  </a:lnTo>
                  <a:lnTo>
                    <a:pt x="360937" y="339471"/>
                  </a:lnTo>
                  <a:lnTo>
                    <a:pt x="355692" y="331338"/>
                  </a:lnTo>
                  <a:lnTo>
                    <a:pt x="349162" y="321641"/>
                  </a:lnTo>
                  <a:close/>
                </a:path>
                <a:path w="451485" h="516889">
                  <a:moveTo>
                    <a:pt x="38968" y="161175"/>
                  </a:moveTo>
                  <a:lnTo>
                    <a:pt x="2006" y="161175"/>
                  </a:lnTo>
                  <a:lnTo>
                    <a:pt x="0" y="169862"/>
                  </a:lnTo>
                  <a:lnTo>
                    <a:pt x="31832" y="191231"/>
                  </a:lnTo>
                  <a:lnTo>
                    <a:pt x="77028" y="214327"/>
                  </a:lnTo>
                  <a:lnTo>
                    <a:pt x="124656" y="231843"/>
                  </a:lnTo>
                  <a:lnTo>
                    <a:pt x="161976" y="241899"/>
                  </a:lnTo>
                  <a:lnTo>
                    <a:pt x="200410" y="249662"/>
                  </a:lnTo>
                  <a:lnTo>
                    <a:pt x="211823" y="254038"/>
                  </a:lnTo>
                  <a:lnTo>
                    <a:pt x="227808" y="297932"/>
                  </a:lnTo>
                  <a:lnTo>
                    <a:pt x="260629" y="320420"/>
                  </a:lnTo>
                  <a:lnTo>
                    <a:pt x="274142" y="323391"/>
                  </a:lnTo>
                  <a:lnTo>
                    <a:pt x="290184" y="323226"/>
                  </a:lnTo>
                  <a:lnTo>
                    <a:pt x="300020" y="321641"/>
                  </a:lnTo>
                  <a:lnTo>
                    <a:pt x="349162" y="321641"/>
                  </a:lnTo>
                  <a:lnTo>
                    <a:pt x="348337" y="320420"/>
                  </a:lnTo>
                  <a:lnTo>
                    <a:pt x="340851" y="309743"/>
                  </a:lnTo>
                  <a:lnTo>
                    <a:pt x="345122" y="297130"/>
                  </a:lnTo>
                  <a:lnTo>
                    <a:pt x="346665" y="291892"/>
                  </a:lnTo>
                  <a:lnTo>
                    <a:pt x="295876" y="291892"/>
                  </a:lnTo>
                  <a:lnTo>
                    <a:pt x="278116" y="290993"/>
                  </a:lnTo>
                  <a:lnTo>
                    <a:pt x="263916" y="286482"/>
                  </a:lnTo>
                  <a:lnTo>
                    <a:pt x="253338" y="278990"/>
                  </a:lnTo>
                  <a:lnTo>
                    <a:pt x="246441" y="269145"/>
                  </a:lnTo>
                  <a:lnTo>
                    <a:pt x="243287" y="257580"/>
                  </a:lnTo>
                  <a:lnTo>
                    <a:pt x="245460" y="242067"/>
                  </a:lnTo>
                  <a:lnTo>
                    <a:pt x="251718" y="229322"/>
                  </a:lnTo>
                  <a:lnTo>
                    <a:pt x="261281" y="219886"/>
                  </a:lnTo>
                  <a:lnTo>
                    <a:pt x="273317" y="214327"/>
                  </a:lnTo>
                  <a:lnTo>
                    <a:pt x="283489" y="213017"/>
                  </a:lnTo>
                  <a:lnTo>
                    <a:pt x="339820" y="213017"/>
                  </a:lnTo>
                  <a:lnTo>
                    <a:pt x="338354" y="210615"/>
                  </a:lnTo>
                  <a:lnTo>
                    <a:pt x="340024" y="207620"/>
                  </a:lnTo>
                  <a:lnTo>
                    <a:pt x="228907" y="207620"/>
                  </a:lnTo>
                  <a:lnTo>
                    <a:pt x="38968" y="161175"/>
                  </a:lnTo>
                  <a:close/>
                </a:path>
                <a:path w="451485" h="516889">
                  <a:moveTo>
                    <a:pt x="339820" y="213017"/>
                  </a:moveTo>
                  <a:lnTo>
                    <a:pt x="283489" y="213017"/>
                  </a:lnTo>
                  <a:lnTo>
                    <a:pt x="297594" y="215543"/>
                  </a:lnTo>
                  <a:lnTo>
                    <a:pt x="309530" y="222514"/>
                  </a:lnTo>
                  <a:lnTo>
                    <a:pt x="318389" y="233020"/>
                  </a:lnTo>
                  <a:lnTo>
                    <a:pt x="323265" y="246151"/>
                  </a:lnTo>
                  <a:lnTo>
                    <a:pt x="321497" y="262609"/>
                  </a:lnTo>
                  <a:lnTo>
                    <a:pt x="315868" y="275935"/>
                  </a:lnTo>
                  <a:lnTo>
                    <a:pt x="307090" y="285805"/>
                  </a:lnTo>
                  <a:lnTo>
                    <a:pt x="295876" y="291892"/>
                  </a:lnTo>
                  <a:lnTo>
                    <a:pt x="346665" y="291892"/>
                  </a:lnTo>
                  <a:lnTo>
                    <a:pt x="348767" y="284759"/>
                  </a:lnTo>
                  <a:lnTo>
                    <a:pt x="351483" y="272579"/>
                  </a:lnTo>
                  <a:lnTo>
                    <a:pt x="352912" y="260959"/>
                  </a:lnTo>
                  <a:lnTo>
                    <a:pt x="352905" y="248587"/>
                  </a:lnTo>
                  <a:lnTo>
                    <a:pt x="348849" y="232160"/>
                  </a:lnTo>
                  <a:lnTo>
                    <a:pt x="344013" y="219886"/>
                  </a:lnTo>
                  <a:lnTo>
                    <a:pt x="339820" y="213017"/>
                  </a:lnTo>
                  <a:close/>
                </a:path>
                <a:path w="451485" h="516889">
                  <a:moveTo>
                    <a:pt x="276167" y="183221"/>
                  </a:moveTo>
                  <a:lnTo>
                    <a:pt x="260369" y="187504"/>
                  </a:lnTo>
                  <a:lnTo>
                    <a:pt x="247484" y="193063"/>
                  </a:lnTo>
                  <a:lnTo>
                    <a:pt x="237126" y="199801"/>
                  </a:lnTo>
                  <a:lnTo>
                    <a:pt x="228907" y="207620"/>
                  </a:lnTo>
                  <a:lnTo>
                    <a:pt x="340024" y="207620"/>
                  </a:lnTo>
                  <a:lnTo>
                    <a:pt x="352399" y="185432"/>
                  </a:lnTo>
                  <a:lnTo>
                    <a:pt x="300951" y="185432"/>
                  </a:lnTo>
                  <a:lnTo>
                    <a:pt x="288786" y="183225"/>
                  </a:lnTo>
                  <a:lnTo>
                    <a:pt x="276167" y="183221"/>
                  </a:lnTo>
                  <a:close/>
                </a:path>
                <a:path w="451485" h="516889">
                  <a:moveTo>
                    <a:pt x="435597" y="0"/>
                  </a:moveTo>
                  <a:lnTo>
                    <a:pt x="406705" y="25211"/>
                  </a:lnTo>
                  <a:lnTo>
                    <a:pt x="372767" y="62792"/>
                  </a:lnTo>
                  <a:lnTo>
                    <a:pt x="350379" y="93626"/>
                  </a:lnTo>
                  <a:lnTo>
                    <a:pt x="330299" y="126449"/>
                  </a:lnTo>
                  <a:lnTo>
                    <a:pt x="312101" y="161302"/>
                  </a:lnTo>
                  <a:lnTo>
                    <a:pt x="300951" y="185432"/>
                  </a:lnTo>
                  <a:lnTo>
                    <a:pt x="352399" y="185432"/>
                  </a:lnTo>
                  <a:lnTo>
                    <a:pt x="451192" y="8305"/>
                  </a:lnTo>
                  <a:lnTo>
                    <a:pt x="435597" y="0"/>
                  </a:lnTo>
                  <a:close/>
                </a:path>
                <a:path w="451485" h="516889">
                  <a:moveTo>
                    <a:pt x="3962" y="152615"/>
                  </a:moveTo>
                  <a:lnTo>
                    <a:pt x="1955" y="161302"/>
                  </a:lnTo>
                  <a:lnTo>
                    <a:pt x="2006" y="161175"/>
                  </a:lnTo>
                  <a:lnTo>
                    <a:pt x="38968" y="161175"/>
                  </a:lnTo>
                  <a:lnTo>
                    <a:pt x="3962" y="152615"/>
                  </a:lnTo>
                  <a:close/>
                </a:path>
                <a:path w="451485" h="516889">
                  <a:moveTo>
                    <a:pt x="443357" y="4114"/>
                  </a:move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52" name="object 41"/>
            <p:cNvSpPr/>
            <p:nvPr/>
          </p:nvSpPr>
          <p:spPr>
            <a:xfrm>
              <a:off x="3436909" y="3575668"/>
              <a:ext cx="240665" cy="106680"/>
            </a:xfrm>
            <a:custGeom>
              <a:avLst/>
              <a:gdLst/>
              <a:ahLst/>
              <a:cxnLst/>
              <a:rect l="l" t="t" r="r" b="b"/>
              <a:pathLst>
                <a:path w="240664" h="106679">
                  <a:moveTo>
                    <a:pt x="5746" y="61168"/>
                  </a:moveTo>
                  <a:lnTo>
                    <a:pt x="0" y="100013"/>
                  </a:lnTo>
                  <a:lnTo>
                    <a:pt x="12333" y="104047"/>
                  </a:lnTo>
                  <a:lnTo>
                    <a:pt x="24129" y="106146"/>
                  </a:lnTo>
                  <a:lnTo>
                    <a:pt x="35460" y="106511"/>
                  </a:lnTo>
                  <a:lnTo>
                    <a:pt x="46395" y="105347"/>
                  </a:lnTo>
                  <a:lnTo>
                    <a:pt x="87606" y="89457"/>
                  </a:lnTo>
                  <a:lnTo>
                    <a:pt x="117850" y="71428"/>
                  </a:lnTo>
                  <a:lnTo>
                    <a:pt x="127790" y="65570"/>
                  </a:lnTo>
                  <a:lnTo>
                    <a:pt x="29395" y="65570"/>
                  </a:lnTo>
                  <a:lnTo>
                    <a:pt x="17823" y="64290"/>
                  </a:lnTo>
                  <a:lnTo>
                    <a:pt x="5746" y="61168"/>
                  </a:lnTo>
                  <a:close/>
                </a:path>
                <a:path w="240664" h="106679">
                  <a:moveTo>
                    <a:pt x="199142" y="0"/>
                  </a:moveTo>
                  <a:lnTo>
                    <a:pt x="154786" y="11119"/>
                  </a:lnTo>
                  <a:lnTo>
                    <a:pt x="102246" y="39996"/>
                  </a:lnTo>
                  <a:lnTo>
                    <a:pt x="92215" y="45929"/>
                  </a:lnTo>
                  <a:lnTo>
                    <a:pt x="51311" y="63415"/>
                  </a:lnTo>
                  <a:lnTo>
                    <a:pt x="29395" y="65570"/>
                  </a:lnTo>
                  <a:lnTo>
                    <a:pt x="127790" y="65570"/>
                  </a:lnTo>
                  <a:lnTo>
                    <a:pt x="181039" y="44195"/>
                  </a:lnTo>
                  <a:lnTo>
                    <a:pt x="239870" y="41411"/>
                  </a:lnTo>
                  <a:lnTo>
                    <a:pt x="240092" y="21701"/>
                  </a:lnTo>
                  <a:lnTo>
                    <a:pt x="237590" y="13825"/>
                  </a:lnTo>
                  <a:lnTo>
                    <a:pt x="232289" y="7389"/>
                  </a:lnTo>
                  <a:lnTo>
                    <a:pt x="224144" y="2723"/>
                  </a:lnTo>
                  <a:lnTo>
                    <a:pt x="213110" y="152"/>
                  </a:lnTo>
                  <a:lnTo>
                    <a:pt x="199142" y="0"/>
                  </a:lnTo>
                  <a:close/>
                </a:path>
                <a:path w="240664" h="106679">
                  <a:moveTo>
                    <a:pt x="239870" y="41411"/>
                  </a:moveTo>
                  <a:lnTo>
                    <a:pt x="211897" y="41411"/>
                  </a:lnTo>
                  <a:lnTo>
                    <a:pt x="222899" y="43510"/>
                  </a:lnTo>
                  <a:lnTo>
                    <a:pt x="231112" y="47545"/>
                  </a:lnTo>
                  <a:lnTo>
                    <a:pt x="236658" y="53218"/>
                  </a:lnTo>
                  <a:lnTo>
                    <a:pt x="239658" y="60236"/>
                  </a:lnTo>
                  <a:lnTo>
                    <a:pt x="239870" y="41411"/>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53" name="object 42"/>
            <p:cNvSpPr/>
            <p:nvPr/>
          </p:nvSpPr>
          <p:spPr>
            <a:xfrm>
              <a:off x="3436909" y="3500115"/>
              <a:ext cx="240665" cy="106680"/>
            </a:xfrm>
            <a:custGeom>
              <a:avLst/>
              <a:gdLst/>
              <a:ahLst/>
              <a:cxnLst/>
              <a:rect l="l" t="t" r="r" b="b"/>
              <a:pathLst>
                <a:path w="240664" h="106679">
                  <a:moveTo>
                    <a:pt x="5772" y="61223"/>
                  </a:moveTo>
                  <a:lnTo>
                    <a:pt x="0" y="100010"/>
                  </a:lnTo>
                  <a:lnTo>
                    <a:pt x="12331" y="104048"/>
                  </a:lnTo>
                  <a:lnTo>
                    <a:pt x="24126" y="106150"/>
                  </a:lnTo>
                  <a:lnTo>
                    <a:pt x="35455" y="106520"/>
                  </a:lnTo>
                  <a:lnTo>
                    <a:pt x="46389" y="105359"/>
                  </a:lnTo>
                  <a:lnTo>
                    <a:pt x="87595" y="89478"/>
                  </a:lnTo>
                  <a:lnTo>
                    <a:pt x="117835" y="71450"/>
                  </a:lnTo>
                  <a:lnTo>
                    <a:pt x="127728" y="65617"/>
                  </a:lnTo>
                  <a:lnTo>
                    <a:pt x="29416" y="65617"/>
                  </a:lnTo>
                  <a:lnTo>
                    <a:pt x="17846" y="64341"/>
                  </a:lnTo>
                  <a:lnTo>
                    <a:pt x="5772" y="61223"/>
                  </a:lnTo>
                  <a:close/>
                </a:path>
                <a:path w="240664" h="106679">
                  <a:moveTo>
                    <a:pt x="199154" y="0"/>
                  </a:moveTo>
                  <a:lnTo>
                    <a:pt x="154787" y="11120"/>
                  </a:lnTo>
                  <a:lnTo>
                    <a:pt x="102255" y="40016"/>
                  </a:lnTo>
                  <a:lnTo>
                    <a:pt x="92225" y="45952"/>
                  </a:lnTo>
                  <a:lnTo>
                    <a:pt x="51327" y="63453"/>
                  </a:lnTo>
                  <a:lnTo>
                    <a:pt x="29416" y="65617"/>
                  </a:lnTo>
                  <a:lnTo>
                    <a:pt x="127728" y="65617"/>
                  </a:lnTo>
                  <a:lnTo>
                    <a:pt x="181018" y="44209"/>
                  </a:lnTo>
                  <a:lnTo>
                    <a:pt x="239869" y="41431"/>
                  </a:lnTo>
                  <a:lnTo>
                    <a:pt x="240087" y="21710"/>
                  </a:lnTo>
                  <a:lnTo>
                    <a:pt x="237591" y="13847"/>
                  </a:lnTo>
                  <a:lnTo>
                    <a:pt x="232291" y="7408"/>
                  </a:lnTo>
                  <a:lnTo>
                    <a:pt x="224148" y="2736"/>
                  </a:lnTo>
                  <a:lnTo>
                    <a:pt x="213118" y="158"/>
                  </a:lnTo>
                  <a:lnTo>
                    <a:pt x="199154" y="0"/>
                  </a:lnTo>
                  <a:close/>
                </a:path>
                <a:path w="240664" h="106679">
                  <a:moveTo>
                    <a:pt x="239869" y="41431"/>
                  </a:moveTo>
                  <a:lnTo>
                    <a:pt x="211882" y="41431"/>
                  </a:lnTo>
                  <a:lnTo>
                    <a:pt x="222886" y="43532"/>
                  </a:lnTo>
                  <a:lnTo>
                    <a:pt x="231102" y="47568"/>
                  </a:lnTo>
                  <a:lnTo>
                    <a:pt x="236650" y="53244"/>
                  </a:lnTo>
                  <a:lnTo>
                    <a:pt x="239654" y="60266"/>
                  </a:lnTo>
                  <a:lnTo>
                    <a:pt x="239869" y="41431"/>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sp>
          <p:nvSpPr>
            <p:cNvPr id="54" name="object 43"/>
            <p:cNvSpPr/>
            <p:nvPr/>
          </p:nvSpPr>
          <p:spPr>
            <a:xfrm>
              <a:off x="3436911" y="3420822"/>
              <a:ext cx="240665" cy="106680"/>
            </a:xfrm>
            <a:custGeom>
              <a:avLst/>
              <a:gdLst/>
              <a:ahLst/>
              <a:cxnLst/>
              <a:rect l="l" t="t" r="r" b="b"/>
              <a:pathLst>
                <a:path w="240664" h="106679">
                  <a:moveTo>
                    <a:pt x="0" y="59125"/>
                  </a:moveTo>
                  <a:lnTo>
                    <a:pt x="0" y="100006"/>
                  </a:lnTo>
                  <a:lnTo>
                    <a:pt x="12330" y="104046"/>
                  </a:lnTo>
                  <a:lnTo>
                    <a:pt x="24124" y="106150"/>
                  </a:lnTo>
                  <a:lnTo>
                    <a:pt x="35452" y="106521"/>
                  </a:lnTo>
                  <a:lnTo>
                    <a:pt x="46384" y="105362"/>
                  </a:lnTo>
                  <a:lnTo>
                    <a:pt x="87587" y="89482"/>
                  </a:lnTo>
                  <a:lnTo>
                    <a:pt x="117823" y="71451"/>
                  </a:lnTo>
                  <a:lnTo>
                    <a:pt x="127711" y="65619"/>
                  </a:lnTo>
                  <a:lnTo>
                    <a:pt x="29988" y="65619"/>
                  </a:lnTo>
                  <a:lnTo>
                    <a:pt x="19266" y="64590"/>
                  </a:lnTo>
                  <a:lnTo>
                    <a:pt x="8155" y="61996"/>
                  </a:lnTo>
                  <a:lnTo>
                    <a:pt x="0" y="59125"/>
                  </a:lnTo>
                  <a:close/>
                </a:path>
                <a:path w="240664" h="106679">
                  <a:moveTo>
                    <a:pt x="199168" y="0"/>
                  </a:moveTo>
                  <a:lnTo>
                    <a:pt x="156242" y="12380"/>
                  </a:lnTo>
                  <a:lnTo>
                    <a:pt x="121638" y="30061"/>
                  </a:lnTo>
                  <a:lnTo>
                    <a:pt x="100591" y="42039"/>
                  </a:lnTo>
                  <a:lnTo>
                    <a:pt x="90444" y="47620"/>
                  </a:lnTo>
                  <a:lnTo>
                    <a:pt x="50571" y="63603"/>
                  </a:lnTo>
                  <a:lnTo>
                    <a:pt x="29988" y="65619"/>
                  </a:lnTo>
                  <a:lnTo>
                    <a:pt x="127711" y="65619"/>
                  </a:lnTo>
                  <a:lnTo>
                    <a:pt x="181003" y="44199"/>
                  </a:lnTo>
                  <a:lnTo>
                    <a:pt x="239861" y="41419"/>
                  </a:lnTo>
                  <a:lnTo>
                    <a:pt x="240080" y="21723"/>
                  </a:lnTo>
                  <a:lnTo>
                    <a:pt x="237583" y="13844"/>
                  </a:lnTo>
                  <a:lnTo>
                    <a:pt x="232289" y="7405"/>
                  </a:lnTo>
                  <a:lnTo>
                    <a:pt x="224151" y="2733"/>
                  </a:lnTo>
                  <a:lnTo>
                    <a:pt x="213126" y="155"/>
                  </a:lnTo>
                  <a:lnTo>
                    <a:pt x="199168" y="0"/>
                  </a:lnTo>
                  <a:close/>
                </a:path>
                <a:path w="240664" h="106679">
                  <a:moveTo>
                    <a:pt x="239861" y="41419"/>
                  </a:moveTo>
                  <a:lnTo>
                    <a:pt x="211871" y="41419"/>
                  </a:lnTo>
                  <a:lnTo>
                    <a:pt x="222877" y="43519"/>
                  </a:lnTo>
                  <a:lnTo>
                    <a:pt x="231094" y="47552"/>
                  </a:lnTo>
                  <a:lnTo>
                    <a:pt x="236645" y="53224"/>
                  </a:lnTo>
                  <a:lnTo>
                    <a:pt x="239652" y="60239"/>
                  </a:lnTo>
                  <a:lnTo>
                    <a:pt x="239861" y="41419"/>
                  </a:lnTo>
                  <a:close/>
                </a:path>
              </a:pathLst>
            </a:custGeom>
            <a:solidFill>
              <a:srgbClr val="00AEEF"/>
            </a:solidFill>
          </p:spPr>
          <p:txBody>
            <a:bodyPr wrap="square" lIns="0" tIns="0" rIns="0" bIns="0" rtlCol="0"/>
            <a:lstStyle/>
            <a:p>
              <a:pPr fontAlgn="base">
                <a:spcBef>
                  <a:spcPct val="0"/>
                </a:spcBef>
                <a:spcAft>
                  <a:spcPct val="0"/>
                </a:spcAft>
              </a:pPr>
              <a:endParaRPr sz="2000">
                <a:solidFill>
                  <a:srgbClr val="231F20"/>
                </a:solidFill>
                <a:ea typeface="ＭＳ Ｐゴシック"/>
              </a:endParaRPr>
            </a:p>
          </p:txBody>
        </p:sp>
      </p:grpSp>
      <p:sp>
        <p:nvSpPr>
          <p:cNvPr id="2" name="Rectangle 1"/>
          <p:cNvSpPr/>
          <p:nvPr/>
        </p:nvSpPr>
        <p:spPr>
          <a:xfrm>
            <a:off x="2940716" y="6624043"/>
            <a:ext cx="5651676" cy="230832"/>
          </a:xfrm>
          <a:prstGeom prst="rect">
            <a:avLst/>
          </a:prstGeom>
        </p:spPr>
        <p:txBody>
          <a:bodyPr wrap="square">
            <a:spAutoFit/>
          </a:bodyPr>
          <a:lstStyle/>
          <a:p>
            <a:pPr fontAlgn="base">
              <a:spcBef>
                <a:spcPct val="0"/>
              </a:spcBef>
              <a:spcAft>
                <a:spcPct val="0"/>
              </a:spcAft>
            </a:pPr>
            <a:r>
              <a:rPr lang="en-US" sz="900" dirty="0" smtClean="0">
                <a:solidFill>
                  <a:srgbClr val="231F20">
                    <a:lumMod val="65000"/>
                    <a:lumOff val="35000"/>
                  </a:srgbClr>
                </a:solidFill>
                <a:ea typeface="ＭＳ Ｐゴシック"/>
              </a:rPr>
              <a:t>*NRG and NRG Yield Assets </a:t>
            </a:r>
            <a:r>
              <a:rPr lang="en-US" sz="900" dirty="0">
                <a:solidFill>
                  <a:srgbClr val="231F20">
                    <a:lumMod val="65000"/>
                    <a:lumOff val="35000"/>
                  </a:srgbClr>
                </a:solidFill>
                <a:ea typeface="ＭＳ Ｐゴシック"/>
              </a:rPr>
              <a:t>excluding 1,346 MW thermal and 50 MW of Home </a:t>
            </a:r>
            <a:r>
              <a:rPr lang="en-US" sz="900" dirty="0" smtClean="0">
                <a:solidFill>
                  <a:srgbClr val="231F20">
                    <a:lumMod val="65000"/>
                    <a:lumOff val="35000"/>
                  </a:srgbClr>
                </a:solidFill>
                <a:ea typeface="ＭＳ Ｐゴシック"/>
              </a:rPr>
              <a:t>Solar</a:t>
            </a:r>
            <a:endParaRPr lang="en-US" sz="900" dirty="0">
              <a:solidFill>
                <a:srgbClr val="231F20">
                  <a:lumMod val="65000"/>
                  <a:lumOff val="35000"/>
                </a:srgbClr>
              </a:solidFill>
              <a:ea typeface="ＭＳ Ｐゴシック"/>
            </a:endParaRPr>
          </a:p>
        </p:txBody>
      </p:sp>
      <p:graphicFrame>
        <p:nvGraphicFramePr>
          <p:cNvPr id="56" name="Chart 55"/>
          <p:cNvGraphicFramePr/>
          <p:nvPr>
            <p:extLst/>
          </p:nvPr>
        </p:nvGraphicFramePr>
        <p:xfrm>
          <a:off x="-136535" y="726870"/>
          <a:ext cx="4795490" cy="31969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84328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8">
    <a:dk1>
      <a:srgbClr val="000000"/>
    </a:dk1>
    <a:lt1>
      <a:srgbClr val="FFFFFF"/>
    </a:lt1>
    <a:dk2>
      <a:srgbClr val="333092"/>
    </a:dk2>
    <a:lt2>
      <a:srgbClr val="EC008C"/>
    </a:lt2>
    <a:accent1>
      <a:srgbClr val="00AEEF"/>
    </a:accent1>
    <a:accent2>
      <a:srgbClr val="439539"/>
    </a:accent2>
    <a:accent3>
      <a:srgbClr val="FFD200"/>
    </a:accent3>
    <a:accent4>
      <a:srgbClr val="FBB034"/>
    </a:accent4>
    <a:accent5>
      <a:srgbClr val="EF3E42"/>
    </a:accent5>
    <a:accent6>
      <a:srgbClr val="AEE0E8"/>
    </a:accent6>
    <a:hlink>
      <a:srgbClr val="FFFFFF"/>
    </a:hlink>
    <a:folHlink>
      <a:srgbClr val="D8D8D8"/>
    </a:folHlink>
  </a:clrScheme>
  <a:fontScheme name="Text page w/subheads_no_patter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2782</TotalTime>
  <Words>1611</Words>
  <Application>Microsoft Macintosh PowerPoint</Application>
  <PresentationFormat>On-screen Show (4:3)</PresentationFormat>
  <Paragraphs>187</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Custom Design</vt:lpstr>
      <vt:lpstr>Waveform</vt:lpstr>
      <vt:lpstr>Internships &amp; Career Fair Brownbag</vt:lpstr>
      <vt:lpstr>Navigating the Career Fair for a ChE</vt:lpstr>
      <vt:lpstr>What to bring</vt:lpstr>
      <vt:lpstr>When you are there</vt:lpstr>
      <vt:lpstr>After the fair</vt:lpstr>
      <vt:lpstr>GOOD LUCK!</vt:lpstr>
      <vt:lpstr>Meet the Speakers </vt:lpstr>
      <vt:lpstr>    Kristen Pogozelski – NRG Energy, Inc.</vt:lpstr>
      <vt:lpstr>PowerPoint Presentation</vt:lpstr>
      <vt:lpstr>PowerPoint Presentation</vt:lpstr>
      <vt:lpstr>Oh, the Places You’ll Go!</vt:lpstr>
      <vt:lpstr>The Inside Scoop</vt:lpstr>
      <vt:lpstr>    Barker Carlock – ExxonMobil</vt:lpstr>
      <vt:lpstr>ExxonMobil Summer 2015</vt:lpstr>
      <vt:lpstr>    Paige Adams – West Pharmaceuticals</vt:lpstr>
      <vt:lpstr>How?</vt:lpstr>
      <vt:lpstr>What?</vt:lpstr>
      <vt:lpstr>Lafayette Correlation</vt:lpstr>
    </vt:vector>
  </TitlesOfParts>
  <Company>Lafayette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Internships &amp; Career Fair Brownbag</dc:title>
  <dc:creator>Windows User</dc:creator>
  <cp:lastModifiedBy>Michael Meshberg</cp:lastModifiedBy>
  <cp:revision>295</cp:revision>
  <dcterms:created xsi:type="dcterms:W3CDTF">2012-09-09T16:03:57Z</dcterms:created>
  <dcterms:modified xsi:type="dcterms:W3CDTF">2015-09-16T01:13:30Z</dcterms:modified>
</cp:coreProperties>
</file>