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304" r:id="rId4"/>
    <p:sldId id="305" r:id="rId5"/>
    <p:sldId id="306" r:id="rId6"/>
    <p:sldId id="291" r:id="rId7"/>
    <p:sldId id="301" r:id="rId8"/>
    <p:sldId id="257" r:id="rId9"/>
    <p:sldId id="273" r:id="rId10"/>
    <p:sldId id="303" r:id="rId11"/>
    <p:sldId id="282" r:id="rId12"/>
    <p:sldId id="292" r:id="rId13"/>
    <p:sldId id="296" r:id="rId14"/>
    <p:sldId id="298" r:id="rId15"/>
    <p:sldId id="299" r:id="rId16"/>
    <p:sldId id="297" r:id="rId17"/>
    <p:sldId id="300" r:id="rId18"/>
    <p:sldId id="29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AA3F-8558-4240-84C6-6F5823B79747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BD2F-DE12-4077-A03F-0E68E6735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AA3F-8558-4240-84C6-6F5823B79747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BD2F-DE12-4077-A03F-0E68E6735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AA3F-8558-4240-84C6-6F5823B79747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BD2F-DE12-4077-A03F-0E68E6735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AA3F-8558-4240-84C6-6F5823B79747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BD2F-DE12-4077-A03F-0E68E6735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AA3F-8558-4240-84C6-6F5823B79747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BD2F-DE12-4077-A03F-0E68E6735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AA3F-8558-4240-84C6-6F5823B79747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BD2F-DE12-4077-A03F-0E68E6735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AA3F-8558-4240-84C6-6F5823B79747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BD2F-DE12-4077-A03F-0E68E6735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AA3F-8558-4240-84C6-6F5823B79747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BD2F-DE12-4077-A03F-0E68E6735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AA3F-8558-4240-84C6-6F5823B79747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BD2F-DE12-4077-A03F-0E68E6735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AA3F-8558-4240-84C6-6F5823B79747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BD2F-DE12-4077-A03F-0E68E6735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AA3F-8558-4240-84C6-6F5823B79747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BD2F-DE12-4077-A03F-0E68E6735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DAA3F-8558-4240-84C6-6F5823B79747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4BD2F-DE12-4077-A03F-0E68E6735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upload.wikimedia.org/wikipedia/en/3/31/Seal_of_Lafayette_College.pn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image" Target="../media/image51.jpeg"/><Relationship Id="rId3" Type="http://schemas.openxmlformats.org/officeDocument/2006/relationships/image" Target="../media/image29.png"/><Relationship Id="rId21" Type="http://schemas.openxmlformats.org/officeDocument/2006/relationships/image" Target="../media/image46.pn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image" Target="../media/image50.jpeg"/><Relationship Id="rId2" Type="http://schemas.openxmlformats.org/officeDocument/2006/relationships/image" Target="../media/image28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29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24" Type="http://schemas.openxmlformats.org/officeDocument/2006/relationships/image" Target="../media/image49.jpeg"/><Relationship Id="rId5" Type="http://schemas.openxmlformats.org/officeDocument/2006/relationships/image" Target="../media/image31.png"/><Relationship Id="rId15" Type="http://schemas.openxmlformats.org/officeDocument/2006/relationships/image" Target="../media/image40.png"/><Relationship Id="rId23" Type="http://schemas.openxmlformats.org/officeDocument/2006/relationships/image" Target="../media/image48.jpeg"/><Relationship Id="rId28" Type="http://schemas.openxmlformats.org/officeDocument/2006/relationships/image" Target="../media/image53.jpeg"/><Relationship Id="rId10" Type="http://schemas.openxmlformats.org/officeDocument/2006/relationships/image" Target="../media/image9.png"/><Relationship Id="rId19" Type="http://schemas.openxmlformats.org/officeDocument/2006/relationships/image" Target="../media/image44.png"/><Relationship Id="rId31" Type="http://schemas.openxmlformats.org/officeDocument/2006/relationships/image" Target="../media/image56.jpe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image" Target="../media/image52.jpeg"/><Relationship Id="rId30" Type="http://schemas.openxmlformats.org/officeDocument/2006/relationships/image" Target="../media/image55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jpeg"/><Relationship Id="rId18" Type="http://schemas.openxmlformats.org/officeDocument/2006/relationships/image" Target="../media/image71.jpeg"/><Relationship Id="rId3" Type="http://schemas.openxmlformats.org/officeDocument/2006/relationships/image" Target="../media/image12.png"/><Relationship Id="rId21" Type="http://schemas.openxmlformats.org/officeDocument/2006/relationships/image" Target="../media/image74.gif"/><Relationship Id="rId7" Type="http://schemas.openxmlformats.org/officeDocument/2006/relationships/image" Target="../media/image60.gif"/><Relationship Id="rId12" Type="http://schemas.openxmlformats.org/officeDocument/2006/relationships/image" Target="../media/image65.gif"/><Relationship Id="rId17" Type="http://schemas.openxmlformats.org/officeDocument/2006/relationships/image" Target="../media/image70.jpeg"/><Relationship Id="rId2" Type="http://schemas.openxmlformats.org/officeDocument/2006/relationships/image" Target="../media/image28.png"/><Relationship Id="rId16" Type="http://schemas.openxmlformats.org/officeDocument/2006/relationships/image" Target="../media/image69.png"/><Relationship Id="rId20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gif"/><Relationship Id="rId11" Type="http://schemas.openxmlformats.org/officeDocument/2006/relationships/image" Target="../media/image64.gif"/><Relationship Id="rId5" Type="http://schemas.openxmlformats.org/officeDocument/2006/relationships/image" Target="../media/image58.jpeg"/><Relationship Id="rId15" Type="http://schemas.openxmlformats.org/officeDocument/2006/relationships/image" Target="../media/image68.jpeg"/><Relationship Id="rId23" Type="http://schemas.openxmlformats.org/officeDocument/2006/relationships/image" Target="../media/image75.png"/><Relationship Id="rId10" Type="http://schemas.openxmlformats.org/officeDocument/2006/relationships/image" Target="../media/image63.png"/><Relationship Id="rId19" Type="http://schemas.openxmlformats.org/officeDocument/2006/relationships/image" Target="../media/image72.gif"/><Relationship Id="rId4" Type="http://schemas.openxmlformats.org/officeDocument/2006/relationships/image" Target="../media/image57.png"/><Relationship Id="rId9" Type="http://schemas.openxmlformats.org/officeDocument/2006/relationships/image" Target="../media/image62.jpeg"/><Relationship Id="rId14" Type="http://schemas.openxmlformats.org/officeDocument/2006/relationships/image" Target="../media/image67.png"/><Relationship Id="rId22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hyperlink" Target="http://www.mempc.org/index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relaw.lafayette.edu/" TargetMode="External"/><Relationship Id="rId2" Type="http://schemas.openxmlformats.org/officeDocument/2006/relationships/hyperlink" Target="http://healthprofessions.lafayette.ed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nsf.gov/crssprgm/reu/list_result.cfm?unitid=1000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371600"/>
            <a:ext cx="8610600" cy="1981200"/>
          </a:xfrm>
        </p:spPr>
        <p:txBody>
          <a:bodyPr>
            <a:normAutofit/>
          </a:bodyPr>
          <a:lstStyle/>
          <a:p>
            <a:r>
              <a:rPr lang="en-US" b="1" dirty="0" smtClean="0"/>
              <a:t>Leaving College Hill So Soon?: Advanced Academic Training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724400"/>
            <a:ext cx="6400800" cy="17526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AIChE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/ES 101 Brownbag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Tuesday, October 27, 2015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File:Seal of Lafayette Colleg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648200"/>
            <a:ext cx="2095500" cy="189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Can I Do with a Ph.D. (Besides be a Professor)?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Your thesis research will represent a little slice of science/engineering that </a:t>
            </a:r>
            <a:r>
              <a:rPr lang="en-US" b="1" dirty="0" smtClean="0"/>
              <a:t>you </a:t>
            </a:r>
            <a:r>
              <a:rPr lang="en-US" dirty="0" smtClean="0"/>
              <a:t>are the expert.</a:t>
            </a:r>
          </a:p>
          <a:p>
            <a:r>
              <a:rPr lang="en-US" dirty="0" smtClean="0"/>
              <a:t>You may be expected to:</a:t>
            </a:r>
          </a:p>
          <a:p>
            <a:pPr lvl="1"/>
            <a:r>
              <a:rPr lang="en-US" dirty="0" smtClean="0"/>
              <a:t>Conduct research to answer an industrial question</a:t>
            </a:r>
          </a:p>
          <a:p>
            <a:pPr lvl="1"/>
            <a:r>
              <a:rPr lang="en-US" dirty="0" smtClean="0"/>
              <a:t>Oversee others completing experiments/simulations</a:t>
            </a:r>
          </a:p>
          <a:p>
            <a:r>
              <a:rPr lang="en-US" dirty="0" smtClean="0"/>
              <a:t>Types of jobs:</a:t>
            </a:r>
          </a:p>
          <a:p>
            <a:pPr lvl="1"/>
            <a:r>
              <a:rPr lang="en-US" dirty="0" smtClean="0"/>
              <a:t>Senior Engineer</a:t>
            </a:r>
          </a:p>
          <a:p>
            <a:pPr lvl="1"/>
            <a:r>
              <a:rPr lang="en-US" dirty="0" smtClean="0"/>
              <a:t>Research Scientist </a:t>
            </a:r>
            <a:r>
              <a:rPr lang="en-US" i="1" dirty="0" smtClean="0"/>
              <a:t>(R&amp;D (generally) has a glass ceiling without a Ph.D.)</a:t>
            </a:r>
          </a:p>
          <a:p>
            <a:pPr lvl="1"/>
            <a:r>
              <a:rPr lang="en-US" dirty="0" smtClean="0"/>
              <a:t>Consultant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After Graduation: </a:t>
            </a:r>
            <a:r>
              <a:rPr lang="en-US" b="1" dirty="0" err="1" smtClean="0"/>
              <a:t>Postdocs</a:t>
            </a:r>
            <a:endParaRPr lang="en-US" b="1" dirty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08617"/>
            <a:ext cx="8534400" cy="545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 cstate="print"/>
          <a:srcRect t="36000" b="33600"/>
          <a:stretch>
            <a:fillRect/>
          </a:stretch>
        </p:blipFill>
        <p:spPr bwMode="auto">
          <a:xfrm>
            <a:off x="7620000" y="5181600"/>
            <a:ext cx="1143000" cy="34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flipH="1">
            <a:off x="7924800" y="5486400"/>
            <a:ext cx="152400" cy="533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438400"/>
            <a:ext cx="1033461" cy="33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>
            <a:off x="3581400" y="2743200"/>
            <a:ext cx="38100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1371600"/>
            <a:ext cx="1219200" cy="40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Connector 20"/>
          <p:cNvCxnSpPr/>
          <p:nvPr/>
        </p:nvCxnSpPr>
        <p:spPr>
          <a:xfrm flipV="1">
            <a:off x="4267200" y="1828800"/>
            <a:ext cx="68580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1981200"/>
            <a:ext cx="123824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Connector 23"/>
          <p:cNvCxnSpPr>
            <a:stCxn id="37899" idx="2"/>
          </p:cNvCxnSpPr>
          <p:nvPr/>
        </p:nvCxnSpPr>
        <p:spPr>
          <a:xfrm flipH="1">
            <a:off x="2209802" y="2362200"/>
            <a:ext cx="390522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901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2209800"/>
            <a:ext cx="935184" cy="41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Connector 28"/>
          <p:cNvCxnSpPr/>
          <p:nvPr/>
        </p:nvCxnSpPr>
        <p:spPr>
          <a:xfrm>
            <a:off x="1447800" y="2667000"/>
            <a:ext cx="30480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903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2133600"/>
            <a:ext cx="476250" cy="38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Connector 32"/>
          <p:cNvCxnSpPr/>
          <p:nvPr/>
        </p:nvCxnSpPr>
        <p:spPr>
          <a:xfrm>
            <a:off x="533400" y="2514600"/>
            <a:ext cx="38100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904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5000" y="3048000"/>
            <a:ext cx="609600" cy="61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Straight Connector 37"/>
          <p:cNvCxnSpPr/>
          <p:nvPr/>
        </p:nvCxnSpPr>
        <p:spPr>
          <a:xfrm>
            <a:off x="1790700" y="2819400"/>
            <a:ext cx="19050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905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19200" y="33528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Straight Connector 40"/>
          <p:cNvCxnSpPr>
            <a:endCxn id="37905" idx="0"/>
          </p:cNvCxnSpPr>
          <p:nvPr/>
        </p:nvCxnSpPr>
        <p:spPr>
          <a:xfrm flipH="1">
            <a:off x="1485900" y="3048000"/>
            <a:ext cx="190500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909" name="Picture 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" y="3048000"/>
            <a:ext cx="40030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6" name="Straight Connector 55"/>
          <p:cNvCxnSpPr/>
          <p:nvPr/>
        </p:nvCxnSpPr>
        <p:spPr>
          <a:xfrm flipV="1">
            <a:off x="457200" y="2743200"/>
            <a:ext cx="38100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47800" y="1752600"/>
            <a:ext cx="476250" cy="40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Connector 26"/>
          <p:cNvCxnSpPr/>
          <p:nvPr/>
        </p:nvCxnSpPr>
        <p:spPr>
          <a:xfrm>
            <a:off x="1828800" y="2209800"/>
            <a:ext cx="76200" cy="533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3886200"/>
            <a:ext cx="838200" cy="37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Straight Connector 25"/>
          <p:cNvCxnSpPr/>
          <p:nvPr/>
        </p:nvCxnSpPr>
        <p:spPr>
          <a:xfrm flipH="1">
            <a:off x="685800" y="2971800"/>
            <a:ext cx="457200" cy="838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://upload.wikimedia.org/wikipedia/en/thumb/7/71/Princeton_shield.svg/220px-Princeton_shield.svg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14600" y="2971800"/>
            <a:ext cx="419100" cy="533400"/>
          </a:xfrm>
          <a:prstGeom prst="rect">
            <a:avLst/>
          </a:prstGeom>
          <a:noFill/>
        </p:spPr>
      </p:pic>
      <p:cxnSp>
        <p:nvCxnSpPr>
          <p:cNvPr id="30" name="Straight Connector 29"/>
          <p:cNvCxnSpPr/>
          <p:nvPr/>
        </p:nvCxnSpPr>
        <p:spPr>
          <a:xfrm>
            <a:off x="2057400" y="2895600"/>
            <a:ext cx="5334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After Graduation: Jobs</a:t>
            </a:r>
            <a:endParaRPr lang="en-US" b="1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866253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3352800"/>
            <a:ext cx="962025" cy="64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7696200" y="3276600"/>
            <a:ext cx="38100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5105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6096000" y="4572000"/>
            <a:ext cx="152400" cy="533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3048000"/>
            <a:ext cx="400142" cy="49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7772400" y="3124200"/>
            <a:ext cx="38100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2209800"/>
            <a:ext cx="655281" cy="3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>
            <a:off x="7848600" y="2590800"/>
            <a:ext cx="152400" cy="38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4419600"/>
            <a:ext cx="1119187" cy="23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/>
          <p:nvPr/>
        </p:nvCxnSpPr>
        <p:spPr>
          <a:xfrm flipH="1">
            <a:off x="762000" y="4191000"/>
            <a:ext cx="53340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1600" y="2895600"/>
            <a:ext cx="64020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Connector 22"/>
          <p:cNvCxnSpPr/>
          <p:nvPr/>
        </p:nvCxnSpPr>
        <p:spPr>
          <a:xfrm flipH="1">
            <a:off x="609600" y="3124200"/>
            <a:ext cx="6858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0800" y="1676400"/>
            <a:ext cx="676276" cy="23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Straight Connector 25"/>
          <p:cNvCxnSpPr/>
          <p:nvPr/>
        </p:nvCxnSpPr>
        <p:spPr>
          <a:xfrm flipH="1">
            <a:off x="6400800" y="1981200"/>
            <a:ext cx="304800" cy="685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3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62400" y="3505200"/>
            <a:ext cx="1159214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Connector 29"/>
          <p:cNvCxnSpPr>
            <a:stCxn id="52235" idx="2"/>
          </p:cNvCxnSpPr>
          <p:nvPr/>
        </p:nvCxnSpPr>
        <p:spPr>
          <a:xfrm>
            <a:off x="4542007" y="3795712"/>
            <a:ext cx="258593" cy="242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36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76800" y="5486400"/>
            <a:ext cx="698657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Straight Connector 35"/>
          <p:cNvCxnSpPr/>
          <p:nvPr/>
        </p:nvCxnSpPr>
        <p:spPr>
          <a:xfrm>
            <a:off x="4724400" y="5334000"/>
            <a:ext cx="38100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37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600" y="1295400"/>
            <a:ext cx="553784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Straight Connector 38"/>
          <p:cNvCxnSpPr/>
          <p:nvPr/>
        </p:nvCxnSpPr>
        <p:spPr>
          <a:xfrm>
            <a:off x="609600" y="1752600"/>
            <a:ext cx="30480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38" name="Picture 14"/>
          <p:cNvPicPr>
            <a:picLocks noChangeAspect="1" noChangeArrowheads="1"/>
          </p:cNvPicPr>
          <p:nvPr/>
        </p:nvPicPr>
        <p:blipFill>
          <a:blip r:embed="rId13" cstate="print"/>
          <a:srcRect t="24000" b="24000"/>
          <a:stretch>
            <a:fillRect/>
          </a:stretch>
        </p:blipFill>
        <p:spPr bwMode="auto">
          <a:xfrm>
            <a:off x="0" y="2590800"/>
            <a:ext cx="887281" cy="36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Straight Connector 43"/>
          <p:cNvCxnSpPr/>
          <p:nvPr/>
        </p:nvCxnSpPr>
        <p:spPr>
          <a:xfrm flipH="1" flipV="1">
            <a:off x="381000" y="2971800"/>
            <a:ext cx="30480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39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39000" y="1600200"/>
            <a:ext cx="842962" cy="20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Straight Connector 47"/>
          <p:cNvCxnSpPr/>
          <p:nvPr/>
        </p:nvCxnSpPr>
        <p:spPr>
          <a:xfrm>
            <a:off x="7848600" y="1752600"/>
            <a:ext cx="533400" cy="838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5943600" y="1828800"/>
            <a:ext cx="1371600" cy="1219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40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57600" y="4876800"/>
            <a:ext cx="762000" cy="34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" name="Straight Connector 52"/>
          <p:cNvCxnSpPr/>
          <p:nvPr/>
        </p:nvCxnSpPr>
        <p:spPr>
          <a:xfrm flipH="1" flipV="1">
            <a:off x="4419600" y="5181600"/>
            <a:ext cx="304799" cy="1381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41" name="Picture 1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91400" y="3733800"/>
            <a:ext cx="49586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6" name="Straight Connector 55"/>
          <p:cNvCxnSpPr/>
          <p:nvPr/>
        </p:nvCxnSpPr>
        <p:spPr>
          <a:xfrm>
            <a:off x="7620000" y="3352800"/>
            <a:ext cx="76200" cy="38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42" name="Picture 1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58000" y="2819400"/>
            <a:ext cx="533400" cy="48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9" name="Straight Connector 58"/>
          <p:cNvCxnSpPr/>
          <p:nvPr/>
        </p:nvCxnSpPr>
        <p:spPr>
          <a:xfrm flipV="1">
            <a:off x="7391400" y="2971800"/>
            <a:ext cx="4572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324600" y="3505200"/>
            <a:ext cx="914400" cy="26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Straight Connector 37"/>
          <p:cNvCxnSpPr/>
          <p:nvPr/>
        </p:nvCxnSpPr>
        <p:spPr>
          <a:xfrm flipV="1">
            <a:off x="7162800" y="3124200"/>
            <a:ext cx="609600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01000" y="3962400"/>
            <a:ext cx="8096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Straight Connector 40"/>
          <p:cNvCxnSpPr/>
          <p:nvPr/>
        </p:nvCxnSpPr>
        <p:spPr>
          <a:xfrm>
            <a:off x="7696200" y="3429000"/>
            <a:ext cx="533400" cy="533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19400" y="2667000"/>
            <a:ext cx="914400" cy="38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6" name="Straight Connector 45"/>
          <p:cNvCxnSpPr>
            <a:stCxn id="3076" idx="2"/>
          </p:cNvCxnSpPr>
          <p:nvPr/>
        </p:nvCxnSpPr>
        <p:spPr>
          <a:xfrm>
            <a:off x="3276600" y="3050710"/>
            <a:ext cx="0" cy="30209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077200" y="2667000"/>
            <a:ext cx="783032" cy="31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9" name="Straight Connector 48"/>
          <p:cNvCxnSpPr/>
          <p:nvPr/>
        </p:nvCxnSpPr>
        <p:spPr>
          <a:xfrm flipH="1">
            <a:off x="7772400" y="2971800"/>
            <a:ext cx="45720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2000" y="2209800"/>
            <a:ext cx="1143000" cy="29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7" name="Straight Connector 56"/>
          <p:cNvCxnSpPr/>
          <p:nvPr/>
        </p:nvCxnSpPr>
        <p:spPr>
          <a:xfrm flipH="1">
            <a:off x="685800" y="2514600"/>
            <a:ext cx="609600" cy="685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https://encrypted-tbn1.google.com/images?q=tbn:ANd9GcQIvF7H-qNqnEU4ft4f2zDO-jtvBmvTE4TTjAjdzhEYr7xe43z_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257800" y="4038600"/>
            <a:ext cx="440744" cy="397790"/>
          </a:xfrm>
          <a:prstGeom prst="rect">
            <a:avLst/>
          </a:prstGeom>
          <a:noFill/>
        </p:spPr>
      </p:pic>
      <p:cxnSp>
        <p:nvCxnSpPr>
          <p:cNvPr id="52" name="Straight Connector 51"/>
          <p:cNvCxnSpPr/>
          <p:nvPr/>
        </p:nvCxnSpPr>
        <p:spPr>
          <a:xfrm flipV="1">
            <a:off x="5715000" y="4114800"/>
            <a:ext cx="6096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 descr="http://www.greenpatentblog.com/wp-content/uploads/2011/04/uspto_logo1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858000" y="3810000"/>
            <a:ext cx="457200" cy="457200"/>
          </a:xfrm>
          <a:prstGeom prst="rect">
            <a:avLst/>
          </a:prstGeom>
          <a:noFill/>
        </p:spPr>
      </p:pic>
      <p:cxnSp>
        <p:nvCxnSpPr>
          <p:cNvPr id="62" name="Straight Connector 61"/>
          <p:cNvCxnSpPr/>
          <p:nvPr/>
        </p:nvCxnSpPr>
        <p:spPr>
          <a:xfrm flipH="1">
            <a:off x="7239000" y="3352800"/>
            <a:ext cx="381000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2" name="Picture 6" descr="https://encrypted-tbn3.google.com/images?q=tbn:ANd9GcS85G169aeXV89AoCTj_V7ufF44cfGgdmzjLFPGLcPNYjggUVi2l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181600" y="1981200"/>
            <a:ext cx="1059249" cy="258410"/>
          </a:xfrm>
          <a:prstGeom prst="rect">
            <a:avLst/>
          </a:prstGeom>
          <a:noFill/>
        </p:spPr>
      </p:pic>
      <p:cxnSp>
        <p:nvCxnSpPr>
          <p:cNvPr id="64" name="Straight Connector 63"/>
          <p:cNvCxnSpPr/>
          <p:nvPr/>
        </p:nvCxnSpPr>
        <p:spPr>
          <a:xfrm>
            <a:off x="5867400" y="2362200"/>
            <a:ext cx="685800" cy="533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4" name="Picture 8" descr="https://encrypted-tbn1.google.com/images?q=tbn:ANd9GcTW2T8MBCGx3emTaLuq8kVcBCtp2pO-Rm51AWrm8fM0JiARrzl_kQ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029200" y="2895600"/>
            <a:ext cx="762000" cy="479279"/>
          </a:xfrm>
          <a:prstGeom prst="rect">
            <a:avLst/>
          </a:prstGeom>
          <a:noFill/>
        </p:spPr>
      </p:pic>
      <p:cxnSp>
        <p:nvCxnSpPr>
          <p:cNvPr id="69" name="Straight Connector 68"/>
          <p:cNvCxnSpPr/>
          <p:nvPr/>
        </p:nvCxnSpPr>
        <p:spPr>
          <a:xfrm>
            <a:off x="5791200" y="3200400"/>
            <a:ext cx="4572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6" name="Picture 10" descr="http://students.washington.edu/ramji/UW-logo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676400" y="1371600"/>
            <a:ext cx="549520" cy="381001"/>
          </a:xfrm>
          <a:prstGeom prst="rect">
            <a:avLst/>
          </a:prstGeom>
          <a:noFill/>
        </p:spPr>
      </p:pic>
      <p:cxnSp>
        <p:nvCxnSpPr>
          <p:cNvPr id="74" name="Straight Connector 73"/>
          <p:cNvCxnSpPr/>
          <p:nvPr/>
        </p:nvCxnSpPr>
        <p:spPr>
          <a:xfrm flipH="1">
            <a:off x="1143000" y="1600200"/>
            <a:ext cx="5334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8" name="Picture 12" descr="http://www.behl.cee.vt.edu/images/collaborators_sponsors/ORNL_logo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477000" y="4495800"/>
            <a:ext cx="715952" cy="371476"/>
          </a:xfrm>
          <a:prstGeom prst="rect">
            <a:avLst/>
          </a:prstGeom>
          <a:noFill/>
        </p:spPr>
      </p:pic>
      <p:cxnSp>
        <p:nvCxnSpPr>
          <p:cNvPr id="76" name="Straight Connector 75"/>
          <p:cNvCxnSpPr/>
          <p:nvPr/>
        </p:nvCxnSpPr>
        <p:spPr>
          <a:xfrm>
            <a:off x="6324600" y="4114800"/>
            <a:ext cx="381000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30" name="Picture 14" descr="http://upload.wikimedia.org/wikipedia/en/7/7b/OSIsoft_logo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219200" y="3505200"/>
            <a:ext cx="935601" cy="343747"/>
          </a:xfrm>
          <a:prstGeom prst="rect">
            <a:avLst/>
          </a:prstGeom>
          <a:noFill/>
        </p:spPr>
      </p:pic>
      <p:cxnSp>
        <p:nvCxnSpPr>
          <p:cNvPr id="78" name="Straight Connector 77"/>
          <p:cNvCxnSpPr/>
          <p:nvPr/>
        </p:nvCxnSpPr>
        <p:spPr>
          <a:xfrm flipH="1" flipV="1">
            <a:off x="685800" y="3200400"/>
            <a:ext cx="685800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graphics.ocsn.com/schools/utah/graphics/utah-logo.gif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2438400" y="3733800"/>
            <a:ext cx="533400" cy="487172"/>
          </a:xfrm>
          <a:prstGeom prst="rect">
            <a:avLst/>
          </a:prstGeom>
          <a:noFill/>
        </p:spPr>
      </p:pic>
      <p:cxnSp>
        <p:nvCxnSpPr>
          <p:cNvPr id="60" name="Straight Connector 59"/>
          <p:cNvCxnSpPr/>
          <p:nvPr/>
        </p:nvCxnSpPr>
        <p:spPr>
          <a:xfrm rot="16200000" flipH="1">
            <a:off x="2286000" y="3276600"/>
            <a:ext cx="457200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572000" y="2133600"/>
            <a:ext cx="533400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http://blog.discoveryeducation.com/wp-content/blogs.dir/1/files/2012/08/3m_logo1.jp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4191000" y="1828800"/>
            <a:ext cx="685800" cy="361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66253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Where Have They Went?: </a:t>
            </a:r>
            <a:r>
              <a:rPr lang="en-US" b="1" dirty="0" err="1" smtClean="0"/>
              <a:t>Laf</a:t>
            </a:r>
            <a:r>
              <a:rPr lang="en-US" b="1" dirty="0" smtClean="0"/>
              <a:t> </a:t>
            </a:r>
            <a:r>
              <a:rPr lang="en-US" b="1" dirty="0" err="1" smtClean="0"/>
              <a:t>ChBE</a:t>
            </a:r>
            <a:r>
              <a:rPr lang="en-US" b="1" dirty="0" smtClean="0"/>
              <a:t> Grad Schools (Classes of 2011-2015) 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848600" y="3276600"/>
            <a:ext cx="685800" cy="457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7200900" y="4381500"/>
            <a:ext cx="5334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1032" idx="3"/>
          </p:cNvCxnSpPr>
          <p:nvPr/>
        </p:nvCxnSpPr>
        <p:spPr>
          <a:xfrm rot="10800000">
            <a:off x="7620000" y="3108082"/>
            <a:ext cx="304800" cy="923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6" idx="2"/>
          </p:cNvCxnSpPr>
          <p:nvPr/>
        </p:nvCxnSpPr>
        <p:spPr>
          <a:xfrm rot="16200000" flipH="1">
            <a:off x="7324488" y="2600088"/>
            <a:ext cx="286224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57200" y="4114800"/>
            <a:ext cx="38100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046" idx="1"/>
          </p:cNvCxnSpPr>
          <p:nvPr/>
        </p:nvCxnSpPr>
        <p:spPr>
          <a:xfrm flipV="1">
            <a:off x="8001000" y="3086100"/>
            <a:ext cx="381000" cy="1143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040" idx="2"/>
          </p:cNvCxnSpPr>
          <p:nvPr/>
        </p:nvCxnSpPr>
        <p:spPr>
          <a:xfrm rot="16200000" flipH="1">
            <a:off x="4438650" y="5353050"/>
            <a:ext cx="304800" cy="2667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034" idx="1"/>
          </p:cNvCxnSpPr>
          <p:nvPr/>
        </p:nvCxnSpPr>
        <p:spPr>
          <a:xfrm rot="10800000">
            <a:off x="8001000" y="3200401"/>
            <a:ext cx="609600" cy="248147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H="1">
            <a:off x="7315200" y="2590800"/>
            <a:ext cx="381000" cy="2286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1026" idx="3"/>
          </p:cNvCxnSpPr>
          <p:nvPr/>
        </p:nvCxnSpPr>
        <p:spPr>
          <a:xfrm rot="10800000" flipV="1">
            <a:off x="6781800" y="3352800"/>
            <a:ext cx="38100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 flipH="1">
            <a:off x="7543800" y="3581400"/>
            <a:ext cx="457200" cy="1524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400800" y="4572000"/>
            <a:ext cx="45720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0800000">
            <a:off x="7924800" y="2743200"/>
            <a:ext cx="304800" cy="228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990600" y="4114800"/>
            <a:ext cx="4572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7467600" y="4191000"/>
            <a:ext cx="533400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057400"/>
            <a:ext cx="609600" cy="55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8" name="Straight Connector 77"/>
          <p:cNvCxnSpPr/>
          <p:nvPr/>
        </p:nvCxnSpPr>
        <p:spPr>
          <a:xfrm rot="10800000" flipV="1">
            <a:off x="685800" y="3124200"/>
            <a:ext cx="6858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upload.wikimedia.org/wikipedia/en/thumb/b/bb/Carnegie_Mellon_University_seal.svg/300px-Carnegie_Mellon_University_seal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276600"/>
            <a:ext cx="609600" cy="609600"/>
          </a:xfrm>
          <a:prstGeom prst="rect">
            <a:avLst/>
          </a:prstGeom>
          <a:noFill/>
        </p:spPr>
      </p:pic>
      <p:cxnSp>
        <p:nvCxnSpPr>
          <p:cNvPr id="72" name="Straight Connector 71"/>
          <p:cNvCxnSpPr/>
          <p:nvPr/>
        </p:nvCxnSpPr>
        <p:spPr>
          <a:xfrm>
            <a:off x="4800600" y="6019800"/>
            <a:ext cx="457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334000" y="58674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PhD in </a:t>
            </a:r>
            <a:r>
              <a:rPr lang="en-US" sz="1400" dirty="0" err="1" smtClean="0"/>
              <a:t>ChE</a:t>
            </a:r>
            <a:endParaRPr lang="en-US" sz="1400" dirty="0"/>
          </a:p>
        </p:txBody>
      </p:sp>
      <p:cxnSp>
        <p:nvCxnSpPr>
          <p:cNvPr id="77" name="Straight Connector 76"/>
          <p:cNvCxnSpPr/>
          <p:nvPr/>
        </p:nvCxnSpPr>
        <p:spPr>
          <a:xfrm>
            <a:off x="4800600" y="6248400"/>
            <a:ext cx="4572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334000" y="6093023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PhD in BME or Polymers</a:t>
            </a:r>
            <a:endParaRPr lang="en-US" sz="1400" dirty="0"/>
          </a:p>
        </p:txBody>
      </p:sp>
      <p:pic>
        <p:nvPicPr>
          <p:cNvPr id="1030" name="Picture 6" descr="http://pages.mapsofworld.com/wp-content/uploads/2013/01/johns-hopkins-university-thum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3886200"/>
            <a:ext cx="533400" cy="457200"/>
          </a:xfrm>
          <a:prstGeom prst="rect">
            <a:avLst/>
          </a:prstGeom>
          <a:noFill/>
        </p:spPr>
      </p:pic>
      <p:cxnSp>
        <p:nvCxnSpPr>
          <p:cNvPr id="89" name="Straight Connector 88"/>
          <p:cNvCxnSpPr/>
          <p:nvPr/>
        </p:nvCxnSpPr>
        <p:spPr>
          <a:xfrm>
            <a:off x="4800600" y="6477000"/>
            <a:ext cx="457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5334000" y="6321623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Master’s Degrees </a:t>
            </a:r>
            <a:endParaRPr lang="en-US" sz="1400" dirty="0"/>
          </a:p>
        </p:txBody>
      </p:sp>
      <p:pic>
        <p:nvPicPr>
          <p:cNvPr id="1032" name="Picture 8" descr="http://www.princeton.edu/~oktour/virtualtour/french/Images/Small/Shield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2895600"/>
            <a:ext cx="381000" cy="424961"/>
          </a:xfrm>
          <a:prstGeom prst="rect">
            <a:avLst/>
          </a:prstGeom>
          <a:noFill/>
        </p:spPr>
      </p:pic>
      <p:pic>
        <p:nvPicPr>
          <p:cNvPr id="1034" name="Picture 10" descr="http://redalertpolitics.com/files/2013/04/Rutger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10600" y="3200400"/>
            <a:ext cx="533400" cy="496294"/>
          </a:xfrm>
          <a:prstGeom prst="rect">
            <a:avLst/>
          </a:prstGeom>
          <a:noFill/>
        </p:spPr>
      </p:pic>
      <p:cxnSp>
        <p:nvCxnSpPr>
          <p:cNvPr id="99" name="Straight Connector 98"/>
          <p:cNvCxnSpPr>
            <a:endCxn id="1036" idx="1"/>
          </p:cNvCxnSpPr>
          <p:nvPr/>
        </p:nvCxnSpPr>
        <p:spPr>
          <a:xfrm flipV="1">
            <a:off x="8077200" y="2716184"/>
            <a:ext cx="609600" cy="40801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http://upload.wikimedia.org/wikipedia/en/thumb/e/e8/ColumbiaNYUCoat.svg/220px-ColumbiaNYUCoat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86800" y="2514600"/>
            <a:ext cx="457200" cy="403167"/>
          </a:xfrm>
          <a:prstGeom prst="rect">
            <a:avLst/>
          </a:prstGeom>
          <a:noFill/>
        </p:spPr>
      </p:pic>
      <p:pic>
        <p:nvPicPr>
          <p:cNvPr id="1038" name="Picture 14" descr="http://images.forbes.com/media/lists/colleges/dartmouth-college_200x200.jpg"/>
          <p:cNvPicPr>
            <a:picLocks noChangeAspect="1" noChangeArrowheads="1"/>
          </p:cNvPicPr>
          <p:nvPr/>
        </p:nvPicPr>
        <p:blipFill>
          <a:blip r:embed="rId9" cstate="print"/>
          <a:srcRect t="25200" b="21600"/>
          <a:stretch>
            <a:fillRect/>
          </a:stretch>
        </p:blipFill>
        <p:spPr bwMode="auto">
          <a:xfrm>
            <a:off x="8001000" y="1828800"/>
            <a:ext cx="572932" cy="304800"/>
          </a:xfrm>
          <a:prstGeom prst="rect">
            <a:avLst/>
          </a:prstGeom>
          <a:noFill/>
        </p:spPr>
      </p:pic>
      <p:cxnSp>
        <p:nvCxnSpPr>
          <p:cNvPr id="101" name="Straight Connector 100"/>
          <p:cNvCxnSpPr/>
          <p:nvPr/>
        </p:nvCxnSpPr>
        <p:spPr>
          <a:xfrm rot="5400000" flipH="1" flipV="1">
            <a:off x="7962900" y="2247900"/>
            <a:ext cx="5334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0" name="Picture 16" descr="http://upload.wikimedia.org/wikipedia/en/4/44/Logo_of_the_University_of_Housto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67200" y="4953000"/>
            <a:ext cx="381000" cy="381000"/>
          </a:xfrm>
          <a:prstGeom prst="rect">
            <a:avLst/>
          </a:prstGeom>
          <a:noFill/>
        </p:spPr>
      </p:pic>
      <p:pic>
        <p:nvPicPr>
          <p:cNvPr id="1042" name="Picture 18" descr="http://www4.ncsu.edu/~schhabr/images/NCSU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01000" y="4572000"/>
            <a:ext cx="374073" cy="457200"/>
          </a:xfrm>
          <a:prstGeom prst="rect">
            <a:avLst/>
          </a:prstGeom>
          <a:noFill/>
        </p:spPr>
      </p:pic>
      <p:pic>
        <p:nvPicPr>
          <p:cNvPr id="1044" name="Picture 20" descr="http://tarheelfanuk.files.wordpress.com/2010/04/duke.gif?w=54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91400" y="4800600"/>
            <a:ext cx="381000" cy="323850"/>
          </a:xfrm>
          <a:prstGeom prst="rect">
            <a:avLst/>
          </a:prstGeom>
          <a:noFill/>
        </p:spPr>
      </p:pic>
      <p:pic>
        <p:nvPicPr>
          <p:cNvPr id="1046" name="Picture 22" descr="http://ww1.prweb.com/prfiles/2011/08/09/11061833/njit%20logo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82000" y="2971800"/>
            <a:ext cx="601317" cy="228600"/>
          </a:xfrm>
          <a:prstGeom prst="rect">
            <a:avLst/>
          </a:prstGeom>
          <a:noFill/>
        </p:spPr>
      </p:pic>
      <p:pic>
        <p:nvPicPr>
          <p:cNvPr id="1048" name="Picture 24" descr="http://3.bp.blogspot.com/_vkPwAaDNKfs/S-ECDAhXTyI/AAAAAAAAAKA/bWZXHojvUVY/s1600/seal_blue-gold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71600" y="2819400"/>
            <a:ext cx="518621" cy="533400"/>
          </a:xfrm>
          <a:prstGeom prst="rect">
            <a:avLst/>
          </a:prstGeom>
          <a:noFill/>
        </p:spPr>
      </p:pic>
      <p:pic>
        <p:nvPicPr>
          <p:cNvPr id="1050" name="Picture 26" descr="http://pire-ecci.ucsb.edu/renewal/ucsb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4419600"/>
            <a:ext cx="533400" cy="533400"/>
          </a:xfrm>
          <a:prstGeom prst="rect">
            <a:avLst/>
          </a:prstGeom>
          <a:noFill/>
        </p:spPr>
      </p:pic>
      <p:pic>
        <p:nvPicPr>
          <p:cNvPr id="1052" name="Picture 28" descr="http://upload.wikimedia.org/wikipedia/en/6/6d/UCLA_Bruins_Logo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47800" y="3886200"/>
            <a:ext cx="617838" cy="457200"/>
          </a:xfrm>
          <a:prstGeom prst="rect">
            <a:avLst/>
          </a:prstGeom>
          <a:noFill/>
        </p:spPr>
      </p:pic>
      <p:pic>
        <p:nvPicPr>
          <p:cNvPr id="1054" name="Picture 30" descr="http://hoopniks.com/wp-content/uploads/2010/12/GeorgiaTech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943600" y="4724400"/>
            <a:ext cx="463379" cy="381000"/>
          </a:xfrm>
          <a:prstGeom prst="rect">
            <a:avLst/>
          </a:prstGeom>
          <a:noFill/>
        </p:spPr>
      </p:pic>
      <p:pic>
        <p:nvPicPr>
          <p:cNvPr id="1058" name="Picture 34" descr="http://huskyraze.webs.com/uconn_logo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620000" y="2286000"/>
            <a:ext cx="425499" cy="457200"/>
          </a:xfrm>
          <a:prstGeom prst="rect">
            <a:avLst/>
          </a:prstGeom>
          <a:noFill/>
        </p:spPr>
      </p:pic>
      <p:cxnSp>
        <p:nvCxnSpPr>
          <p:cNvPr id="156" name="Straight Connector 155"/>
          <p:cNvCxnSpPr/>
          <p:nvPr/>
        </p:nvCxnSpPr>
        <p:spPr>
          <a:xfrm rot="16200000" flipH="1">
            <a:off x="7848600" y="3429000"/>
            <a:ext cx="762000" cy="76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0" name="Picture 36" descr="http://www.campuslabs.com/wp-content/uploads/2012/07/ud.gi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534400" y="4191000"/>
            <a:ext cx="457200" cy="459833"/>
          </a:xfrm>
          <a:prstGeom prst="rect">
            <a:avLst/>
          </a:prstGeom>
          <a:noFill/>
        </p:spPr>
      </p:pic>
      <p:cxnSp>
        <p:nvCxnSpPr>
          <p:cNvPr id="159" name="Straight Connector 158"/>
          <p:cNvCxnSpPr/>
          <p:nvPr/>
        </p:nvCxnSpPr>
        <p:spPr>
          <a:xfrm flipV="1">
            <a:off x="5486400" y="3200400"/>
            <a:ext cx="457200" cy="3048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2" name="Picture 38" descr="http://www.cityofevanston.org/news/assets/NU%20Logo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029200" y="3505200"/>
            <a:ext cx="714375" cy="427242"/>
          </a:xfrm>
          <a:prstGeom prst="rect">
            <a:avLst/>
          </a:prstGeom>
          <a:noFill/>
        </p:spPr>
      </p:pic>
      <p:pic>
        <p:nvPicPr>
          <p:cNvPr id="6146" name="Picture 2" descr="http://theivycoach.com/wp-content/uploads/2009/10/Weighted-Unweighted-GPA.gi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324600" y="1752600"/>
            <a:ext cx="533400" cy="533400"/>
          </a:xfrm>
          <a:prstGeom prst="rect">
            <a:avLst/>
          </a:prstGeom>
          <a:noFill/>
        </p:spPr>
      </p:pic>
      <p:cxnSp>
        <p:nvCxnSpPr>
          <p:cNvPr id="54" name="Straight Connector 53"/>
          <p:cNvCxnSpPr/>
          <p:nvPr/>
        </p:nvCxnSpPr>
        <p:spPr>
          <a:xfrm rot="5400000" flipH="1" flipV="1">
            <a:off x="6134100" y="2628900"/>
            <a:ext cx="9144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5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610600" y="3657600"/>
            <a:ext cx="400142" cy="49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2" name="Straight Connector 61"/>
          <p:cNvCxnSpPr/>
          <p:nvPr/>
        </p:nvCxnSpPr>
        <p:spPr>
          <a:xfrm flipV="1">
            <a:off x="6858000" y="3886200"/>
            <a:ext cx="45720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http://upload.wikimedia.org/wikipedia/commons/thumb/1/1f/University_of_Virginia_text_logo.svg/180px-University_of_Virginia_text_logo.svg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477000" y="3962400"/>
            <a:ext cx="381000" cy="381000"/>
          </a:xfrm>
          <a:prstGeom prst="rect">
            <a:avLst/>
          </a:prstGeom>
          <a:noFill/>
        </p:spPr>
      </p:pic>
      <p:cxnSp>
        <p:nvCxnSpPr>
          <p:cNvPr id="53" name="Straight Connector 52"/>
          <p:cNvCxnSpPr/>
          <p:nvPr/>
        </p:nvCxnSpPr>
        <p:spPr>
          <a:xfrm>
            <a:off x="7862438" y="3308839"/>
            <a:ext cx="693790" cy="57140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 Brief Aside: My Story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876800"/>
            <a:ext cx="8229600" cy="15541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My thesis title: “Assessing the Role of </a:t>
            </a:r>
            <a:r>
              <a:rPr lang="en-US" dirty="0" err="1" smtClean="0"/>
              <a:t>Polydispersity</a:t>
            </a:r>
            <a:r>
              <a:rPr lang="en-US" dirty="0" smtClean="0"/>
              <a:t> and </a:t>
            </a:r>
            <a:r>
              <a:rPr lang="en-US" dirty="0" err="1" smtClean="0"/>
              <a:t>Cocrystallization</a:t>
            </a:r>
            <a:r>
              <a:rPr lang="en-US" dirty="0" smtClean="0"/>
              <a:t> on Crystallizing n-</a:t>
            </a:r>
            <a:r>
              <a:rPr lang="en-US" dirty="0" err="1" smtClean="0"/>
              <a:t>Alkanes</a:t>
            </a:r>
            <a:r>
              <a:rPr lang="en-US" dirty="0" smtClean="0"/>
              <a:t> in n-</a:t>
            </a:r>
            <a:r>
              <a:rPr lang="en-US" dirty="0" err="1" smtClean="0"/>
              <a:t>Alkane</a:t>
            </a:r>
            <a:r>
              <a:rPr lang="en-US" dirty="0" smtClean="0"/>
              <a:t> Solutions”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52400" y="1295400"/>
            <a:ext cx="5638800" cy="3200400"/>
            <a:chOff x="475" y="445"/>
            <a:chExt cx="4767" cy="3584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5" y="445"/>
              <a:ext cx="4767" cy="3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616" y="1679"/>
              <a:ext cx="528" cy="431"/>
            </a:xfrm>
            <a:custGeom>
              <a:avLst/>
              <a:gdLst>
                <a:gd name="T0" fmla="*/ 0 w 528"/>
                <a:gd name="T1" fmla="*/ 0 h 432"/>
                <a:gd name="T2" fmla="*/ 39 w 528"/>
                <a:gd name="T3" fmla="*/ 12 h 432"/>
                <a:gd name="T4" fmla="*/ 77 w 528"/>
                <a:gd name="T5" fmla="*/ 24 h 432"/>
                <a:gd name="T6" fmla="*/ 112 w 528"/>
                <a:gd name="T7" fmla="*/ 36 h 432"/>
                <a:gd name="T8" fmla="*/ 128 w 528"/>
                <a:gd name="T9" fmla="*/ 42 h 432"/>
                <a:gd name="T10" fmla="*/ 144 w 528"/>
                <a:gd name="T11" fmla="*/ 48 h 432"/>
                <a:gd name="T12" fmla="*/ 159 w 528"/>
                <a:gd name="T13" fmla="*/ 53 h 432"/>
                <a:gd name="T14" fmla="*/ 173 w 528"/>
                <a:gd name="T15" fmla="*/ 58 h 432"/>
                <a:gd name="T16" fmla="*/ 198 w 528"/>
                <a:gd name="T17" fmla="*/ 66 h 432"/>
                <a:gd name="T18" fmla="*/ 210 w 528"/>
                <a:gd name="T19" fmla="*/ 71 h 432"/>
                <a:gd name="T20" fmla="*/ 221 w 528"/>
                <a:gd name="T21" fmla="*/ 77 h 432"/>
                <a:gd name="T22" fmla="*/ 231 w 528"/>
                <a:gd name="T23" fmla="*/ 85 h 432"/>
                <a:gd name="T24" fmla="*/ 240 w 528"/>
                <a:gd name="T25" fmla="*/ 96 h 432"/>
                <a:gd name="T26" fmla="*/ 248 w 528"/>
                <a:gd name="T27" fmla="*/ 110 h 432"/>
                <a:gd name="T28" fmla="*/ 255 w 528"/>
                <a:gd name="T29" fmla="*/ 126 h 432"/>
                <a:gd name="T30" fmla="*/ 262 w 528"/>
                <a:gd name="T31" fmla="*/ 145 h 432"/>
                <a:gd name="T32" fmla="*/ 267 w 528"/>
                <a:gd name="T33" fmla="*/ 165 h 432"/>
                <a:gd name="T34" fmla="*/ 272 w 528"/>
                <a:gd name="T35" fmla="*/ 185 h 432"/>
                <a:gd name="T36" fmla="*/ 277 w 528"/>
                <a:gd name="T37" fmla="*/ 205 h 432"/>
                <a:gd name="T38" fmla="*/ 282 w 528"/>
                <a:gd name="T39" fmla="*/ 224 h 432"/>
                <a:gd name="T40" fmla="*/ 288 w 528"/>
                <a:gd name="T41" fmla="*/ 240 h 432"/>
                <a:gd name="T42" fmla="*/ 293 w 528"/>
                <a:gd name="T43" fmla="*/ 254 h 432"/>
                <a:gd name="T44" fmla="*/ 297 w 528"/>
                <a:gd name="T45" fmla="*/ 267 h 432"/>
                <a:gd name="T46" fmla="*/ 300 w 528"/>
                <a:gd name="T47" fmla="*/ 280 h 432"/>
                <a:gd name="T48" fmla="*/ 303 w 528"/>
                <a:gd name="T49" fmla="*/ 291 h 432"/>
                <a:gd name="T50" fmla="*/ 307 w 528"/>
                <a:gd name="T51" fmla="*/ 302 h 432"/>
                <a:gd name="T52" fmla="*/ 314 w 528"/>
                <a:gd name="T53" fmla="*/ 313 h 432"/>
                <a:gd name="T54" fmla="*/ 323 w 528"/>
                <a:gd name="T55" fmla="*/ 324 h 432"/>
                <a:gd name="T56" fmla="*/ 329 w 528"/>
                <a:gd name="T57" fmla="*/ 330 h 432"/>
                <a:gd name="T58" fmla="*/ 336 w 528"/>
                <a:gd name="T59" fmla="*/ 336 h 432"/>
                <a:gd name="T60" fmla="*/ 353 w 528"/>
                <a:gd name="T61" fmla="*/ 348 h 432"/>
                <a:gd name="T62" fmla="*/ 372 w 528"/>
                <a:gd name="T63" fmla="*/ 360 h 432"/>
                <a:gd name="T64" fmla="*/ 394 w 528"/>
                <a:gd name="T65" fmla="*/ 372 h 432"/>
                <a:gd name="T66" fmla="*/ 419 w 528"/>
                <a:gd name="T67" fmla="*/ 384 h 432"/>
                <a:gd name="T68" fmla="*/ 444 w 528"/>
                <a:gd name="T69" fmla="*/ 396 h 432"/>
                <a:gd name="T70" fmla="*/ 472 w 528"/>
                <a:gd name="T71" fmla="*/ 408 h 432"/>
                <a:gd name="T72" fmla="*/ 528 w 528"/>
                <a:gd name="T73" fmla="*/ 432 h 4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28"/>
                <a:gd name="T112" fmla="*/ 0 h 432"/>
                <a:gd name="T113" fmla="*/ 528 w 528"/>
                <a:gd name="T114" fmla="*/ 432 h 4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28" h="432">
                  <a:moveTo>
                    <a:pt x="0" y="0"/>
                  </a:moveTo>
                  <a:lnTo>
                    <a:pt x="39" y="12"/>
                  </a:lnTo>
                  <a:lnTo>
                    <a:pt x="77" y="24"/>
                  </a:lnTo>
                  <a:lnTo>
                    <a:pt x="112" y="36"/>
                  </a:lnTo>
                  <a:lnTo>
                    <a:pt x="128" y="42"/>
                  </a:lnTo>
                  <a:lnTo>
                    <a:pt x="144" y="48"/>
                  </a:lnTo>
                  <a:lnTo>
                    <a:pt x="159" y="53"/>
                  </a:lnTo>
                  <a:lnTo>
                    <a:pt x="173" y="58"/>
                  </a:lnTo>
                  <a:lnTo>
                    <a:pt x="198" y="66"/>
                  </a:lnTo>
                  <a:lnTo>
                    <a:pt x="210" y="71"/>
                  </a:lnTo>
                  <a:lnTo>
                    <a:pt x="221" y="77"/>
                  </a:lnTo>
                  <a:lnTo>
                    <a:pt x="231" y="85"/>
                  </a:lnTo>
                  <a:lnTo>
                    <a:pt x="240" y="96"/>
                  </a:lnTo>
                  <a:lnTo>
                    <a:pt x="248" y="110"/>
                  </a:lnTo>
                  <a:lnTo>
                    <a:pt x="255" y="126"/>
                  </a:lnTo>
                  <a:lnTo>
                    <a:pt x="262" y="145"/>
                  </a:lnTo>
                  <a:lnTo>
                    <a:pt x="267" y="165"/>
                  </a:lnTo>
                  <a:lnTo>
                    <a:pt x="272" y="185"/>
                  </a:lnTo>
                  <a:lnTo>
                    <a:pt x="277" y="205"/>
                  </a:lnTo>
                  <a:lnTo>
                    <a:pt x="282" y="224"/>
                  </a:lnTo>
                  <a:lnTo>
                    <a:pt x="288" y="240"/>
                  </a:lnTo>
                  <a:lnTo>
                    <a:pt x="293" y="254"/>
                  </a:lnTo>
                  <a:lnTo>
                    <a:pt x="297" y="267"/>
                  </a:lnTo>
                  <a:lnTo>
                    <a:pt x="300" y="280"/>
                  </a:lnTo>
                  <a:lnTo>
                    <a:pt x="303" y="291"/>
                  </a:lnTo>
                  <a:lnTo>
                    <a:pt x="307" y="302"/>
                  </a:lnTo>
                  <a:lnTo>
                    <a:pt x="314" y="313"/>
                  </a:lnTo>
                  <a:lnTo>
                    <a:pt x="323" y="324"/>
                  </a:lnTo>
                  <a:lnTo>
                    <a:pt x="329" y="330"/>
                  </a:lnTo>
                  <a:lnTo>
                    <a:pt x="336" y="336"/>
                  </a:lnTo>
                  <a:lnTo>
                    <a:pt x="353" y="348"/>
                  </a:lnTo>
                  <a:lnTo>
                    <a:pt x="372" y="360"/>
                  </a:lnTo>
                  <a:lnTo>
                    <a:pt x="394" y="372"/>
                  </a:lnTo>
                  <a:lnTo>
                    <a:pt x="419" y="384"/>
                  </a:lnTo>
                  <a:lnTo>
                    <a:pt x="444" y="396"/>
                  </a:lnTo>
                  <a:lnTo>
                    <a:pt x="472" y="408"/>
                  </a:lnTo>
                  <a:lnTo>
                    <a:pt x="528" y="432"/>
                  </a:lnTo>
                </a:path>
              </a:pathLst>
            </a:custGeom>
            <a:noFill/>
            <a:ln w="9525">
              <a:solidFill>
                <a:srgbClr val="292929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588" y="1687"/>
              <a:ext cx="528" cy="433"/>
            </a:xfrm>
            <a:custGeom>
              <a:avLst/>
              <a:gdLst>
                <a:gd name="T0" fmla="*/ 0 w 528"/>
                <a:gd name="T1" fmla="*/ 0 h 432"/>
                <a:gd name="T2" fmla="*/ 39 w 528"/>
                <a:gd name="T3" fmla="*/ 12 h 432"/>
                <a:gd name="T4" fmla="*/ 77 w 528"/>
                <a:gd name="T5" fmla="*/ 24 h 432"/>
                <a:gd name="T6" fmla="*/ 112 w 528"/>
                <a:gd name="T7" fmla="*/ 36 h 432"/>
                <a:gd name="T8" fmla="*/ 128 w 528"/>
                <a:gd name="T9" fmla="*/ 42 h 432"/>
                <a:gd name="T10" fmla="*/ 144 w 528"/>
                <a:gd name="T11" fmla="*/ 48 h 432"/>
                <a:gd name="T12" fmla="*/ 159 w 528"/>
                <a:gd name="T13" fmla="*/ 53 h 432"/>
                <a:gd name="T14" fmla="*/ 173 w 528"/>
                <a:gd name="T15" fmla="*/ 58 h 432"/>
                <a:gd name="T16" fmla="*/ 198 w 528"/>
                <a:gd name="T17" fmla="*/ 66 h 432"/>
                <a:gd name="T18" fmla="*/ 210 w 528"/>
                <a:gd name="T19" fmla="*/ 71 h 432"/>
                <a:gd name="T20" fmla="*/ 221 w 528"/>
                <a:gd name="T21" fmla="*/ 77 h 432"/>
                <a:gd name="T22" fmla="*/ 231 w 528"/>
                <a:gd name="T23" fmla="*/ 85 h 432"/>
                <a:gd name="T24" fmla="*/ 240 w 528"/>
                <a:gd name="T25" fmla="*/ 96 h 432"/>
                <a:gd name="T26" fmla="*/ 248 w 528"/>
                <a:gd name="T27" fmla="*/ 110 h 432"/>
                <a:gd name="T28" fmla="*/ 255 w 528"/>
                <a:gd name="T29" fmla="*/ 126 h 432"/>
                <a:gd name="T30" fmla="*/ 262 w 528"/>
                <a:gd name="T31" fmla="*/ 145 h 432"/>
                <a:gd name="T32" fmla="*/ 267 w 528"/>
                <a:gd name="T33" fmla="*/ 165 h 432"/>
                <a:gd name="T34" fmla="*/ 272 w 528"/>
                <a:gd name="T35" fmla="*/ 185 h 432"/>
                <a:gd name="T36" fmla="*/ 277 w 528"/>
                <a:gd name="T37" fmla="*/ 205 h 432"/>
                <a:gd name="T38" fmla="*/ 282 w 528"/>
                <a:gd name="T39" fmla="*/ 224 h 432"/>
                <a:gd name="T40" fmla="*/ 288 w 528"/>
                <a:gd name="T41" fmla="*/ 240 h 432"/>
                <a:gd name="T42" fmla="*/ 293 w 528"/>
                <a:gd name="T43" fmla="*/ 254 h 432"/>
                <a:gd name="T44" fmla="*/ 297 w 528"/>
                <a:gd name="T45" fmla="*/ 267 h 432"/>
                <a:gd name="T46" fmla="*/ 300 w 528"/>
                <a:gd name="T47" fmla="*/ 280 h 432"/>
                <a:gd name="T48" fmla="*/ 303 w 528"/>
                <a:gd name="T49" fmla="*/ 291 h 432"/>
                <a:gd name="T50" fmla="*/ 307 w 528"/>
                <a:gd name="T51" fmla="*/ 302 h 432"/>
                <a:gd name="T52" fmla="*/ 314 w 528"/>
                <a:gd name="T53" fmla="*/ 313 h 432"/>
                <a:gd name="T54" fmla="*/ 323 w 528"/>
                <a:gd name="T55" fmla="*/ 324 h 432"/>
                <a:gd name="T56" fmla="*/ 329 w 528"/>
                <a:gd name="T57" fmla="*/ 330 h 432"/>
                <a:gd name="T58" fmla="*/ 336 w 528"/>
                <a:gd name="T59" fmla="*/ 336 h 432"/>
                <a:gd name="T60" fmla="*/ 353 w 528"/>
                <a:gd name="T61" fmla="*/ 348 h 432"/>
                <a:gd name="T62" fmla="*/ 372 w 528"/>
                <a:gd name="T63" fmla="*/ 360 h 432"/>
                <a:gd name="T64" fmla="*/ 394 w 528"/>
                <a:gd name="T65" fmla="*/ 372 h 432"/>
                <a:gd name="T66" fmla="*/ 419 w 528"/>
                <a:gd name="T67" fmla="*/ 384 h 432"/>
                <a:gd name="T68" fmla="*/ 444 w 528"/>
                <a:gd name="T69" fmla="*/ 396 h 432"/>
                <a:gd name="T70" fmla="*/ 472 w 528"/>
                <a:gd name="T71" fmla="*/ 408 h 432"/>
                <a:gd name="T72" fmla="*/ 528 w 528"/>
                <a:gd name="T73" fmla="*/ 432 h 4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28"/>
                <a:gd name="T112" fmla="*/ 0 h 432"/>
                <a:gd name="T113" fmla="*/ 528 w 528"/>
                <a:gd name="T114" fmla="*/ 432 h 4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28" h="432">
                  <a:moveTo>
                    <a:pt x="0" y="0"/>
                  </a:moveTo>
                  <a:lnTo>
                    <a:pt x="39" y="12"/>
                  </a:lnTo>
                  <a:lnTo>
                    <a:pt x="77" y="24"/>
                  </a:lnTo>
                  <a:lnTo>
                    <a:pt x="112" y="36"/>
                  </a:lnTo>
                  <a:lnTo>
                    <a:pt x="128" y="42"/>
                  </a:lnTo>
                  <a:lnTo>
                    <a:pt x="144" y="48"/>
                  </a:lnTo>
                  <a:lnTo>
                    <a:pt x="159" y="53"/>
                  </a:lnTo>
                  <a:lnTo>
                    <a:pt x="173" y="58"/>
                  </a:lnTo>
                  <a:lnTo>
                    <a:pt x="198" y="66"/>
                  </a:lnTo>
                  <a:lnTo>
                    <a:pt x="210" y="71"/>
                  </a:lnTo>
                  <a:lnTo>
                    <a:pt x="221" y="77"/>
                  </a:lnTo>
                  <a:lnTo>
                    <a:pt x="231" y="85"/>
                  </a:lnTo>
                  <a:lnTo>
                    <a:pt x="240" y="96"/>
                  </a:lnTo>
                  <a:lnTo>
                    <a:pt x="248" y="110"/>
                  </a:lnTo>
                  <a:lnTo>
                    <a:pt x="255" y="126"/>
                  </a:lnTo>
                  <a:lnTo>
                    <a:pt x="262" y="145"/>
                  </a:lnTo>
                  <a:lnTo>
                    <a:pt x="267" y="165"/>
                  </a:lnTo>
                  <a:lnTo>
                    <a:pt x="272" y="185"/>
                  </a:lnTo>
                  <a:lnTo>
                    <a:pt x="277" y="205"/>
                  </a:lnTo>
                  <a:lnTo>
                    <a:pt x="282" y="224"/>
                  </a:lnTo>
                  <a:lnTo>
                    <a:pt x="288" y="240"/>
                  </a:lnTo>
                  <a:lnTo>
                    <a:pt x="293" y="254"/>
                  </a:lnTo>
                  <a:lnTo>
                    <a:pt x="297" y="267"/>
                  </a:lnTo>
                  <a:lnTo>
                    <a:pt x="300" y="280"/>
                  </a:lnTo>
                  <a:lnTo>
                    <a:pt x="303" y="291"/>
                  </a:lnTo>
                  <a:lnTo>
                    <a:pt x="307" y="302"/>
                  </a:lnTo>
                  <a:lnTo>
                    <a:pt x="314" y="313"/>
                  </a:lnTo>
                  <a:lnTo>
                    <a:pt x="323" y="324"/>
                  </a:lnTo>
                  <a:lnTo>
                    <a:pt x="329" y="330"/>
                  </a:lnTo>
                  <a:lnTo>
                    <a:pt x="336" y="336"/>
                  </a:lnTo>
                  <a:lnTo>
                    <a:pt x="353" y="348"/>
                  </a:lnTo>
                  <a:lnTo>
                    <a:pt x="372" y="360"/>
                  </a:lnTo>
                  <a:lnTo>
                    <a:pt x="394" y="372"/>
                  </a:lnTo>
                  <a:lnTo>
                    <a:pt x="419" y="384"/>
                  </a:lnTo>
                  <a:lnTo>
                    <a:pt x="444" y="396"/>
                  </a:lnTo>
                  <a:lnTo>
                    <a:pt x="472" y="408"/>
                  </a:lnTo>
                  <a:lnTo>
                    <a:pt x="528" y="432"/>
                  </a:lnTo>
                </a:path>
              </a:pathLst>
            </a:custGeom>
            <a:noFill/>
            <a:ln w="9525">
              <a:solidFill>
                <a:srgbClr val="292929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1144" y="1628"/>
              <a:ext cx="1776" cy="1200"/>
              <a:chOff x="1144" y="1628"/>
              <a:chExt cx="1776" cy="1200"/>
            </a:xfrm>
          </p:grpSpPr>
          <p:sp>
            <p:nvSpPr>
              <p:cNvPr id="22" name="Freeform 10"/>
              <p:cNvSpPr>
                <a:spLocks/>
              </p:cNvSpPr>
              <p:nvPr/>
            </p:nvSpPr>
            <p:spPr bwMode="auto">
              <a:xfrm>
                <a:off x="1144" y="1628"/>
                <a:ext cx="528" cy="434"/>
              </a:xfrm>
              <a:custGeom>
                <a:avLst/>
                <a:gdLst>
                  <a:gd name="T0" fmla="*/ 0 w 528"/>
                  <a:gd name="T1" fmla="*/ 0 h 432"/>
                  <a:gd name="T2" fmla="*/ 39 w 528"/>
                  <a:gd name="T3" fmla="*/ 12 h 432"/>
                  <a:gd name="T4" fmla="*/ 77 w 528"/>
                  <a:gd name="T5" fmla="*/ 24 h 432"/>
                  <a:gd name="T6" fmla="*/ 112 w 528"/>
                  <a:gd name="T7" fmla="*/ 36 h 432"/>
                  <a:gd name="T8" fmla="*/ 128 w 528"/>
                  <a:gd name="T9" fmla="*/ 42 h 432"/>
                  <a:gd name="T10" fmla="*/ 144 w 528"/>
                  <a:gd name="T11" fmla="*/ 48 h 432"/>
                  <a:gd name="T12" fmla="*/ 159 w 528"/>
                  <a:gd name="T13" fmla="*/ 53 h 432"/>
                  <a:gd name="T14" fmla="*/ 173 w 528"/>
                  <a:gd name="T15" fmla="*/ 58 h 432"/>
                  <a:gd name="T16" fmla="*/ 198 w 528"/>
                  <a:gd name="T17" fmla="*/ 66 h 432"/>
                  <a:gd name="T18" fmla="*/ 210 w 528"/>
                  <a:gd name="T19" fmla="*/ 71 h 432"/>
                  <a:gd name="T20" fmla="*/ 221 w 528"/>
                  <a:gd name="T21" fmla="*/ 77 h 432"/>
                  <a:gd name="T22" fmla="*/ 231 w 528"/>
                  <a:gd name="T23" fmla="*/ 85 h 432"/>
                  <a:gd name="T24" fmla="*/ 240 w 528"/>
                  <a:gd name="T25" fmla="*/ 96 h 432"/>
                  <a:gd name="T26" fmla="*/ 248 w 528"/>
                  <a:gd name="T27" fmla="*/ 110 h 432"/>
                  <a:gd name="T28" fmla="*/ 255 w 528"/>
                  <a:gd name="T29" fmla="*/ 126 h 432"/>
                  <a:gd name="T30" fmla="*/ 262 w 528"/>
                  <a:gd name="T31" fmla="*/ 145 h 432"/>
                  <a:gd name="T32" fmla="*/ 267 w 528"/>
                  <a:gd name="T33" fmla="*/ 165 h 432"/>
                  <a:gd name="T34" fmla="*/ 272 w 528"/>
                  <a:gd name="T35" fmla="*/ 185 h 432"/>
                  <a:gd name="T36" fmla="*/ 277 w 528"/>
                  <a:gd name="T37" fmla="*/ 205 h 432"/>
                  <a:gd name="T38" fmla="*/ 282 w 528"/>
                  <a:gd name="T39" fmla="*/ 224 h 432"/>
                  <a:gd name="T40" fmla="*/ 288 w 528"/>
                  <a:gd name="T41" fmla="*/ 240 h 432"/>
                  <a:gd name="T42" fmla="*/ 293 w 528"/>
                  <a:gd name="T43" fmla="*/ 254 h 432"/>
                  <a:gd name="T44" fmla="*/ 297 w 528"/>
                  <a:gd name="T45" fmla="*/ 267 h 432"/>
                  <a:gd name="T46" fmla="*/ 300 w 528"/>
                  <a:gd name="T47" fmla="*/ 280 h 432"/>
                  <a:gd name="T48" fmla="*/ 303 w 528"/>
                  <a:gd name="T49" fmla="*/ 291 h 432"/>
                  <a:gd name="T50" fmla="*/ 307 w 528"/>
                  <a:gd name="T51" fmla="*/ 302 h 432"/>
                  <a:gd name="T52" fmla="*/ 314 w 528"/>
                  <a:gd name="T53" fmla="*/ 313 h 432"/>
                  <a:gd name="T54" fmla="*/ 323 w 528"/>
                  <a:gd name="T55" fmla="*/ 324 h 432"/>
                  <a:gd name="T56" fmla="*/ 329 w 528"/>
                  <a:gd name="T57" fmla="*/ 330 h 432"/>
                  <a:gd name="T58" fmla="*/ 336 w 528"/>
                  <a:gd name="T59" fmla="*/ 336 h 432"/>
                  <a:gd name="T60" fmla="*/ 353 w 528"/>
                  <a:gd name="T61" fmla="*/ 348 h 432"/>
                  <a:gd name="T62" fmla="*/ 372 w 528"/>
                  <a:gd name="T63" fmla="*/ 360 h 432"/>
                  <a:gd name="T64" fmla="*/ 394 w 528"/>
                  <a:gd name="T65" fmla="*/ 372 h 432"/>
                  <a:gd name="T66" fmla="*/ 419 w 528"/>
                  <a:gd name="T67" fmla="*/ 384 h 432"/>
                  <a:gd name="T68" fmla="*/ 444 w 528"/>
                  <a:gd name="T69" fmla="*/ 396 h 432"/>
                  <a:gd name="T70" fmla="*/ 472 w 528"/>
                  <a:gd name="T71" fmla="*/ 408 h 432"/>
                  <a:gd name="T72" fmla="*/ 528 w 528"/>
                  <a:gd name="T73" fmla="*/ 432 h 43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28"/>
                  <a:gd name="T112" fmla="*/ 0 h 432"/>
                  <a:gd name="T113" fmla="*/ 528 w 528"/>
                  <a:gd name="T114" fmla="*/ 432 h 43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28" h="432">
                    <a:moveTo>
                      <a:pt x="0" y="0"/>
                    </a:moveTo>
                    <a:lnTo>
                      <a:pt x="39" y="12"/>
                    </a:lnTo>
                    <a:lnTo>
                      <a:pt x="77" y="24"/>
                    </a:lnTo>
                    <a:lnTo>
                      <a:pt x="112" y="36"/>
                    </a:lnTo>
                    <a:lnTo>
                      <a:pt x="128" y="42"/>
                    </a:lnTo>
                    <a:lnTo>
                      <a:pt x="144" y="48"/>
                    </a:lnTo>
                    <a:lnTo>
                      <a:pt x="159" y="53"/>
                    </a:lnTo>
                    <a:lnTo>
                      <a:pt x="173" y="58"/>
                    </a:lnTo>
                    <a:lnTo>
                      <a:pt x="198" y="66"/>
                    </a:lnTo>
                    <a:lnTo>
                      <a:pt x="210" y="71"/>
                    </a:lnTo>
                    <a:lnTo>
                      <a:pt x="221" y="77"/>
                    </a:lnTo>
                    <a:lnTo>
                      <a:pt x="231" y="85"/>
                    </a:lnTo>
                    <a:lnTo>
                      <a:pt x="240" y="96"/>
                    </a:lnTo>
                    <a:lnTo>
                      <a:pt x="248" y="110"/>
                    </a:lnTo>
                    <a:lnTo>
                      <a:pt x="255" y="126"/>
                    </a:lnTo>
                    <a:lnTo>
                      <a:pt x="262" y="145"/>
                    </a:lnTo>
                    <a:lnTo>
                      <a:pt x="267" y="165"/>
                    </a:lnTo>
                    <a:lnTo>
                      <a:pt x="272" y="185"/>
                    </a:lnTo>
                    <a:lnTo>
                      <a:pt x="277" y="205"/>
                    </a:lnTo>
                    <a:lnTo>
                      <a:pt x="282" y="224"/>
                    </a:lnTo>
                    <a:lnTo>
                      <a:pt x="288" y="240"/>
                    </a:lnTo>
                    <a:lnTo>
                      <a:pt x="293" y="254"/>
                    </a:lnTo>
                    <a:lnTo>
                      <a:pt x="297" y="267"/>
                    </a:lnTo>
                    <a:lnTo>
                      <a:pt x="300" y="280"/>
                    </a:lnTo>
                    <a:lnTo>
                      <a:pt x="303" y="291"/>
                    </a:lnTo>
                    <a:lnTo>
                      <a:pt x="307" y="302"/>
                    </a:lnTo>
                    <a:lnTo>
                      <a:pt x="314" y="313"/>
                    </a:lnTo>
                    <a:lnTo>
                      <a:pt x="323" y="324"/>
                    </a:lnTo>
                    <a:lnTo>
                      <a:pt x="329" y="330"/>
                    </a:lnTo>
                    <a:lnTo>
                      <a:pt x="336" y="336"/>
                    </a:lnTo>
                    <a:lnTo>
                      <a:pt x="353" y="348"/>
                    </a:lnTo>
                    <a:lnTo>
                      <a:pt x="372" y="360"/>
                    </a:lnTo>
                    <a:lnTo>
                      <a:pt x="394" y="372"/>
                    </a:lnTo>
                    <a:lnTo>
                      <a:pt x="419" y="384"/>
                    </a:lnTo>
                    <a:lnTo>
                      <a:pt x="444" y="396"/>
                    </a:lnTo>
                    <a:lnTo>
                      <a:pt x="472" y="408"/>
                    </a:lnTo>
                    <a:lnTo>
                      <a:pt x="528" y="432"/>
                    </a:lnTo>
                  </a:path>
                </a:pathLst>
              </a:custGeom>
              <a:noFill/>
              <a:ln w="9525">
                <a:solidFill>
                  <a:srgbClr val="29292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" name="Freeform 11"/>
              <p:cNvSpPr>
                <a:spLocks/>
              </p:cNvSpPr>
              <p:nvPr/>
            </p:nvSpPr>
            <p:spPr bwMode="auto">
              <a:xfrm>
                <a:off x="1672" y="2052"/>
                <a:ext cx="1248" cy="776"/>
              </a:xfrm>
              <a:custGeom>
                <a:avLst/>
                <a:gdLst>
                  <a:gd name="T0" fmla="*/ 0 w 1248"/>
                  <a:gd name="T1" fmla="*/ 0 h 778"/>
                  <a:gd name="T2" fmla="*/ 92 w 1248"/>
                  <a:gd name="T3" fmla="*/ 22 h 778"/>
                  <a:gd name="T4" fmla="*/ 137 w 1248"/>
                  <a:gd name="T5" fmla="*/ 33 h 778"/>
                  <a:gd name="T6" fmla="*/ 181 w 1248"/>
                  <a:gd name="T7" fmla="*/ 43 h 778"/>
                  <a:gd name="T8" fmla="*/ 224 w 1248"/>
                  <a:gd name="T9" fmla="*/ 54 h 778"/>
                  <a:gd name="T10" fmla="*/ 265 w 1248"/>
                  <a:gd name="T11" fmla="*/ 65 h 778"/>
                  <a:gd name="T12" fmla="*/ 303 w 1248"/>
                  <a:gd name="T13" fmla="*/ 75 h 778"/>
                  <a:gd name="T14" fmla="*/ 340 w 1248"/>
                  <a:gd name="T15" fmla="*/ 86 h 778"/>
                  <a:gd name="T16" fmla="*/ 375 w 1248"/>
                  <a:gd name="T17" fmla="*/ 96 h 778"/>
                  <a:gd name="T18" fmla="*/ 408 w 1248"/>
                  <a:gd name="T19" fmla="*/ 104 h 778"/>
                  <a:gd name="T20" fmla="*/ 439 w 1248"/>
                  <a:gd name="T21" fmla="*/ 111 h 778"/>
                  <a:gd name="T22" fmla="*/ 468 w 1248"/>
                  <a:gd name="T23" fmla="*/ 119 h 778"/>
                  <a:gd name="T24" fmla="*/ 496 w 1248"/>
                  <a:gd name="T25" fmla="*/ 128 h 778"/>
                  <a:gd name="T26" fmla="*/ 521 w 1248"/>
                  <a:gd name="T27" fmla="*/ 139 h 778"/>
                  <a:gd name="T28" fmla="*/ 533 w 1248"/>
                  <a:gd name="T29" fmla="*/ 146 h 778"/>
                  <a:gd name="T30" fmla="*/ 545 w 1248"/>
                  <a:gd name="T31" fmla="*/ 154 h 778"/>
                  <a:gd name="T32" fmla="*/ 556 w 1248"/>
                  <a:gd name="T33" fmla="*/ 163 h 778"/>
                  <a:gd name="T34" fmla="*/ 567 w 1248"/>
                  <a:gd name="T35" fmla="*/ 173 h 778"/>
                  <a:gd name="T36" fmla="*/ 577 w 1248"/>
                  <a:gd name="T37" fmla="*/ 185 h 778"/>
                  <a:gd name="T38" fmla="*/ 587 w 1248"/>
                  <a:gd name="T39" fmla="*/ 198 h 778"/>
                  <a:gd name="T40" fmla="*/ 595 w 1248"/>
                  <a:gd name="T41" fmla="*/ 212 h 778"/>
                  <a:gd name="T42" fmla="*/ 604 w 1248"/>
                  <a:gd name="T43" fmla="*/ 228 h 778"/>
                  <a:gd name="T44" fmla="*/ 618 w 1248"/>
                  <a:gd name="T45" fmla="*/ 261 h 778"/>
                  <a:gd name="T46" fmla="*/ 631 w 1248"/>
                  <a:gd name="T47" fmla="*/ 297 h 778"/>
                  <a:gd name="T48" fmla="*/ 643 w 1248"/>
                  <a:gd name="T49" fmla="*/ 334 h 778"/>
                  <a:gd name="T50" fmla="*/ 655 w 1248"/>
                  <a:gd name="T51" fmla="*/ 369 h 778"/>
                  <a:gd name="T52" fmla="*/ 668 w 1248"/>
                  <a:gd name="T53" fmla="*/ 403 h 778"/>
                  <a:gd name="T54" fmla="*/ 674 w 1248"/>
                  <a:gd name="T55" fmla="*/ 418 h 778"/>
                  <a:gd name="T56" fmla="*/ 681 w 1248"/>
                  <a:gd name="T57" fmla="*/ 432 h 778"/>
                  <a:gd name="T58" fmla="*/ 688 w 1248"/>
                  <a:gd name="T59" fmla="*/ 445 h 778"/>
                  <a:gd name="T60" fmla="*/ 693 w 1248"/>
                  <a:gd name="T61" fmla="*/ 458 h 778"/>
                  <a:gd name="T62" fmla="*/ 702 w 1248"/>
                  <a:gd name="T63" fmla="*/ 481 h 778"/>
                  <a:gd name="T64" fmla="*/ 709 w 1248"/>
                  <a:gd name="T65" fmla="*/ 503 h 778"/>
                  <a:gd name="T66" fmla="*/ 717 w 1248"/>
                  <a:gd name="T67" fmla="*/ 524 h 778"/>
                  <a:gd name="T68" fmla="*/ 721 w 1248"/>
                  <a:gd name="T69" fmla="*/ 534 h 778"/>
                  <a:gd name="T70" fmla="*/ 727 w 1248"/>
                  <a:gd name="T71" fmla="*/ 544 h 778"/>
                  <a:gd name="T72" fmla="*/ 734 w 1248"/>
                  <a:gd name="T73" fmla="*/ 554 h 778"/>
                  <a:gd name="T74" fmla="*/ 742 w 1248"/>
                  <a:gd name="T75" fmla="*/ 564 h 778"/>
                  <a:gd name="T76" fmla="*/ 752 w 1248"/>
                  <a:gd name="T77" fmla="*/ 574 h 778"/>
                  <a:gd name="T78" fmla="*/ 764 w 1248"/>
                  <a:gd name="T79" fmla="*/ 584 h 778"/>
                  <a:gd name="T80" fmla="*/ 778 w 1248"/>
                  <a:gd name="T81" fmla="*/ 594 h 778"/>
                  <a:gd name="T82" fmla="*/ 794 w 1248"/>
                  <a:gd name="T83" fmla="*/ 605 h 778"/>
                  <a:gd name="T84" fmla="*/ 813 w 1248"/>
                  <a:gd name="T85" fmla="*/ 616 h 778"/>
                  <a:gd name="T86" fmla="*/ 833 w 1248"/>
                  <a:gd name="T87" fmla="*/ 627 h 778"/>
                  <a:gd name="T88" fmla="*/ 856 w 1248"/>
                  <a:gd name="T89" fmla="*/ 638 h 778"/>
                  <a:gd name="T90" fmla="*/ 880 w 1248"/>
                  <a:gd name="T91" fmla="*/ 648 h 778"/>
                  <a:gd name="T92" fmla="*/ 905 w 1248"/>
                  <a:gd name="T93" fmla="*/ 659 h 778"/>
                  <a:gd name="T94" fmla="*/ 932 w 1248"/>
                  <a:gd name="T95" fmla="*/ 670 h 778"/>
                  <a:gd name="T96" fmla="*/ 960 w 1248"/>
                  <a:gd name="T97" fmla="*/ 681 h 778"/>
                  <a:gd name="T98" fmla="*/ 989 w 1248"/>
                  <a:gd name="T99" fmla="*/ 692 h 778"/>
                  <a:gd name="T100" fmla="*/ 1050 w 1248"/>
                  <a:gd name="T101" fmla="*/ 713 h 778"/>
                  <a:gd name="T102" fmla="*/ 1115 w 1248"/>
                  <a:gd name="T103" fmla="*/ 735 h 778"/>
                  <a:gd name="T104" fmla="*/ 1181 w 1248"/>
                  <a:gd name="T105" fmla="*/ 756 h 778"/>
                  <a:gd name="T106" fmla="*/ 1248 w 1248"/>
                  <a:gd name="T107" fmla="*/ 778 h 77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248"/>
                  <a:gd name="T163" fmla="*/ 0 h 778"/>
                  <a:gd name="T164" fmla="*/ 1248 w 1248"/>
                  <a:gd name="T165" fmla="*/ 778 h 77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248" h="778">
                    <a:moveTo>
                      <a:pt x="0" y="0"/>
                    </a:moveTo>
                    <a:lnTo>
                      <a:pt x="92" y="22"/>
                    </a:lnTo>
                    <a:lnTo>
                      <a:pt x="137" y="33"/>
                    </a:lnTo>
                    <a:lnTo>
                      <a:pt x="181" y="43"/>
                    </a:lnTo>
                    <a:lnTo>
                      <a:pt x="224" y="54"/>
                    </a:lnTo>
                    <a:lnTo>
                      <a:pt x="265" y="65"/>
                    </a:lnTo>
                    <a:lnTo>
                      <a:pt x="303" y="75"/>
                    </a:lnTo>
                    <a:lnTo>
                      <a:pt x="340" y="86"/>
                    </a:lnTo>
                    <a:lnTo>
                      <a:pt x="375" y="96"/>
                    </a:lnTo>
                    <a:lnTo>
                      <a:pt x="408" y="104"/>
                    </a:lnTo>
                    <a:lnTo>
                      <a:pt x="439" y="111"/>
                    </a:lnTo>
                    <a:lnTo>
                      <a:pt x="468" y="119"/>
                    </a:lnTo>
                    <a:lnTo>
                      <a:pt x="496" y="128"/>
                    </a:lnTo>
                    <a:lnTo>
                      <a:pt x="521" y="139"/>
                    </a:lnTo>
                    <a:lnTo>
                      <a:pt x="533" y="146"/>
                    </a:lnTo>
                    <a:lnTo>
                      <a:pt x="545" y="154"/>
                    </a:lnTo>
                    <a:lnTo>
                      <a:pt x="556" y="163"/>
                    </a:lnTo>
                    <a:lnTo>
                      <a:pt x="567" y="173"/>
                    </a:lnTo>
                    <a:lnTo>
                      <a:pt x="577" y="185"/>
                    </a:lnTo>
                    <a:lnTo>
                      <a:pt x="587" y="198"/>
                    </a:lnTo>
                    <a:lnTo>
                      <a:pt x="595" y="212"/>
                    </a:lnTo>
                    <a:lnTo>
                      <a:pt x="604" y="228"/>
                    </a:lnTo>
                    <a:lnTo>
                      <a:pt x="618" y="261"/>
                    </a:lnTo>
                    <a:lnTo>
                      <a:pt x="631" y="297"/>
                    </a:lnTo>
                    <a:lnTo>
                      <a:pt x="643" y="334"/>
                    </a:lnTo>
                    <a:lnTo>
                      <a:pt x="655" y="369"/>
                    </a:lnTo>
                    <a:lnTo>
                      <a:pt x="668" y="403"/>
                    </a:lnTo>
                    <a:lnTo>
                      <a:pt x="674" y="418"/>
                    </a:lnTo>
                    <a:lnTo>
                      <a:pt x="681" y="432"/>
                    </a:lnTo>
                    <a:lnTo>
                      <a:pt x="688" y="445"/>
                    </a:lnTo>
                    <a:lnTo>
                      <a:pt x="693" y="458"/>
                    </a:lnTo>
                    <a:lnTo>
                      <a:pt x="702" y="481"/>
                    </a:lnTo>
                    <a:lnTo>
                      <a:pt x="709" y="503"/>
                    </a:lnTo>
                    <a:lnTo>
                      <a:pt x="717" y="524"/>
                    </a:lnTo>
                    <a:lnTo>
                      <a:pt x="721" y="534"/>
                    </a:lnTo>
                    <a:lnTo>
                      <a:pt x="727" y="544"/>
                    </a:lnTo>
                    <a:lnTo>
                      <a:pt x="734" y="554"/>
                    </a:lnTo>
                    <a:lnTo>
                      <a:pt x="742" y="564"/>
                    </a:lnTo>
                    <a:lnTo>
                      <a:pt x="752" y="574"/>
                    </a:lnTo>
                    <a:lnTo>
                      <a:pt x="764" y="584"/>
                    </a:lnTo>
                    <a:lnTo>
                      <a:pt x="778" y="594"/>
                    </a:lnTo>
                    <a:lnTo>
                      <a:pt x="794" y="605"/>
                    </a:lnTo>
                    <a:lnTo>
                      <a:pt x="813" y="616"/>
                    </a:lnTo>
                    <a:lnTo>
                      <a:pt x="833" y="627"/>
                    </a:lnTo>
                    <a:lnTo>
                      <a:pt x="856" y="638"/>
                    </a:lnTo>
                    <a:lnTo>
                      <a:pt x="880" y="648"/>
                    </a:lnTo>
                    <a:lnTo>
                      <a:pt x="905" y="659"/>
                    </a:lnTo>
                    <a:lnTo>
                      <a:pt x="932" y="670"/>
                    </a:lnTo>
                    <a:lnTo>
                      <a:pt x="960" y="681"/>
                    </a:lnTo>
                    <a:lnTo>
                      <a:pt x="989" y="692"/>
                    </a:lnTo>
                    <a:lnTo>
                      <a:pt x="1050" y="713"/>
                    </a:lnTo>
                    <a:lnTo>
                      <a:pt x="1115" y="735"/>
                    </a:lnTo>
                    <a:lnTo>
                      <a:pt x="1181" y="756"/>
                    </a:lnTo>
                    <a:lnTo>
                      <a:pt x="1248" y="778"/>
                    </a:lnTo>
                  </a:path>
                </a:pathLst>
              </a:custGeom>
              <a:noFill/>
              <a:ln w="9525">
                <a:solidFill>
                  <a:srgbClr val="29292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1164" y="1614"/>
              <a:ext cx="1776" cy="1198"/>
              <a:chOff x="1164" y="1614"/>
              <a:chExt cx="1776" cy="1198"/>
            </a:xfrm>
          </p:grpSpPr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1164" y="1614"/>
                <a:ext cx="528" cy="433"/>
              </a:xfrm>
              <a:custGeom>
                <a:avLst/>
                <a:gdLst>
                  <a:gd name="T0" fmla="*/ 0 w 528"/>
                  <a:gd name="T1" fmla="*/ 0 h 432"/>
                  <a:gd name="T2" fmla="*/ 39 w 528"/>
                  <a:gd name="T3" fmla="*/ 12 h 432"/>
                  <a:gd name="T4" fmla="*/ 77 w 528"/>
                  <a:gd name="T5" fmla="*/ 24 h 432"/>
                  <a:gd name="T6" fmla="*/ 112 w 528"/>
                  <a:gd name="T7" fmla="*/ 36 h 432"/>
                  <a:gd name="T8" fmla="*/ 128 w 528"/>
                  <a:gd name="T9" fmla="*/ 42 h 432"/>
                  <a:gd name="T10" fmla="*/ 144 w 528"/>
                  <a:gd name="T11" fmla="*/ 48 h 432"/>
                  <a:gd name="T12" fmla="*/ 159 w 528"/>
                  <a:gd name="T13" fmla="*/ 53 h 432"/>
                  <a:gd name="T14" fmla="*/ 173 w 528"/>
                  <a:gd name="T15" fmla="*/ 58 h 432"/>
                  <a:gd name="T16" fmla="*/ 198 w 528"/>
                  <a:gd name="T17" fmla="*/ 66 h 432"/>
                  <a:gd name="T18" fmla="*/ 210 w 528"/>
                  <a:gd name="T19" fmla="*/ 71 h 432"/>
                  <a:gd name="T20" fmla="*/ 221 w 528"/>
                  <a:gd name="T21" fmla="*/ 77 h 432"/>
                  <a:gd name="T22" fmla="*/ 231 w 528"/>
                  <a:gd name="T23" fmla="*/ 85 h 432"/>
                  <a:gd name="T24" fmla="*/ 240 w 528"/>
                  <a:gd name="T25" fmla="*/ 96 h 432"/>
                  <a:gd name="T26" fmla="*/ 248 w 528"/>
                  <a:gd name="T27" fmla="*/ 110 h 432"/>
                  <a:gd name="T28" fmla="*/ 255 w 528"/>
                  <a:gd name="T29" fmla="*/ 126 h 432"/>
                  <a:gd name="T30" fmla="*/ 262 w 528"/>
                  <a:gd name="T31" fmla="*/ 145 h 432"/>
                  <a:gd name="T32" fmla="*/ 267 w 528"/>
                  <a:gd name="T33" fmla="*/ 165 h 432"/>
                  <a:gd name="T34" fmla="*/ 272 w 528"/>
                  <a:gd name="T35" fmla="*/ 185 h 432"/>
                  <a:gd name="T36" fmla="*/ 277 w 528"/>
                  <a:gd name="T37" fmla="*/ 205 h 432"/>
                  <a:gd name="T38" fmla="*/ 282 w 528"/>
                  <a:gd name="T39" fmla="*/ 224 h 432"/>
                  <a:gd name="T40" fmla="*/ 288 w 528"/>
                  <a:gd name="T41" fmla="*/ 240 h 432"/>
                  <a:gd name="T42" fmla="*/ 293 w 528"/>
                  <a:gd name="T43" fmla="*/ 254 h 432"/>
                  <a:gd name="T44" fmla="*/ 297 w 528"/>
                  <a:gd name="T45" fmla="*/ 267 h 432"/>
                  <a:gd name="T46" fmla="*/ 300 w 528"/>
                  <a:gd name="T47" fmla="*/ 280 h 432"/>
                  <a:gd name="T48" fmla="*/ 303 w 528"/>
                  <a:gd name="T49" fmla="*/ 291 h 432"/>
                  <a:gd name="T50" fmla="*/ 307 w 528"/>
                  <a:gd name="T51" fmla="*/ 302 h 432"/>
                  <a:gd name="T52" fmla="*/ 314 w 528"/>
                  <a:gd name="T53" fmla="*/ 313 h 432"/>
                  <a:gd name="T54" fmla="*/ 323 w 528"/>
                  <a:gd name="T55" fmla="*/ 324 h 432"/>
                  <a:gd name="T56" fmla="*/ 329 w 528"/>
                  <a:gd name="T57" fmla="*/ 330 h 432"/>
                  <a:gd name="T58" fmla="*/ 336 w 528"/>
                  <a:gd name="T59" fmla="*/ 336 h 432"/>
                  <a:gd name="T60" fmla="*/ 353 w 528"/>
                  <a:gd name="T61" fmla="*/ 348 h 432"/>
                  <a:gd name="T62" fmla="*/ 372 w 528"/>
                  <a:gd name="T63" fmla="*/ 360 h 432"/>
                  <a:gd name="T64" fmla="*/ 394 w 528"/>
                  <a:gd name="T65" fmla="*/ 372 h 432"/>
                  <a:gd name="T66" fmla="*/ 419 w 528"/>
                  <a:gd name="T67" fmla="*/ 384 h 432"/>
                  <a:gd name="T68" fmla="*/ 444 w 528"/>
                  <a:gd name="T69" fmla="*/ 396 h 432"/>
                  <a:gd name="T70" fmla="*/ 472 w 528"/>
                  <a:gd name="T71" fmla="*/ 408 h 432"/>
                  <a:gd name="T72" fmla="*/ 528 w 528"/>
                  <a:gd name="T73" fmla="*/ 432 h 43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28"/>
                  <a:gd name="T112" fmla="*/ 0 h 432"/>
                  <a:gd name="T113" fmla="*/ 528 w 528"/>
                  <a:gd name="T114" fmla="*/ 432 h 43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28" h="432">
                    <a:moveTo>
                      <a:pt x="0" y="0"/>
                    </a:moveTo>
                    <a:lnTo>
                      <a:pt x="39" y="12"/>
                    </a:lnTo>
                    <a:lnTo>
                      <a:pt x="77" y="24"/>
                    </a:lnTo>
                    <a:lnTo>
                      <a:pt x="112" y="36"/>
                    </a:lnTo>
                    <a:lnTo>
                      <a:pt x="128" y="42"/>
                    </a:lnTo>
                    <a:lnTo>
                      <a:pt x="144" y="48"/>
                    </a:lnTo>
                    <a:lnTo>
                      <a:pt x="159" y="53"/>
                    </a:lnTo>
                    <a:lnTo>
                      <a:pt x="173" y="58"/>
                    </a:lnTo>
                    <a:lnTo>
                      <a:pt x="198" y="66"/>
                    </a:lnTo>
                    <a:lnTo>
                      <a:pt x="210" y="71"/>
                    </a:lnTo>
                    <a:lnTo>
                      <a:pt x="221" y="77"/>
                    </a:lnTo>
                    <a:lnTo>
                      <a:pt x="231" y="85"/>
                    </a:lnTo>
                    <a:lnTo>
                      <a:pt x="240" y="96"/>
                    </a:lnTo>
                    <a:lnTo>
                      <a:pt x="248" y="110"/>
                    </a:lnTo>
                    <a:lnTo>
                      <a:pt x="255" y="126"/>
                    </a:lnTo>
                    <a:lnTo>
                      <a:pt x="262" y="145"/>
                    </a:lnTo>
                    <a:lnTo>
                      <a:pt x="267" y="165"/>
                    </a:lnTo>
                    <a:lnTo>
                      <a:pt x="272" y="185"/>
                    </a:lnTo>
                    <a:lnTo>
                      <a:pt x="277" y="205"/>
                    </a:lnTo>
                    <a:lnTo>
                      <a:pt x="282" y="224"/>
                    </a:lnTo>
                    <a:lnTo>
                      <a:pt x="288" y="240"/>
                    </a:lnTo>
                    <a:lnTo>
                      <a:pt x="293" y="254"/>
                    </a:lnTo>
                    <a:lnTo>
                      <a:pt x="297" y="267"/>
                    </a:lnTo>
                    <a:lnTo>
                      <a:pt x="300" y="280"/>
                    </a:lnTo>
                    <a:lnTo>
                      <a:pt x="303" y="291"/>
                    </a:lnTo>
                    <a:lnTo>
                      <a:pt x="307" y="302"/>
                    </a:lnTo>
                    <a:lnTo>
                      <a:pt x="314" y="313"/>
                    </a:lnTo>
                    <a:lnTo>
                      <a:pt x="323" y="324"/>
                    </a:lnTo>
                    <a:lnTo>
                      <a:pt x="329" y="330"/>
                    </a:lnTo>
                    <a:lnTo>
                      <a:pt x="336" y="336"/>
                    </a:lnTo>
                    <a:lnTo>
                      <a:pt x="353" y="348"/>
                    </a:lnTo>
                    <a:lnTo>
                      <a:pt x="372" y="360"/>
                    </a:lnTo>
                    <a:lnTo>
                      <a:pt x="394" y="372"/>
                    </a:lnTo>
                    <a:lnTo>
                      <a:pt x="419" y="384"/>
                    </a:lnTo>
                    <a:lnTo>
                      <a:pt x="444" y="396"/>
                    </a:lnTo>
                    <a:lnTo>
                      <a:pt x="472" y="408"/>
                    </a:lnTo>
                    <a:lnTo>
                      <a:pt x="528" y="432"/>
                    </a:lnTo>
                  </a:path>
                </a:pathLst>
              </a:custGeom>
              <a:noFill/>
              <a:ln w="9525">
                <a:solidFill>
                  <a:srgbClr val="29292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" name="Freeform 14"/>
              <p:cNvSpPr>
                <a:spLocks/>
              </p:cNvSpPr>
              <p:nvPr/>
            </p:nvSpPr>
            <p:spPr bwMode="auto">
              <a:xfrm>
                <a:off x="1692" y="2035"/>
                <a:ext cx="1248" cy="777"/>
              </a:xfrm>
              <a:custGeom>
                <a:avLst/>
                <a:gdLst>
                  <a:gd name="T0" fmla="*/ 0 w 1248"/>
                  <a:gd name="T1" fmla="*/ 0 h 778"/>
                  <a:gd name="T2" fmla="*/ 92 w 1248"/>
                  <a:gd name="T3" fmla="*/ 22 h 778"/>
                  <a:gd name="T4" fmla="*/ 137 w 1248"/>
                  <a:gd name="T5" fmla="*/ 33 h 778"/>
                  <a:gd name="T6" fmla="*/ 181 w 1248"/>
                  <a:gd name="T7" fmla="*/ 43 h 778"/>
                  <a:gd name="T8" fmla="*/ 224 w 1248"/>
                  <a:gd name="T9" fmla="*/ 54 h 778"/>
                  <a:gd name="T10" fmla="*/ 265 w 1248"/>
                  <a:gd name="T11" fmla="*/ 65 h 778"/>
                  <a:gd name="T12" fmla="*/ 303 w 1248"/>
                  <a:gd name="T13" fmla="*/ 75 h 778"/>
                  <a:gd name="T14" fmla="*/ 340 w 1248"/>
                  <a:gd name="T15" fmla="*/ 86 h 778"/>
                  <a:gd name="T16" fmla="*/ 375 w 1248"/>
                  <a:gd name="T17" fmla="*/ 96 h 778"/>
                  <a:gd name="T18" fmla="*/ 408 w 1248"/>
                  <a:gd name="T19" fmla="*/ 104 h 778"/>
                  <a:gd name="T20" fmla="*/ 439 w 1248"/>
                  <a:gd name="T21" fmla="*/ 111 h 778"/>
                  <a:gd name="T22" fmla="*/ 468 w 1248"/>
                  <a:gd name="T23" fmla="*/ 119 h 778"/>
                  <a:gd name="T24" fmla="*/ 496 w 1248"/>
                  <a:gd name="T25" fmla="*/ 128 h 778"/>
                  <a:gd name="T26" fmla="*/ 521 w 1248"/>
                  <a:gd name="T27" fmla="*/ 139 h 778"/>
                  <a:gd name="T28" fmla="*/ 533 w 1248"/>
                  <a:gd name="T29" fmla="*/ 146 h 778"/>
                  <a:gd name="T30" fmla="*/ 545 w 1248"/>
                  <a:gd name="T31" fmla="*/ 154 h 778"/>
                  <a:gd name="T32" fmla="*/ 556 w 1248"/>
                  <a:gd name="T33" fmla="*/ 163 h 778"/>
                  <a:gd name="T34" fmla="*/ 567 w 1248"/>
                  <a:gd name="T35" fmla="*/ 173 h 778"/>
                  <a:gd name="T36" fmla="*/ 577 w 1248"/>
                  <a:gd name="T37" fmla="*/ 185 h 778"/>
                  <a:gd name="T38" fmla="*/ 587 w 1248"/>
                  <a:gd name="T39" fmla="*/ 198 h 778"/>
                  <a:gd name="T40" fmla="*/ 595 w 1248"/>
                  <a:gd name="T41" fmla="*/ 212 h 778"/>
                  <a:gd name="T42" fmla="*/ 604 w 1248"/>
                  <a:gd name="T43" fmla="*/ 228 h 778"/>
                  <a:gd name="T44" fmla="*/ 618 w 1248"/>
                  <a:gd name="T45" fmla="*/ 261 h 778"/>
                  <a:gd name="T46" fmla="*/ 631 w 1248"/>
                  <a:gd name="T47" fmla="*/ 297 h 778"/>
                  <a:gd name="T48" fmla="*/ 643 w 1248"/>
                  <a:gd name="T49" fmla="*/ 334 h 778"/>
                  <a:gd name="T50" fmla="*/ 655 w 1248"/>
                  <a:gd name="T51" fmla="*/ 369 h 778"/>
                  <a:gd name="T52" fmla="*/ 668 w 1248"/>
                  <a:gd name="T53" fmla="*/ 403 h 778"/>
                  <a:gd name="T54" fmla="*/ 674 w 1248"/>
                  <a:gd name="T55" fmla="*/ 418 h 778"/>
                  <a:gd name="T56" fmla="*/ 681 w 1248"/>
                  <a:gd name="T57" fmla="*/ 432 h 778"/>
                  <a:gd name="T58" fmla="*/ 688 w 1248"/>
                  <a:gd name="T59" fmla="*/ 445 h 778"/>
                  <a:gd name="T60" fmla="*/ 693 w 1248"/>
                  <a:gd name="T61" fmla="*/ 458 h 778"/>
                  <a:gd name="T62" fmla="*/ 702 w 1248"/>
                  <a:gd name="T63" fmla="*/ 481 h 778"/>
                  <a:gd name="T64" fmla="*/ 709 w 1248"/>
                  <a:gd name="T65" fmla="*/ 503 h 778"/>
                  <a:gd name="T66" fmla="*/ 717 w 1248"/>
                  <a:gd name="T67" fmla="*/ 524 h 778"/>
                  <a:gd name="T68" fmla="*/ 721 w 1248"/>
                  <a:gd name="T69" fmla="*/ 534 h 778"/>
                  <a:gd name="T70" fmla="*/ 727 w 1248"/>
                  <a:gd name="T71" fmla="*/ 544 h 778"/>
                  <a:gd name="T72" fmla="*/ 734 w 1248"/>
                  <a:gd name="T73" fmla="*/ 554 h 778"/>
                  <a:gd name="T74" fmla="*/ 742 w 1248"/>
                  <a:gd name="T75" fmla="*/ 564 h 778"/>
                  <a:gd name="T76" fmla="*/ 752 w 1248"/>
                  <a:gd name="T77" fmla="*/ 574 h 778"/>
                  <a:gd name="T78" fmla="*/ 764 w 1248"/>
                  <a:gd name="T79" fmla="*/ 584 h 778"/>
                  <a:gd name="T80" fmla="*/ 778 w 1248"/>
                  <a:gd name="T81" fmla="*/ 594 h 778"/>
                  <a:gd name="T82" fmla="*/ 794 w 1248"/>
                  <a:gd name="T83" fmla="*/ 605 h 778"/>
                  <a:gd name="T84" fmla="*/ 813 w 1248"/>
                  <a:gd name="T85" fmla="*/ 616 h 778"/>
                  <a:gd name="T86" fmla="*/ 833 w 1248"/>
                  <a:gd name="T87" fmla="*/ 627 h 778"/>
                  <a:gd name="T88" fmla="*/ 856 w 1248"/>
                  <a:gd name="T89" fmla="*/ 638 h 778"/>
                  <a:gd name="T90" fmla="*/ 880 w 1248"/>
                  <a:gd name="T91" fmla="*/ 648 h 778"/>
                  <a:gd name="T92" fmla="*/ 905 w 1248"/>
                  <a:gd name="T93" fmla="*/ 659 h 778"/>
                  <a:gd name="T94" fmla="*/ 932 w 1248"/>
                  <a:gd name="T95" fmla="*/ 670 h 778"/>
                  <a:gd name="T96" fmla="*/ 960 w 1248"/>
                  <a:gd name="T97" fmla="*/ 681 h 778"/>
                  <a:gd name="T98" fmla="*/ 989 w 1248"/>
                  <a:gd name="T99" fmla="*/ 692 h 778"/>
                  <a:gd name="T100" fmla="*/ 1050 w 1248"/>
                  <a:gd name="T101" fmla="*/ 713 h 778"/>
                  <a:gd name="T102" fmla="*/ 1115 w 1248"/>
                  <a:gd name="T103" fmla="*/ 735 h 778"/>
                  <a:gd name="T104" fmla="*/ 1181 w 1248"/>
                  <a:gd name="T105" fmla="*/ 756 h 778"/>
                  <a:gd name="T106" fmla="*/ 1248 w 1248"/>
                  <a:gd name="T107" fmla="*/ 778 h 77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248"/>
                  <a:gd name="T163" fmla="*/ 0 h 778"/>
                  <a:gd name="T164" fmla="*/ 1248 w 1248"/>
                  <a:gd name="T165" fmla="*/ 778 h 77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248" h="778">
                    <a:moveTo>
                      <a:pt x="0" y="0"/>
                    </a:moveTo>
                    <a:lnTo>
                      <a:pt x="92" y="22"/>
                    </a:lnTo>
                    <a:lnTo>
                      <a:pt x="137" y="33"/>
                    </a:lnTo>
                    <a:lnTo>
                      <a:pt x="181" y="43"/>
                    </a:lnTo>
                    <a:lnTo>
                      <a:pt x="224" y="54"/>
                    </a:lnTo>
                    <a:lnTo>
                      <a:pt x="265" y="65"/>
                    </a:lnTo>
                    <a:lnTo>
                      <a:pt x="303" y="75"/>
                    </a:lnTo>
                    <a:lnTo>
                      <a:pt x="340" y="86"/>
                    </a:lnTo>
                    <a:lnTo>
                      <a:pt x="375" y="96"/>
                    </a:lnTo>
                    <a:lnTo>
                      <a:pt x="408" y="104"/>
                    </a:lnTo>
                    <a:lnTo>
                      <a:pt x="439" y="111"/>
                    </a:lnTo>
                    <a:lnTo>
                      <a:pt x="468" y="119"/>
                    </a:lnTo>
                    <a:lnTo>
                      <a:pt x="496" y="128"/>
                    </a:lnTo>
                    <a:lnTo>
                      <a:pt x="521" y="139"/>
                    </a:lnTo>
                    <a:lnTo>
                      <a:pt x="533" y="146"/>
                    </a:lnTo>
                    <a:lnTo>
                      <a:pt x="545" y="154"/>
                    </a:lnTo>
                    <a:lnTo>
                      <a:pt x="556" y="163"/>
                    </a:lnTo>
                    <a:lnTo>
                      <a:pt x="567" y="173"/>
                    </a:lnTo>
                    <a:lnTo>
                      <a:pt x="577" y="185"/>
                    </a:lnTo>
                    <a:lnTo>
                      <a:pt x="587" y="198"/>
                    </a:lnTo>
                    <a:lnTo>
                      <a:pt x="595" y="212"/>
                    </a:lnTo>
                    <a:lnTo>
                      <a:pt x="604" y="228"/>
                    </a:lnTo>
                    <a:lnTo>
                      <a:pt x="618" y="261"/>
                    </a:lnTo>
                    <a:lnTo>
                      <a:pt x="631" y="297"/>
                    </a:lnTo>
                    <a:lnTo>
                      <a:pt x="643" y="334"/>
                    </a:lnTo>
                    <a:lnTo>
                      <a:pt x="655" y="369"/>
                    </a:lnTo>
                    <a:lnTo>
                      <a:pt x="668" y="403"/>
                    </a:lnTo>
                    <a:lnTo>
                      <a:pt x="674" y="418"/>
                    </a:lnTo>
                    <a:lnTo>
                      <a:pt x="681" y="432"/>
                    </a:lnTo>
                    <a:lnTo>
                      <a:pt x="688" y="445"/>
                    </a:lnTo>
                    <a:lnTo>
                      <a:pt x="693" y="458"/>
                    </a:lnTo>
                    <a:lnTo>
                      <a:pt x="702" y="481"/>
                    </a:lnTo>
                    <a:lnTo>
                      <a:pt x="709" y="503"/>
                    </a:lnTo>
                    <a:lnTo>
                      <a:pt x="717" y="524"/>
                    </a:lnTo>
                    <a:lnTo>
                      <a:pt x="721" y="534"/>
                    </a:lnTo>
                    <a:lnTo>
                      <a:pt x="727" y="544"/>
                    </a:lnTo>
                    <a:lnTo>
                      <a:pt x="734" y="554"/>
                    </a:lnTo>
                    <a:lnTo>
                      <a:pt x="742" y="564"/>
                    </a:lnTo>
                    <a:lnTo>
                      <a:pt x="752" y="574"/>
                    </a:lnTo>
                    <a:lnTo>
                      <a:pt x="764" y="584"/>
                    </a:lnTo>
                    <a:lnTo>
                      <a:pt x="778" y="594"/>
                    </a:lnTo>
                    <a:lnTo>
                      <a:pt x="794" y="605"/>
                    </a:lnTo>
                    <a:lnTo>
                      <a:pt x="813" y="616"/>
                    </a:lnTo>
                    <a:lnTo>
                      <a:pt x="833" y="627"/>
                    </a:lnTo>
                    <a:lnTo>
                      <a:pt x="856" y="638"/>
                    </a:lnTo>
                    <a:lnTo>
                      <a:pt x="880" y="648"/>
                    </a:lnTo>
                    <a:lnTo>
                      <a:pt x="905" y="659"/>
                    </a:lnTo>
                    <a:lnTo>
                      <a:pt x="932" y="670"/>
                    </a:lnTo>
                    <a:lnTo>
                      <a:pt x="960" y="681"/>
                    </a:lnTo>
                    <a:lnTo>
                      <a:pt x="989" y="692"/>
                    </a:lnTo>
                    <a:lnTo>
                      <a:pt x="1050" y="713"/>
                    </a:lnTo>
                    <a:lnTo>
                      <a:pt x="1115" y="735"/>
                    </a:lnTo>
                    <a:lnTo>
                      <a:pt x="1181" y="756"/>
                    </a:lnTo>
                    <a:lnTo>
                      <a:pt x="1248" y="778"/>
                    </a:lnTo>
                  </a:path>
                </a:pathLst>
              </a:custGeom>
              <a:noFill/>
              <a:ln w="9525">
                <a:solidFill>
                  <a:srgbClr val="29292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1528" y="1640"/>
              <a:ext cx="3072" cy="1492"/>
              <a:chOff x="1528" y="1640"/>
              <a:chExt cx="3072" cy="1492"/>
            </a:xfrm>
          </p:grpSpPr>
          <p:grpSp>
            <p:nvGrpSpPr>
              <p:cNvPr id="11" name="Group 16"/>
              <p:cNvGrpSpPr>
                <a:grpSpLocks/>
              </p:cNvGrpSpPr>
              <p:nvPr/>
            </p:nvGrpSpPr>
            <p:grpSpPr bwMode="auto">
              <a:xfrm>
                <a:off x="1528" y="1640"/>
                <a:ext cx="1773" cy="1100"/>
                <a:chOff x="1528" y="1640"/>
                <a:chExt cx="1773" cy="1100"/>
              </a:xfrm>
            </p:grpSpPr>
            <p:sp>
              <p:nvSpPr>
                <p:cNvPr id="18" name="Freeform 17"/>
                <p:cNvSpPr>
                  <a:spLocks/>
                </p:cNvSpPr>
                <p:nvPr/>
              </p:nvSpPr>
              <p:spPr bwMode="auto">
                <a:xfrm>
                  <a:off x="1528" y="1640"/>
                  <a:ext cx="528" cy="397"/>
                </a:xfrm>
                <a:custGeom>
                  <a:avLst/>
                  <a:gdLst>
                    <a:gd name="T0" fmla="*/ 0 w 528"/>
                    <a:gd name="T1" fmla="*/ 0 h 397"/>
                    <a:gd name="T2" fmla="*/ 39 w 528"/>
                    <a:gd name="T3" fmla="*/ 11 h 397"/>
                    <a:gd name="T4" fmla="*/ 77 w 528"/>
                    <a:gd name="T5" fmla="*/ 22 h 397"/>
                    <a:gd name="T6" fmla="*/ 112 w 528"/>
                    <a:gd name="T7" fmla="*/ 33 h 397"/>
                    <a:gd name="T8" fmla="*/ 128 w 528"/>
                    <a:gd name="T9" fmla="*/ 38 h 397"/>
                    <a:gd name="T10" fmla="*/ 144 w 528"/>
                    <a:gd name="T11" fmla="*/ 44 h 397"/>
                    <a:gd name="T12" fmla="*/ 159 w 528"/>
                    <a:gd name="T13" fmla="*/ 49 h 397"/>
                    <a:gd name="T14" fmla="*/ 173 w 528"/>
                    <a:gd name="T15" fmla="*/ 53 h 397"/>
                    <a:gd name="T16" fmla="*/ 198 w 528"/>
                    <a:gd name="T17" fmla="*/ 61 h 397"/>
                    <a:gd name="T18" fmla="*/ 210 w 528"/>
                    <a:gd name="T19" fmla="*/ 65 h 397"/>
                    <a:gd name="T20" fmla="*/ 221 w 528"/>
                    <a:gd name="T21" fmla="*/ 71 h 397"/>
                    <a:gd name="T22" fmla="*/ 231 w 528"/>
                    <a:gd name="T23" fmla="*/ 78 h 397"/>
                    <a:gd name="T24" fmla="*/ 240 w 528"/>
                    <a:gd name="T25" fmla="*/ 88 h 397"/>
                    <a:gd name="T26" fmla="*/ 248 w 528"/>
                    <a:gd name="T27" fmla="*/ 101 h 397"/>
                    <a:gd name="T28" fmla="*/ 255 w 528"/>
                    <a:gd name="T29" fmla="*/ 116 h 397"/>
                    <a:gd name="T30" fmla="*/ 262 w 528"/>
                    <a:gd name="T31" fmla="*/ 134 h 397"/>
                    <a:gd name="T32" fmla="*/ 267 w 528"/>
                    <a:gd name="T33" fmla="*/ 152 h 397"/>
                    <a:gd name="T34" fmla="*/ 272 w 528"/>
                    <a:gd name="T35" fmla="*/ 171 h 397"/>
                    <a:gd name="T36" fmla="*/ 277 w 528"/>
                    <a:gd name="T37" fmla="*/ 189 h 397"/>
                    <a:gd name="T38" fmla="*/ 282 w 528"/>
                    <a:gd name="T39" fmla="*/ 206 h 397"/>
                    <a:gd name="T40" fmla="*/ 288 w 528"/>
                    <a:gd name="T41" fmla="*/ 221 h 397"/>
                    <a:gd name="T42" fmla="*/ 293 w 528"/>
                    <a:gd name="T43" fmla="*/ 234 h 397"/>
                    <a:gd name="T44" fmla="*/ 297 w 528"/>
                    <a:gd name="T45" fmla="*/ 246 h 397"/>
                    <a:gd name="T46" fmla="*/ 300 w 528"/>
                    <a:gd name="T47" fmla="*/ 257 h 397"/>
                    <a:gd name="T48" fmla="*/ 303 w 528"/>
                    <a:gd name="T49" fmla="*/ 267 h 397"/>
                    <a:gd name="T50" fmla="*/ 307 w 528"/>
                    <a:gd name="T51" fmla="*/ 277 h 397"/>
                    <a:gd name="T52" fmla="*/ 314 w 528"/>
                    <a:gd name="T53" fmla="*/ 288 h 397"/>
                    <a:gd name="T54" fmla="*/ 323 w 528"/>
                    <a:gd name="T55" fmla="*/ 298 h 397"/>
                    <a:gd name="T56" fmla="*/ 329 w 528"/>
                    <a:gd name="T57" fmla="*/ 303 h 397"/>
                    <a:gd name="T58" fmla="*/ 336 w 528"/>
                    <a:gd name="T59" fmla="*/ 309 h 397"/>
                    <a:gd name="T60" fmla="*/ 353 w 528"/>
                    <a:gd name="T61" fmla="*/ 320 h 397"/>
                    <a:gd name="T62" fmla="*/ 372 w 528"/>
                    <a:gd name="T63" fmla="*/ 331 h 397"/>
                    <a:gd name="T64" fmla="*/ 394 w 528"/>
                    <a:gd name="T65" fmla="*/ 342 h 397"/>
                    <a:gd name="T66" fmla="*/ 419 w 528"/>
                    <a:gd name="T67" fmla="*/ 353 h 397"/>
                    <a:gd name="T68" fmla="*/ 444 w 528"/>
                    <a:gd name="T69" fmla="*/ 364 h 397"/>
                    <a:gd name="T70" fmla="*/ 472 w 528"/>
                    <a:gd name="T71" fmla="*/ 375 h 397"/>
                    <a:gd name="T72" fmla="*/ 528 w 528"/>
                    <a:gd name="T73" fmla="*/ 397 h 39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28"/>
                    <a:gd name="T112" fmla="*/ 0 h 397"/>
                    <a:gd name="T113" fmla="*/ 528 w 528"/>
                    <a:gd name="T114" fmla="*/ 397 h 39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28" h="397">
                      <a:moveTo>
                        <a:pt x="0" y="0"/>
                      </a:moveTo>
                      <a:lnTo>
                        <a:pt x="39" y="11"/>
                      </a:lnTo>
                      <a:lnTo>
                        <a:pt x="77" y="22"/>
                      </a:lnTo>
                      <a:lnTo>
                        <a:pt x="112" y="33"/>
                      </a:lnTo>
                      <a:lnTo>
                        <a:pt x="128" y="38"/>
                      </a:lnTo>
                      <a:lnTo>
                        <a:pt x="144" y="44"/>
                      </a:lnTo>
                      <a:lnTo>
                        <a:pt x="159" y="49"/>
                      </a:lnTo>
                      <a:lnTo>
                        <a:pt x="173" y="53"/>
                      </a:lnTo>
                      <a:lnTo>
                        <a:pt x="198" y="61"/>
                      </a:lnTo>
                      <a:lnTo>
                        <a:pt x="210" y="65"/>
                      </a:lnTo>
                      <a:lnTo>
                        <a:pt x="221" y="71"/>
                      </a:lnTo>
                      <a:lnTo>
                        <a:pt x="231" y="78"/>
                      </a:lnTo>
                      <a:lnTo>
                        <a:pt x="240" y="88"/>
                      </a:lnTo>
                      <a:lnTo>
                        <a:pt x="248" y="101"/>
                      </a:lnTo>
                      <a:lnTo>
                        <a:pt x="255" y="116"/>
                      </a:lnTo>
                      <a:lnTo>
                        <a:pt x="262" y="134"/>
                      </a:lnTo>
                      <a:lnTo>
                        <a:pt x="267" y="152"/>
                      </a:lnTo>
                      <a:lnTo>
                        <a:pt x="272" y="171"/>
                      </a:lnTo>
                      <a:lnTo>
                        <a:pt x="277" y="189"/>
                      </a:lnTo>
                      <a:lnTo>
                        <a:pt x="282" y="206"/>
                      </a:lnTo>
                      <a:lnTo>
                        <a:pt x="288" y="221"/>
                      </a:lnTo>
                      <a:lnTo>
                        <a:pt x="293" y="234"/>
                      </a:lnTo>
                      <a:lnTo>
                        <a:pt x="297" y="246"/>
                      </a:lnTo>
                      <a:lnTo>
                        <a:pt x="300" y="257"/>
                      </a:lnTo>
                      <a:lnTo>
                        <a:pt x="303" y="267"/>
                      </a:lnTo>
                      <a:lnTo>
                        <a:pt x="307" y="277"/>
                      </a:lnTo>
                      <a:lnTo>
                        <a:pt x="314" y="288"/>
                      </a:lnTo>
                      <a:lnTo>
                        <a:pt x="323" y="298"/>
                      </a:lnTo>
                      <a:lnTo>
                        <a:pt x="329" y="303"/>
                      </a:lnTo>
                      <a:lnTo>
                        <a:pt x="336" y="309"/>
                      </a:lnTo>
                      <a:lnTo>
                        <a:pt x="353" y="320"/>
                      </a:lnTo>
                      <a:lnTo>
                        <a:pt x="372" y="331"/>
                      </a:lnTo>
                      <a:lnTo>
                        <a:pt x="394" y="342"/>
                      </a:lnTo>
                      <a:lnTo>
                        <a:pt x="419" y="353"/>
                      </a:lnTo>
                      <a:lnTo>
                        <a:pt x="444" y="364"/>
                      </a:lnTo>
                      <a:lnTo>
                        <a:pt x="472" y="375"/>
                      </a:lnTo>
                      <a:lnTo>
                        <a:pt x="528" y="397"/>
                      </a:lnTo>
                    </a:path>
                  </a:pathLst>
                </a:custGeom>
                <a:noFill/>
                <a:ln w="9525">
                  <a:solidFill>
                    <a:srgbClr val="29292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19" name="Freeform 18"/>
                <p:cNvSpPr>
                  <a:spLocks/>
                </p:cNvSpPr>
                <p:nvPr/>
              </p:nvSpPr>
              <p:spPr bwMode="auto">
                <a:xfrm>
                  <a:off x="2056" y="2027"/>
                  <a:ext cx="1245" cy="713"/>
                </a:xfrm>
                <a:custGeom>
                  <a:avLst/>
                  <a:gdLst>
                    <a:gd name="T0" fmla="*/ 0 w 1248"/>
                    <a:gd name="T1" fmla="*/ 0 h 716"/>
                    <a:gd name="T2" fmla="*/ 92 w 1248"/>
                    <a:gd name="T3" fmla="*/ 20 h 716"/>
                    <a:gd name="T4" fmla="*/ 137 w 1248"/>
                    <a:gd name="T5" fmla="*/ 30 h 716"/>
                    <a:gd name="T6" fmla="*/ 181 w 1248"/>
                    <a:gd name="T7" fmla="*/ 40 h 716"/>
                    <a:gd name="T8" fmla="*/ 224 w 1248"/>
                    <a:gd name="T9" fmla="*/ 50 h 716"/>
                    <a:gd name="T10" fmla="*/ 265 w 1248"/>
                    <a:gd name="T11" fmla="*/ 60 h 716"/>
                    <a:gd name="T12" fmla="*/ 303 w 1248"/>
                    <a:gd name="T13" fmla="*/ 70 h 716"/>
                    <a:gd name="T14" fmla="*/ 340 w 1248"/>
                    <a:gd name="T15" fmla="*/ 80 h 716"/>
                    <a:gd name="T16" fmla="*/ 375 w 1248"/>
                    <a:gd name="T17" fmla="*/ 89 h 716"/>
                    <a:gd name="T18" fmla="*/ 408 w 1248"/>
                    <a:gd name="T19" fmla="*/ 96 h 716"/>
                    <a:gd name="T20" fmla="*/ 439 w 1248"/>
                    <a:gd name="T21" fmla="*/ 102 h 716"/>
                    <a:gd name="T22" fmla="*/ 468 w 1248"/>
                    <a:gd name="T23" fmla="*/ 109 h 716"/>
                    <a:gd name="T24" fmla="*/ 496 w 1248"/>
                    <a:gd name="T25" fmla="*/ 118 h 716"/>
                    <a:gd name="T26" fmla="*/ 521 w 1248"/>
                    <a:gd name="T27" fmla="*/ 128 h 716"/>
                    <a:gd name="T28" fmla="*/ 533 w 1248"/>
                    <a:gd name="T29" fmla="*/ 134 h 716"/>
                    <a:gd name="T30" fmla="*/ 545 w 1248"/>
                    <a:gd name="T31" fmla="*/ 141 h 716"/>
                    <a:gd name="T32" fmla="*/ 556 w 1248"/>
                    <a:gd name="T33" fmla="*/ 150 h 716"/>
                    <a:gd name="T34" fmla="*/ 567 w 1248"/>
                    <a:gd name="T35" fmla="*/ 159 h 716"/>
                    <a:gd name="T36" fmla="*/ 577 w 1248"/>
                    <a:gd name="T37" fmla="*/ 170 h 716"/>
                    <a:gd name="T38" fmla="*/ 587 w 1248"/>
                    <a:gd name="T39" fmla="*/ 182 h 716"/>
                    <a:gd name="T40" fmla="*/ 595 w 1248"/>
                    <a:gd name="T41" fmla="*/ 195 h 716"/>
                    <a:gd name="T42" fmla="*/ 604 w 1248"/>
                    <a:gd name="T43" fmla="*/ 209 h 716"/>
                    <a:gd name="T44" fmla="*/ 618 w 1248"/>
                    <a:gd name="T45" fmla="*/ 240 h 716"/>
                    <a:gd name="T46" fmla="*/ 631 w 1248"/>
                    <a:gd name="T47" fmla="*/ 273 h 716"/>
                    <a:gd name="T48" fmla="*/ 643 w 1248"/>
                    <a:gd name="T49" fmla="*/ 307 h 716"/>
                    <a:gd name="T50" fmla="*/ 655 w 1248"/>
                    <a:gd name="T51" fmla="*/ 340 h 716"/>
                    <a:gd name="T52" fmla="*/ 668 w 1248"/>
                    <a:gd name="T53" fmla="*/ 371 h 716"/>
                    <a:gd name="T54" fmla="*/ 674 w 1248"/>
                    <a:gd name="T55" fmla="*/ 385 h 716"/>
                    <a:gd name="T56" fmla="*/ 681 w 1248"/>
                    <a:gd name="T57" fmla="*/ 398 h 716"/>
                    <a:gd name="T58" fmla="*/ 688 w 1248"/>
                    <a:gd name="T59" fmla="*/ 410 h 716"/>
                    <a:gd name="T60" fmla="*/ 693 w 1248"/>
                    <a:gd name="T61" fmla="*/ 422 h 716"/>
                    <a:gd name="T62" fmla="*/ 702 w 1248"/>
                    <a:gd name="T63" fmla="*/ 443 h 716"/>
                    <a:gd name="T64" fmla="*/ 709 w 1248"/>
                    <a:gd name="T65" fmla="*/ 463 h 716"/>
                    <a:gd name="T66" fmla="*/ 717 w 1248"/>
                    <a:gd name="T67" fmla="*/ 482 h 716"/>
                    <a:gd name="T68" fmla="*/ 721 w 1248"/>
                    <a:gd name="T69" fmla="*/ 492 h 716"/>
                    <a:gd name="T70" fmla="*/ 727 w 1248"/>
                    <a:gd name="T71" fmla="*/ 501 h 716"/>
                    <a:gd name="T72" fmla="*/ 734 w 1248"/>
                    <a:gd name="T73" fmla="*/ 510 h 716"/>
                    <a:gd name="T74" fmla="*/ 742 w 1248"/>
                    <a:gd name="T75" fmla="*/ 519 h 716"/>
                    <a:gd name="T76" fmla="*/ 752 w 1248"/>
                    <a:gd name="T77" fmla="*/ 528 h 716"/>
                    <a:gd name="T78" fmla="*/ 764 w 1248"/>
                    <a:gd name="T79" fmla="*/ 538 h 716"/>
                    <a:gd name="T80" fmla="*/ 778 w 1248"/>
                    <a:gd name="T81" fmla="*/ 547 h 716"/>
                    <a:gd name="T82" fmla="*/ 794 w 1248"/>
                    <a:gd name="T83" fmla="*/ 557 h 716"/>
                    <a:gd name="T84" fmla="*/ 813 w 1248"/>
                    <a:gd name="T85" fmla="*/ 567 h 716"/>
                    <a:gd name="T86" fmla="*/ 833 w 1248"/>
                    <a:gd name="T87" fmla="*/ 577 h 716"/>
                    <a:gd name="T88" fmla="*/ 856 w 1248"/>
                    <a:gd name="T89" fmla="*/ 587 h 716"/>
                    <a:gd name="T90" fmla="*/ 880 w 1248"/>
                    <a:gd name="T91" fmla="*/ 597 h 716"/>
                    <a:gd name="T92" fmla="*/ 905 w 1248"/>
                    <a:gd name="T93" fmla="*/ 607 h 716"/>
                    <a:gd name="T94" fmla="*/ 932 w 1248"/>
                    <a:gd name="T95" fmla="*/ 617 h 716"/>
                    <a:gd name="T96" fmla="*/ 960 w 1248"/>
                    <a:gd name="T97" fmla="*/ 627 h 716"/>
                    <a:gd name="T98" fmla="*/ 989 w 1248"/>
                    <a:gd name="T99" fmla="*/ 637 h 716"/>
                    <a:gd name="T100" fmla="*/ 1050 w 1248"/>
                    <a:gd name="T101" fmla="*/ 656 h 716"/>
                    <a:gd name="T102" fmla="*/ 1115 w 1248"/>
                    <a:gd name="T103" fmla="*/ 676 h 716"/>
                    <a:gd name="T104" fmla="*/ 1181 w 1248"/>
                    <a:gd name="T105" fmla="*/ 696 h 716"/>
                    <a:gd name="T106" fmla="*/ 1248 w 1248"/>
                    <a:gd name="T107" fmla="*/ 716 h 71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248"/>
                    <a:gd name="T163" fmla="*/ 0 h 716"/>
                    <a:gd name="T164" fmla="*/ 1248 w 1248"/>
                    <a:gd name="T165" fmla="*/ 716 h 71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248" h="716">
                      <a:moveTo>
                        <a:pt x="0" y="0"/>
                      </a:moveTo>
                      <a:lnTo>
                        <a:pt x="92" y="20"/>
                      </a:lnTo>
                      <a:lnTo>
                        <a:pt x="137" y="30"/>
                      </a:lnTo>
                      <a:lnTo>
                        <a:pt x="181" y="40"/>
                      </a:lnTo>
                      <a:lnTo>
                        <a:pt x="224" y="50"/>
                      </a:lnTo>
                      <a:lnTo>
                        <a:pt x="265" y="60"/>
                      </a:lnTo>
                      <a:lnTo>
                        <a:pt x="303" y="70"/>
                      </a:lnTo>
                      <a:lnTo>
                        <a:pt x="340" y="80"/>
                      </a:lnTo>
                      <a:lnTo>
                        <a:pt x="375" y="89"/>
                      </a:lnTo>
                      <a:lnTo>
                        <a:pt x="408" y="96"/>
                      </a:lnTo>
                      <a:lnTo>
                        <a:pt x="439" y="102"/>
                      </a:lnTo>
                      <a:lnTo>
                        <a:pt x="468" y="109"/>
                      </a:lnTo>
                      <a:lnTo>
                        <a:pt x="496" y="118"/>
                      </a:lnTo>
                      <a:lnTo>
                        <a:pt x="521" y="128"/>
                      </a:lnTo>
                      <a:lnTo>
                        <a:pt x="533" y="134"/>
                      </a:lnTo>
                      <a:lnTo>
                        <a:pt x="545" y="141"/>
                      </a:lnTo>
                      <a:lnTo>
                        <a:pt x="556" y="150"/>
                      </a:lnTo>
                      <a:lnTo>
                        <a:pt x="567" y="159"/>
                      </a:lnTo>
                      <a:lnTo>
                        <a:pt x="577" y="170"/>
                      </a:lnTo>
                      <a:lnTo>
                        <a:pt x="587" y="182"/>
                      </a:lnTo>
                      <a:lnTo>
                        <a:pt x="595" y="195"/>
                      </a:lnTo>
                      <a:lnTo>
                        <a:pt x="604" y="209"/>
                      </a:lnTo>
                      <a:lnTo>
                        <a:pt x="618" y="240"/>
                      </a:lnTo>
                      <a:lnTo>
                        <a:pt x="631" y="273"/>
                      </a:lnTo>
                      <a:lnTo>
                        <a:pt x="643" y="307"/>
                      </a:lnTo>
                      <a:lnTo>
                        <a:pt x="655" y="340"/>
                      </a:lnTo>
                      <a:lnTo>
                        <a:pt x="668" y="371"/>
                      </a:lnTo>
                      <a:lnTo>
                        <a:pt x="674" y="385"/>
                      </a:lnTo>
                      <a:lnTo>
                        <a:pt x="681" y="398"/>
                      </a:lnTo>
                      <a:lnTo>
                        <a:pt x="688" y="410"/>
                      </a:lnTo>
                      <a:lnTo>
                        <a:pt x="693" y="422"/>
                      </a:lnTo>
                      <a:lnTo>
                        <a:pt x="702" y="443"/>
                      </a:lnTo>
                      <a:lnTo>
                        <a:pt x="709" y="463"/>
                      </a:lnTo>
                      <a:lnTo>
                        <a:pt x="717" y="482"/>
                      </a:lnTo>
                      <a:lnTo>
                        <a:pt x="721" y="492"/>
                      </a:lnTo>
                      <a:lnTo>
                        <a:pt x="727" y="501"/>
                      </a:lnTo>
                      <a:lnTo>
                        <a:pt x="734" y="510"/>
                      </a:lnTo>
                      <a:lnTo>
                        <a:pt x="742" y="519"/>
                      </a:lnTo>
                      <a:lnTo>
                        <a:pt x="752" y="528"/>
                      </a:lnTo>
                      <a:lnTo>
                        <a:pt x="764" y="538"/>
                      </a:lnTo>
                      <a:lnTo>
                        <a:pt x="778" y="547"/>
                      </a:lnTo>
                      <a:lnTo>
                        <a:pt x="794" y="557"/>
                      </a:lnTo>
                      <a:lnTo>
                        <a:pt x="813" y="567"/>
                      </a:lnTo>
                      <a:lnTo>
                        <a:pt x="833" y="577"/>
                      </a:lnTo>
                      <a:lnTo>
                        <a:pt x="856" y="587"/>
                      </a:lnTo>
                      <a:lnTo>
                        <a:pt x="880" y="597"/>
                      </a:lnTo>
                      <a:lnTo>
                        <a:pt x="905" y="607"/>
                      </a:lnTo>
                      <a:lnTo>
                        <a:pt x="932" y="617"/>
                      </a:lnTo>
                      <a:lnTo>
                        <a:pt x="960" y="627"/>
                      </a:lnTo>
                      <a:lnTo>
                        <a:pt x="989" y="637"/>
                      </a:lnTo>
                      <a:lnTo>
                        <a:pt x="1050" y="656"/>
                      </a:lnTo>
                      <a:lnTo>
                        <a:pt x="1115" y="676"/>
                      </a:lnTo>
                      <a:lnTo>
                        <a:pt x="1181" y="696"/>
                      </a:lnTo>
                      <a:lnTo>
                        <a:pt x="1248" y="716"/>
                      </a:lnTo>
                    </a:path>
                  </a:pathLst>
                </a:custGeom>
                <a:noFill/>
                <a:ln w="9525">
                  <a:solidFill>
                    <a:srgbClr val="29292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17" name="Freeform 19"/>
              <p:cNvSpPr>
                <a:spLocks/>
              </p:cNvSpPr>
              <p:nvPr/>
            </p:nvSpPr>
            <p:spPr bwMode="auto">
              <a:xfrm>
                <a:off x="3304" y="2743"/>
                <a:ext cx="1296" cy="389"/>
              </a:xfrm>
              <a:custGeom>
                <a:avLst/>
                <a:gdLst>
                  <a:gd name="T0" fmla="*/ 0 w 1296"/>
                  <a:gd name="T1" fmla="*/ 0 h 388"/>
                  <a:gd name="T2" fmla="*/ 63 w 1296"/>
                  <a:gd name="T3" fmla="*/ 15 h 388"/>
                  <a:gd name="T4" fmla="*/ 125 w 1296"/>
                  <a:gd name="T5" fmla="*/ 30 h 388"/>
                  <a:gd name="T6" fmla="*/ 185 w 1296"/>
                  <a:gd name="T7" fmla="*/ 44 h 388"/>
                  <a:gd name="T8" fmla="*/ 243 w 1296"/>
                  <a:gd name="T9" fmla="*/ 57 h 388"/>
                  <a:gd name="T10" fmla="*/ 271 w 1296"/>
                  <a:gd name="T11" fmla="*/ 63 h 388"/>
                  <a:gd name="T12" fmla="*/ 297 w 1296"/>
                  <a:gd name="T13" fmla="*/ 69 h 388"/>
                  <a:gd name="T14" fmla="*/ 323 w 1296"/>
                  <a:gd name="T15" fmla="*/ 75 h 388"/>
                  <a:gd name="T16" fmla="*/ 348 w 1296"/>
                  <a:gd name="T17" fmla="*/ 80 h 388"/>
                  <a:gd name="T18" fmla="*/ 371 w 1296"/>
                  <a:gd name="T19" fmla="*/ 85 h 388"/>
                  <a:gd name="T20" fmla="*/ 393 w 1296"/>
                  <a:gd name="T21" fmla="*/ 89 h 388"/>
                  <a:gd name="T22" fmla="*/ 413 w 1296"/>
                  <a:gd name="T23" fmla="*/ 93 h 388"/>
                  <a:gd name="T24" fmla="*/ 432 w 1296"/>
                  <a:gd name="T25" fmla="*/ 96 h 388"/>
                  <a:gd name="T26" fmla="*/ 449 w 1296"/>
                  <a:gd name="T27" fmla="*/ 98 h 388"/>
                  <a:gd name="T28" fmla="*/ 464 w 1296"/>
                  <a:gd name="T29" fmla="*/ 100 h 388"/>
                  <a:gd name="T30" fmla="*/ 477 w 1296"/>
                  <a:gd name="T31" fmla="*/ 101 h 388"/>
                  <a:gd name="T32" fmla="*/ 488 w 1296"/>
                  <a:gd name="T33" fmla="*/ 101 h 388"/>
                  <a:gd name="T34" fmla="*/ 498 w 1296"/>
                  <a:gd name="T35" fmla="*/ 100 h 388"/>
                  <a:gd name="T36" fmla="*/ 507 w 1296"/>
                  <a:gd name="T37" fmla="*/ 99 h 388"/>
                  <a:gd name="T38" fmla="*/ 522 w 1296"/>
                  <a:gd name="T39" fmla="*/ 96 h 388"/>
                  <a:gd name="T40" fmla="*/ 535 w 1296"/>
                  <a:gd name="T41" fmla="*/ 93 h 388"/>
                  <a:gd name="T42" fmla="*/ 547 w 1296"/>
                  <a:gd name="T43" fmla="*/ 92 h 388"/>
                  <a:gd name="T44" fmla="*/ 560 w 1296"/>
                  <a:gd name="T45" fmla="*/ 92 h 388"/>
                  <a:gd name="T46" fmla="*/ 568 w 1296"/>
                  <a:gd name="T47" fmla="*/ 94 h 388"/>
                  <a:gd name="T48" fmla="*/ 576 w 1296"/>
                  <a:gd name="T49" fmla="*/ 96 h 388"/>
                  <a:gd name="T50" fmla="*/ 594 w 1296"/>
                  <a:gd name="T51" fmla="*/ 103 h 388"/>
                  <a:gd name="T52" fmla="*/ 612 w 1296"/>
                  <a:gd name="T53" fmla="*/ 112 h 388"/>
                  <a:gd name="T54" fmla="*/ 630 w 1296"/>
                  <a:gd name="T55" fmla="*/ 122 h 388"/>
                  <a:gd name="T56" fmla="*/ 648 w 1296"/>
                  <a:gd name="T57" fmla="*/ 135 h 388"/>
                  <a:gd name="T58" fmla="*/ 666 w 1296"/>
                  <a:gd name="T59" fmla="*/ 148 h 388"/>
                  <a:gd name="T60" fmla="*/ 684 w 1296"/>
                  <a:gd name="T61" fmla="*/ 162 h 388"/>
                  <a:gd name="T62" fmla="*/ 720 w 1296"/>
                  <a:gd name="T63" fmla="*/ 192 h 388"/>
                  <a:gd name="T64" fmla="*/ 738 w 1296"/>
                  <a:gd name="T65" fmla="*/ 208 h 388"/>
                  <a:gd name="T66" fmla="*/ 756 w 1296"/>
                  <a:gd name="T67" fmla="*/ 227 h 388"/>
                  <a:gd name="T68" fmla="*/ 774 w 1296"/>
                  <a:gd name="T69" fmla="*/ 246 h 388"/>
                  <a:gd name="T70" fmla="*/ 792 w 1296"/>
                  <a:gd name="T71" fmla="*/ 267 h 388"/>
                  <a:gd name="T72" fmla="*/ 810 w 1296"/>
                  <a:gd name="T73" fmla="*/ 287 h 388"/>
                  <a:gd name="T74" fmla="*/ 828 w 1296"/>
                  <a:gd name="T75" fmla="*/ 305 h 388"/>
                  <a:gd name="T76" fmla="*/ 846 w 1296"/>
                  <a:gd name="T77" fmla="*/ 322 h 388"/>
                  <a:gd name="T78" fmla="*/ 864 w 1296"/>
                  <a:gd name="T79" fmla="*/ 336 h 388"/>
                  <a:gd name="T80" fmla="*/ 881 w 1296"/>
                  <a:gd name="T81" fmla="*/ 347 h 388"/>
                  <a:gd name="T82" fmla="*/ 897 w 1296"/>
                  <a:gd name="T83" fmla="*/ 356 h 388"/>
                  <a:gd name="T84" fmla="*/ 912 w 1296"/>
                  <a:gd name="T85" fmla="*/ 363 h 388"/>
                  <a:gd name="T86" fmla="*/ 927 w 1296"/>
                  <a:gd name="T87" fmla="*/ 369 h 388"/>
                  <a:gd name="T88" fmla="*/ 943 w 1296"/>
                  <a:gd name="T89" fmla="*/ 374 h 388"/>
                  <a:gd name="T90" fmla="*/ 962 w 1296"/>
                  <a:gd name="T91" fmla="*/ 378 h 388"/>
                  <a:gd name="T92" fmla="*/ 983 w 1296"/>
                  <a:gd name="T93" fmla="*/ 381 h 388"/>
                  <a:gd name="T94" fmla="*/ 995 w 1296"/>
                  <a:gd name="T95" fmla="*/ 383 h 388"/>
                  <a:gd name="T96" fmla="*/ 1008 w 1296"/>
                  <a:gd name="T97" fmla="*/ 384 h 388"/>
                  <a:gd name="T98" fmla="*/ 1023 w 1296"/>
                  <a:gd name="T99" fmla="*/ 385 h 388"/>
                  <a:gd name="T100" fmla="*/ 1039 w 1296"/>
                  <a:gd name="T101" fmla="*/ 386 h 388"/>
                  <a:gd name="T102" fmla="*/ 1057 w 1296"/>
                  <a:gd name="T103" fmla="*/ 387 h 388"/>
                  <a:gd name="T104" fmla="*/ 1077 w 1296"/>
                  <a:gd name="T105" fmla="*/ 387 h 388"/>
                  <a:gd name="T106" fmla="*/ 1118 w 1296"/>
                  <a:gd name="T107" fmla="*/ 388 h 388"/>
                  <a:gd name="T108" fmla="*/ 1161 w 1296"/>
                  <a:gd name="T109" fmla="*/ 387 h 388"/>
                  <a:gd name="T110" fmla="*/ 1203 w 1296"/>
                  <a:gd name="T111" fmla="*/ 386 h 388"/>
                  <a:gd name="T112" fmla="*/ 1222 w 1296"/>
                  <a:gd name="T113" fmla="*/ 386 h 388"/>
                  <a:gd name="T114" fmla="*/ 1241 w 1296"/>
                  <a:gd name="T115" fmla="*/ 385 h 388"/>
                  <a:gd name="T116" fmla="*/ 1258 w 1296"/>
                  <a:gd name="T117" fmla="*/ 385 h 388"/>
                  <a:gd name="T118" fmla="*/ 1273 w 1296"/>
                  <a:gd name="T119" fmla="*/ 384 h 388"/>
                  <a:gd name="T120" fmla="*/ 1286 w 1296"/>
                  <a:gd name="T121" fmla="*/ 384 h 388"/>
                  <a:gd name="T122" fmla="*/ 1296 w 1296"/>
                  <a:gd name="T123" fmla="*/ 384 h 38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96"/>
                  <a:gd name="T187" fmla="*/ 0 h 388"/>
                  <a:gd name="T188" fmla="*/ 1296 w 1296"/>
                  <a:gd name="T189" fmla="*/ 388 h 38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96" h="388">
                    <a:moveTo>
                      <a:pt x="0" y="0"/>
                    </a:moveTo>
                    <a:lnTo>
                      <a:pt x="63" y="15"/>
                    </a:lnTo>
                    <a:lnTo>
                      <a:pt x="125" y="30"/>
                    </a:lnTo>
                    <a:lnTo>
                      <a:pt x="185" y="44"/>
                    </a:lnTo>
                    <a:lnTo>
                      <a:pt x="243" y="57"/>
                    </a:lnTo>
                    <a:lnTo>
                      <a:pt x="271" y="63"/>
                    </a:lnTo>
                    <a:lnTo>
                      <a:pt x="297" y="69"/>
                    </a:lnTo>
                    <a:lnTo>
                      <a:pt x="323" y="75"/>
                    </a:lnTo>
                    <a:lnTo>
                      <a:pt x="348" y="80"/>
                    </a:lnTo>
                    <a:lnTo>
                      <a:pt x="371" y="85"/>
                    </a:lnTo>
                    <a:lnTo>
                      <a:pt x="393" y="89"/>
                    </a:lnTo>
                    <a:lnTo>
                      <a:pt x="413" y="93"/>
                    </a:lnTo>
                    <a:lnTo>
                      <a:pt x="432" y="96"/>
                    </a:lnTo>
                    <a:lnTo>
                      <a:pt x="449" y="98"/>
                    </a:lnTo>
                    <a:lnTo>
                      <a:pt x="464" y="100"/>
                    </a:lnTo>
                    <a:lnTo>
                      <a:pt x="477" y="101"/>
                    </a:lnTo>
                    <a:lnTo>
                      <a:pt x="488" y="101"/>
                    </a:lnTo>
                    <a:lnTo>
                      <a:pt x="498" y="100"/>
                    </a:lnTo>
                    <a:lnTo>
                      <a:pt x="507" y="99"/>
                    </a:lnTo>
                    <a:lnTo>
                      <a:pt x="522" y="96"/>
                    </a:lnTo>
                    <a:lnTo>
                      <a:pt x="535" y="93"/>
                    </a:lnTo>
                    <a:lnTo>
                      <a:pt x="547" y="92"/>
                    </a:lnTo>
                    <a:lnTo>
                      <a:pt x="560" y="92"/>
                    </a:lnTo>
                    <a:lnTo>
                      <a:pt x="568" y="94"/>
                    </a:lnTo>
                    <a:lnTo>
                      <a:pt x="576" y="96"/>
                    </a:lnTo>
                    <a:lnTo>
                      <a:pt x="594" y="103"/>
                    </a:lnTo>
                    <a:lnTo>
                      <a:pt x="612" y="112"/>
                    </a:lnTo>
                    <a:lnTo>
                      <a:pt x="630" y="122"/>
                    </a:lnTo>
                    <a:lnTo>
                      <a:pt x="648" y="135"/>
                    </a:lnTo>
                    <a:lnTo>
                      <a:pt x="666" y="148"/>
                    </a:lnTo>
                    <a:lnTo>
                      <a:pt x="684" y="162"/>
                    </a:lnTo>
                    <a:lnTo>
                      <a:pt x="720" y="192"/>
                    </a:lnTo>
                    <a:lnTo>
                      <a:pt x="738" y="208"/>
                    </a:lnTo>
                    <a:lnTo>
                      <a:pt x="756" y="227"/>
                    </a:lnTo>
                    <a:lnTo>
                      <a:pt x="774" y="246"/>
                    </a:lnTo>
                    <a:lnTo>
                      <a:pt x="792" y="267"/>
                    </a:lnTo>
                    <a:lnTo>
                      <a:pt x="810" y="287"/>
                    </a:lnTo>
                    <a:lnTo>
                      <a:pt x="828" y="305"/>
                    </a:lnTo>
                    <a:lnTo>
                      <a:pt x="846" y="322"/>
                    </a:lnTo>
                    <a:lnTo>
                      <a:pt x="864" y="336"/>
                    </a:lnTo>
                    <a:lnTo>
                      <a:pt x="881" y="347"/>
                    </a:lnTo>
                    <a:lnTo>
                      <a:pt x="897" y="356"/>
                    </a:lnTo>
                    <a:lnTo>
                      <a:pt x="912" y="363"/>
                    </a:lnTo>
                    <a:lnTo>
                      <a:pt x="927" y="369"/>
                    </a:lnTo>
                    <a:lnTo>
                      <a:pt x="943" y="374"/>
                    </a:lnTo>
                    <a:lnTo>
                      <a:pt x="962" y="378"/>
                    </a:lnTo>
                    <a:lnTo>
                      <a:pt x="983" y="381"/>
                    </a:lnTo>
                    <a:lnTo>
                      <a:pt x="995" y="383"/>
                    </a:lnTo>
                    <a:lnTo>
                      <a:pt x="1008" y="384"/>
                    </a:lnTo>
                    <a:lnTo>
                      <a:pt x="1023" y="385"/>
                    </a:lnTo>
                    <a:lnTo>
                      <a:pt x="1039" y="386"/>
                    </a:lnTo>
                    <a:lnTo>
                      <a:pt x="1057" y="387"/>
                    </a:lnTo>
                    <a:lnTo>
                      <a:pt x="1077" y="387"/>
                    </a:lnTo>
                    <a:lnTo>
                      <a:pt x="1118" y="388"/>
                    </a:lnTo>
                    <a:lnTo>
                      <a:pt x="1161" y="387"/>
                    </a:lnTo>
                    <a:lnTo>
                      <a:pt x="1203" y="386"/>
                    </a:lnTo>
                    <a:lnTo>
                      <a:pt x="1222" y="386"/>
                    </a:lnTo>
                    <a:lnTo>
                      <a:pt x="1241" y="385"/>
                    </a:lnTo>
                    <a:lnTo>
                      <a:pt x="1258" y="385"/>
                    </a:lnTo>
                    <a:lnTo>
                      <a:pt x="1273" y="384"/>
                    </a:lnTo>
                    <a:lnTo>
                      <a:pt x="1286" y="384"/>
                    </a:lnTo>
                    <a:lnTo>
                      <a:pt x="1296" y="384"/>
                    </a:lnTo>
                  </a:path>
                </a:pathLst>
              </a:custGeom>
              <a:noFill/>
              <a:ln w="9525">
                <a:solidFill>
                  <a:srgbClr val="29292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12" name="Group 20"/>
            <p:cNvGrpSpPr>
              <a:grpSpLocks/>
            </p:cNvGrpSpPr>
            <p:nvPr/>
          </p:nvGrpSpPr>
          <p:grpSpPr bwMode="auto">
            <a:xfrm>
              <a:off x="1536" y="1614"/>
              <a:ext cx="3072" cy="1492"/>
              <a:chOff x="1536" y="1614"/>
              <a:chExt cx="3072" cy="1492"/>
            </a:xfrm>
          </p:grpSpPr>
          <p:grpSp>
            <p:nvGrpSpPr>
              <p:cNvPr id="16" name="Group 21"/>
              <p:cNvGrpSpPr>
                <a:grpSpLocks/>
              </p:cNvGrpSpPr>
              <p:nvPr/>
            </p:nvGrpSpPr>
            <p:grpSpPr bwMode="auto">
              <a:xfrm>
                <a:off x="1536" y="1614"/>
                <a:ext cx="1776" cy="1098"/>
                <a:chOff x="1536" y="1614"/>
                <a:chExt cx="1776" cy="1098"/>
              </a:xfrm>
            </p:grpSpPr>
            <p:sp>
              <p:nvSpPr>
                <p:cNvPr id="14" name="Freeform 22"/>
                <p:cNvSpPr>
                  <a:spLocks/>
                </p:cNvSpPr>
                <p:nvPr/>
              </p:nvSpPr>
              <p:spPr bwMode="auto">
                <a:xfrm>
                  <a:off x="1536" y="1614"/>
                  <a:ext cx="528" cy="395"/>
                </a:xfrm>
                <a:custGeom>
                  <a:avLst/>
                  <a:gdLst>
                    <a:gd name="T0" fmla="*/ 0 w 528"/>
                    <a:gd name="T1" fmla="*/ 0 h 397"/>
                    <a:gd name="T2" fmla="*/ 39 w 528"/>
                    <a:gd name="T3" fmla="*/ 11 h 397"/>
                    <a:gd name="T4" fmla="*/ 77 w 528"/>
                    <a:gd name="T5" fmla="*/ 22 h 397"/>
                    <a:gd name="T6" fmla="*/ 112 w 528"/>
                    <a:gd name="T7" fmla="*/ 33 h 397"/>
                    <a:gd name="T8" fmla="*/ 128 w 528"/>
                    <a:gd name="T9" fmla="*/ 38 h 397"/>
                    <a:gd name="T10" fmla="*/ 144 w 528"/>
                    <a:gd name="T11" fmla="*/ 44 h 397"/>
                    <a:gd name="T12" fmla="*/ 159 w 528"/>
                    <a:gd name="T13" fmla="*/ 49 h 397"/>
                    <a:gd name="T14" fmla="*/ 173 w 528"/>
                    <a:gd name="T15" fmla="*/ 53 h 397"/>
                    <a:gd name="T16" fmla="*/ 198 w 528"/>
                    <a:gd name="T17" fmla="*/ 61 h 397"/>
                    <a:gd name="T18" fmla="*/ 210 w 528"/>
                    <a:gd name="T19" fmla="*/ 65 h 397"/>
                    <a:gd name="T20" fmla="*/ 221 w 528"/>
                    <a:gd name="T21" fmla="*/ 71 h 397"/>
                    <a:gd name="T22" fmla="*/ 231 w 528"/>
                    <a:gd name="T23" fmla="*/ 78 h 397"/>
                    <a:gd name="T24" fmla="*/ 240 w 528"/>
                    <a:gd name="T25" fmla="*/ 88 h 397"/>
                    <a:gd name="T26" fmla="*/ 248 w 528"/>
                    <a:gd name="T27" fmla="*/ 101 h 397"/>
                    <a:gd name="T28" fmla="*/ 255 w 528"/>
                    <a:gd name="T29" fmla="*/ 116 h 397"/>
                    <a:gd name="T30" fmla="*/ 262 w 528"/>
                    <a:gd name="T31" fmla="*/ 134 h 397"/>
                    <a:gd name="T32" fmla="*/ 267 w 528"/>
                    <a:gd name="T33" fmla="*/ 152 h 397"/>
                    <a:gd name="T34" fmla="*/ 272 w 528"/>
                    <a:gd name="T35" fmla="*/ 171 h 397"/>
                    <a:gd name="T36" fmla="*/ 277 w 528"/>
                    <a:gd name="T37" fmla="*/ 189 h 397"/>
                    <a:gd name="T38" fmla="*/ 282 w 528"/>
                    <a:gd name="T39" fmla="*/ 206 h 397"/>
                    <a:gd name="T40" fmla="*/ 288 w 528"/>
                    <a:gd name="T41" fmla="*/ 221 h 397"/>
                    <a:gd name="T42" fmla="*/ 293 w 528"/>
                    <a:gd name="T43" fmla="*/ 234 h 397"/>
                    <a:gd name="T44" fmla="*/ 297 w 528"/>
                    <a:gd name="T45" fmla="*/ 246 h 397"/>
                    <a:gd name="T46" fmla="*/ 300 w 528"/>
                    <a:gd name="T47" fmla="*/ 257 h 397"/>
                    <a:gd name="T48" fmla="*/ 303 w 528"/>
                    <a:gd name="T49" fmla="*/ 267 h 397"/>
                    <a:gd name="T50" fmla="*/ 307 w 528"/>
                    <a:gd name="T51" fmla="*/ 277 h 397"/>
                    <a:gd name="T52" fmla="*/ 314 w 528"/>
                    <a:gd name="T53" fmla="*/ 288 h 397"/>
                    <a:gd name="T54" fmla="*/ 323 w 528"/>
                    <a:gd name="T55" fmla="*/ 298 h 397"/>
                    <a:gd name="T56" fmla="*/ 329 w 528"/>
                    <a:gd name="T57" fmla="*/ 303 h 397"/>
                    <a:gd name="T58" fmla="*/ 336 w 528"/>
                    <a:gd name="T59" fmla="*/ 309 h 397"/>
                    <a:gd name="T60" fmla="*/ 353 w 528"/>
                    <a:gd name="T61" fmla="*/ 320 h 397"/>
                    <a:gd name="T62" fmla="*/ 372 w 528"/>
                    <a:gd name="T63" fmla="*/ 331 h 397"/>
                    <a:gd name="T64" fmla="*/ 394 w 528"/>
                    <a:gd name="T65" fmla="*/ 342 h 397"/>
                    <a:gd name="T66" fmla="*/ 419 w 528"/>
                    <a:gd name="T67" fmla="*/ 353 h 397"/>
                    <a:gd name="T68" fmla="*/ 444 w 528"/>
                    <a:gd name="T69" fmla="*/ 364 h 397"/>
                    <a:gd name="T70" fmla="*/ 472 w 528"/>
                    <a:gd name="T71" fmla="*/ 375 h 397"/>
                    <a:gd name="T72" fmla="*/ 528 w 528"/>
                    <a:gd name="T73" fmla="*/ 397 h 39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28"/>
                    <a:gd name="T112" fmla="*/ 0 h 397"/>
                    <a:gd name="T113" fmla="*/ 528 w 528"/>
                    <a:gd name="T114" fmla="*/ 397 h 39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28" h="397">
                      <a:moveTo>
                        <a:pt x="0" y="0"/>
                      </a:moveTo>
                      <a:lnTo>
                        <a:pt x="39" y="11"/>
                      </a:lnTo>
                      <a:lnTo>
                        <a:pt x="77" y="22"/>
                      </a:lnTo>
                      <a:lnTo>
                        <a:pt x="112" y="33"/>
                      </a:lnTo>
                      <a:lnTo>
                        <a:pt x="128" y="38"/>
                      </a:lnTo>
                      <a:lnTo>
                        <a:pt x="144" y="44"/>
                      </a:lnTo>
                      <a:lnTo>
                        <a:pt x="159" y="49"/>
                      </a:lnTo>
                      <a:lnTo>
                        <a:pt x="173" y="53"/>
                      </a:lnTo>
                      <a:lnTo>
                        <a:pt x="198" y="61"/>
                      </a:lnTo>
                      <a:lnTo>
                        <a:pt x="210" y="65"/>
                      </a:lnTo>
                      <a:lnTo>
                        <a:pt x="221" y="71"/>
                      </a:lnTo>
                      <a:lnTo>
                        <a:pt x="231" y="78"/>
                      </a:lnTo>
                      <a:lnTo>
                        <a:pt x="240" y="88"/>
                      </a:lnTo>
                      <a:lnTo>
                        <a:pt x="248" y="101"/>
                      </a:lnTo>
                      <a:lnTo>
                        <a:pt x="255" y="116"/>
                      </a:lnTo>
                      <a:lnTo>
                        <a:pt x="262" y="134"/>
                      </a:lnTo>
                      <a:lnTo>
                        <a:pt x="267" y="152"/>
                      </a:lnTo>
                      <a:lnTo>
                        <a:pt x="272" y="171"/>
                      </a:lnTo>
                      <a:lnTo>
                        <a:pt x="277" y="189"/>
                      </a:lnTo>
                      <a:lnTo>
                        <a:pt x="282" y="206"/>
                      </a:lnTo>
                      <a:lnTo>
                        <a:pt x="288" y="221"/>
                      </a:lnTo>
                      <a:lnTo>
                        <a:pt x="293" y="234"/>
                      </a:lnTo>
                      <a:lnTo>
                        <a:pt x="297" y="246"/>
                      </a:lnTo>
                      <a:lnTo>
                        <a:pt x="300" y="257"/>
                      </a:lnTo>
                      <a:lnTo>
                        <a:pt x="303" y="267"/>
                      </a:lnTo>
                      <a:lnTo>
                        <a:pt x="307" y="277"/>
                      </a:lnTo>
                      <a:lnTo>
                        <a:pt x="314" y="288"/>
                      </a:lnTo>
                      <a:lnTo>
                        <a:pt x="323" y="298"/>
                      </a:lnTo>
                      <a:lnTo>
                        <a:pt x="329" y="303"/>
                      </a:lnTo>
                      <a:lnTo>
                        <a:pt x="336" y="309"/>
                      </a:lnTo>
                      <a:lnTo>
                        <a:pt x="353" y="320"/>
                      </a:lnTo>
                      <a:lnTo>
                        <a:pt x="372" y="331"/>
                      </a:lnTo>
                      <a:lnTo>
                        <a:pt x="394" y="342"/>
                      </a:lnTo>
                      <a:lnTo>
                        <a:pt x="419" y="353"/>
                      </a:lnTo>
                      <a:lnTo>
                        <a:pt x="444" y="364"/>
                      </a:lnTo>
                      <a:lnTo>
                        <a:pt x="472" y="375"/>
                      </a:lnTo>
                      <a:lnTo>
                        <a:pt x="528" y="397"/>
                      </a:lnTo>
                    </a:path>
                  </a:pathLst>
                </a:custGeom>
                <a:noFill/>
                <a:ln w="9525">
                  <a:solidFill>
                    <a:srgbClr val="29292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15" name="Freeform 23"/>
                <p:cNvSpPr>
                  <a:spLocks/>
                </p:cNvSpPr>
                <p:nvPr/>
              </p:nvSpPr>
              <p:spPr bwMode="auto">
                <a:xfrm>
                  <a:off x="2064" y="1999"/>
                  <a:ext cx="1248" cy="713"/>
                </a:xfrm>
                <a:custGeom>
                  <a:avLst/>
                  <a:gdLst>
                    <a:gd name="T0" fmla="*/ 0 w 1248"/>
                    <a:gd name="T1" fmla="*/ 0 h 716"/>
                    <a:gd name="T2" fmla="*/ 92 w 1248"/>
                    <a:gd name="T3" fmla="*/ 20 h 716"/>
                    <a:gd name="T4" fmla="*/ 137 w 1248"/>
                    <a:gd name="T5" fmla="*/ 30 h 716"/>
                    <a:gd name="T6" fmla="*/ 181 w 1248"/>
                    <a:gd name="T7" fmla="*/ 40 h 716"/>
                    <a:gd name="T8" fmla="*/ 224 w 1248"/>
                    <a:gd name="T9" fmla="*/ 50 h 716"/>
                    <a:gd name="T10" fmla="*/ 265 w 1248"/>
                    <a:gd name="T11" fmla="*/ 60 h 716"/>
                    <a:gd name="T12" fmla="*/ 303 w 1248"/>
                    <a:gd name="T13" fmla="*/ 70 h 716"/>
                    <a:gd name="T14" fmla="*/ 340 w 1248"/>
                    <a:gd name="T15" fmla="*/ 80 h 716"/>
                    <a:gd name="T16" fmla="*/ 375 w 1248"/>
                    <a:gd name="T17" fmla="*/ 89 h 716"/>
                    <a:gd name="T18" fmla="*/ 408 w 1248"/>
                    <a:gd name="T19" fmla="*/ 96 h 716"/>
                    <a:gd name="T20" fmla="*/ 439 w 1248"/>
                    <a:gd name="T21" fmla="*/ 102 h 716"/>
                    <a:gd name="T22" fmla="*/ 468 w 1248"/>
                    <a:gd name="T23" fmla="*/ 109 h 716"/>
                    <a:gd name="T24" fmla="*/ 496 w 1248"/>
                    <a:gd name="T25" fmla="*/ 118 h 716"/>
                    <a:gd name="T26" fmla="*/ 521 w 1248"/>
                    <a:gd name="T27" fmla="*/ 128 h 716"/>
                    <a:gd name="T28" fmla="*/ 533 w 1248"/>
                    <a:gd name="T29" fmla="*/ 134 h 716"/>
                    <a:gd name="T30" fmla="*/ 545 w 1248"/>
                    <a:gd name="T31" fmla="*/ 141 h 716"/>
                    <a:gd name="T32" fmla="*/ 556 w 1248"/>
                    <a:gd name="T33" fmla="*/ 150 h 716"/>
                    <a:gd name="T34" fmla="*/ 567 w 1248"/>
                    <a:gd name="T35" fmla="*/ 159 h 716"/>
                    <a:gd name="T36" fmla="*/ 577 w 1248"/>
                    <a:gd name="T37" fmla="*/ 170 h 716"/>
                    <a:gd name="T38" fmla="*/ 587 w 1248"/>
                    <a:gd name="T39" fmla="*/ 182 h 716"/>
                    <a:gd name="T40" fmla="*/ 595 w 1248"/>
                    <a:gd name="T41" fmla="*/ 195 h 716"/>
                    <a:gd name="T42" fmla="*/ 604 w 1248"/>
                    <a:gd name="T43" fmla="*/ 209 h 716"/>
                    <a:gd name="T44" fmla="*/ 618 w 1248"/>
                    <a:gd name="T45" fmla="*/ 240 h 716"/>
                    <a:gd name="T46" fmla="*/ 631 w 1248"/>
                    <a:gd name="T47" fmla="*/ 273 h 716"/>
                    <a:gd name="T48" fmla="*/ 643 w 1248"/>
                    <a:gd name="T49" fmla="*/ 307 h 716"/>
                    <a:gd name="T50" fmla="*/ 655 w 1248"/>
                    <a:gd name="T51" fmla="*/ 340 h 716"/>
                    <a:gd name="T52" fmla="*/ 668 w 1248"/>
                    <a:gd name="T53" fmla="*/ 371 h 716"/>
                    <a:gd name="T54" fmla="*/ 674 w 1248"/>
                    <a:gd name="T55" fmla="*/ 385 h 716"/>
                    <a:gd name="T56" fmla="*/ 681 w 1248"/>
                    <a:gd name="T57" fmla="*/ 398 h 716"/>
                    <a:gd name="T58" fmla="*/ 688 w 1248"/>
                    <a:gd name="T59" fmla="*/ 410 h 716"/>
                    <a:gd name="T60" fmla="*/ 693 w 1248"/>
                    <a:gd name="T61" fmla="*/ 422 h 716"/>
                    <a:gd name="T62" fmla="*/ 702 w 1248"/>
                    <a:gd name="T63" fmla="*/ 443 h 716"/>
                    <a:gd name="T64" fmla="*/ 709 w 1248"/>
                    <a:gd name="T65" fmla="*/ 463 h 716"/>
                    <a:gd name="T66" fmla="*/ 717 w 1248"/>
                    <a:gd name="T67" fmla="*/ 482 h 716"/>
                    <a:gd name="T68" fmla="*/ 721 w 1248"/>
                    <a:gd name="T69" fmla="*/ 492 h 716"/>
                    <a:gd name="T70" fmla="*/ 727 w 1248"/>
                    <a:gd name="T71" fmla="*/ 501 h 716"/>
                    <a:gd name="T72" fmla="*/ 734 w 1248"/>
                    <a:gd name="T73" fmla="*/ 510 h 716"/>
                    <a:gd name="T74" fmla="*/ 742 w 1248"/>
                    <a:gd name="T75" fmla="*/ 519 h 716"/>
                    <a:gd name="T76" fmla="*/ 752 w 1248"/>
                    <a:gd name="T77" fmla="*/ 528 h 716"/>
                    <a:gd name="T78" fmla="*/ 764 w 1248"/>
                    <a:gd name="T79" fmla="*/ 538 h 716"/>
                    <a:gd name="T80" fmla="*/ 778 w 1248"/>
                    <a:gd name="T81" fmla="*/ 547 h 716"/>
                    <a:gd name="T82" fmla="*/ 794 w 1248"/>
                    <a:gd name="T83" fmla="*/ 557 h 716"/>
                    <a:gd name="T84" fmla="*/ 813 w 1248"/>
                    <a:gd name="T85" fmla="*/ 567 h 716"/>
                    <a:gd name="T86" fmla="*/ 833 w 1248"/>
                    <a:gd name="T87" fmla="*/ 577 h 716"/>
                    <a:gd name="T88" fmla="*/ 856 w 1248"/>
                    <a:gd name="T89" fmla="*/ 587 h 716"/>
                    <a:gd name="T90" fmla="*/ 880 w 1248"/>
                    <a:gd name="T91" fmla="*/ 597 h 716"/>
                    <a:gd name="T92" fmla="*/ 905 w 1248"/>
                    <a:gd name="T93" fmla="*/ 607 h 716"/>
                    <a:gd name="T94" fmla="*/ 932 w 1248"/>
                    <a:gd name="T95" fmla="*/ 617 h 716"/>
                    <a:gd name="T96" fmla="*/ 960 w 1248"/>
                    <a:gd name="T97" fmla="*/ 627 h 716"/>
                    <a:gd name="T98" fmla="*/ 989 w 1248"/>
                    <a:gd name="T99" fmla="*/ 637 h 716"/>
                    <a:gd name="T100" fmla="*/ 1050 w 1248"/>
                    <a:gd name="T101" fmla="*/ 656 h 716"/>
                    <a:gd name="T102" fmla="*/ 1115 w 1248"/>
                    <a:gd name="T103" fmla="*/ 676 h 716"/>
                    <a:gd name="T104" fmla="*/ 1181 w 1248"/>
                    <a:gd name="T105" fmla="*/ 696 h 716"/>
                    <a:gd name="T106" fmla="*/ 1248 w 1248"/>
                    <a:gd name="T107" fmla="*/ 716 h 71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248"/>
                    <a:gd name="T163" fmla="*/ 0 h 716"/>
                    <a:gd name="T164" fmla="*/ 1248 w 1248"/>
                    <a:gd name="T165" fmla="*/ 716 h 71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248" h="716">
                      <a:moveTo>
                        <a:pt x="0" y="0"/>
                      </a:moveTo>
                      <a:lnTo>
                        <a:pt x="92" y="20"/>
                      </a:lnTo>
                      <a:lnTo>
                        <a:pt x="137" y="30"/>
                      </a:lnTo>
                      <a:lnTo>
                        <a:pt x="181" y="40"/>
                      </a:lnTo>
                      <a:lnTo>
                        <a:pt x="224" y="50"/>
                      </a:lnTo>
                      <a:lnTo>
                        <a:pt x="265" y="60"/>
                      </a:lnTo>
                      <a:lnTo>
                        <a:pt x="303" y="70"/>
                      </a:lnTo>
                      <a:lnTo>
                        <a:pt x="340" y="80"/>
                      </a:lnTo>
                      <a:lnTo>
                        <a:pt x="375" y="89"/>
                      </a:lnTo>
                      <a:lnTo>
                        <a:pt x="408" y="96"/>
                      </a:lnTo>
                      <a:lnTo>
                        <a:pt x="439" y="102"/>
                      </a:lnTo>
                      <a:lnTo>
                        <a:pt x="468" y="109"/>
                      </a:lnTo>
                      <a:lnTo>
                        <a:pt x="496" y="118"/>
                      </a:lnTo>
                      <a:lnTo>
                        <a:pt x="521" y="128"/>
                      </a:lnTo>
                      <a:lnTo>
                        <a:pt x="533" y="134"/>
                      </a:lnTo>
                      <a:lnTo>
                        <a:pt x="545" y="141"/>
                      </a:lnTo>
                      <a:lnTo>
                        <a:pt x="556" y="150"/>
                      </a:lnTo>
                      <a:lnTo>
                        <a:pt x="567" y="159"/>
                      </a:lnTo>
                      <a:lnTo>
                        <a:pt x="577" y="170"/>
                      </a:lnTo>
                      <a:lnTo>
                        <a:pt x="587" y="182"/>
                      </a:lnTo>
                      <a:lnTo>
                        <a:pt x="595" y="195"/>
                      </a:lnTo>
                      <a:lnTo>
                        <a:pt x="604" y="209"/>
                      </a:lnTo>
                      <a:lnTo>
                        <a:pt x="618" y="240"/>
                      </a:lnTo>
                      <a:lnTo>
                        <a:pt x="631" y="273"/>
                      </a:lnTo>
                      <a:lnTo>
                        <a:pt x="643" y="307"/>
                      </a:lnTo>
                      <a:lnTo>
                        <a:pt x="655" y="340"/>
                      </a:lnTo>
                      <a:lnTo>
                        <a:pt x="668" y="371"/>
                      </a:lnTo>
                      <a:lnTo>
                        <a:pt x="674" y="385"/>
                      </a:lnTo>
                      <a:lnTo>
                        <a:pt x="681" y="398"/>
                      </a:lnTo>
                      <a:lnTo>
                        <a:pt x="688" y="410"/>
                      </a:lnTo>
                      <a:lnTo>
                        <a:pt x="693" y="422"/>
                      </a:lnTo>
                      <a:lnTo>
                        <a:pt x="702" y="443"/>
                      </a:lnTo>
                      <a:lnTo>
                        <a:pt x="709" y="463"/>
                      </a:lnTo>
                      <a:lnTo>
                        <a:pt x="717" y="482"/>
                      </a:lnTo>
                      <a:lnTo>
                        <a:pt x="721" y="492"/>
                      </a:lnTo>
                      <a:lnTo>
                        <a:pt x="727" y="501"/>
                      </a:lnTo>
                      <a:lnTo>
                        <a:pt x="734" y="510"/>
                      </a:lnTo>
                      <a:lnTo>
                        <a:pt x="742" y="519"/>
                      </a:lnTo>
                      <a:lnTo>
                        <a:pt x="752" y="528"/>
                      </a:lnTo>
                      <a:lnTo>
                        <a:pt x="764" y="538"/>
                      </a:lnTo>
                      <a:lnTo>
                        <a:pt x="778" y="547"/>
                      </a:lnTo>
                      <a:lnTo>
                        <a:pt x="794" y="557"/>
                      </a:lnTo>
                      <a:lnTo>
                        <a:pt x="813" y="567"/>
                      </a:lnTo>
                      <a:lnTo>
                        <a:pt x="833" y="577"/>
                      </a:lnTo>
                      <a:lnTo>
                        <a:pt x="856" y="587"/>
                      </a:lnTo>
                      <a:lnTo>
                        <a:pt x="880" y="597"/>
                      </a:lnTo>
                      <a:lnTo>
                        <a:pt x="905" y="607"/>
                      </a:lnTo>
                      <a:lnTo>
                        <a:pt x="932" y="617"/>
                      </a:lnTo>
                      <a:lnTo>
                        <a:pt x="960" y="627"/>
                      </a:lnTo>
                      <a:lnTo>
                        <a:pt x="989" y="637"/>
                      </a:lnTo>
                      <a:lnTo>
                        <a:pt x="1050" y="656"/>
                      </a:lnTo>
                      <a:lnTo>
                        <a:pt x="1115" y="676"/>
                      </a:lnTo>
                      <a:lnTo>
                        <a:pt x="1181" y="696"/>
                      </a:lnTo>
                      <a:lnTo>
                        <a:pt x="1248" y="716"/>
                      </a:lnTo>
                    </a:path>
                  </a:pathLst>
                </a:custGeom>
                <a:noFill/>
                <a:ln w="9525">
                  <a:solidFill>
                    <a:srgbClr val="29292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13" name="Freeform 24"/>
              <p:cNvSpPr>
                <a:spLocks/>
              </p:cNvSpPr>
              <p:nvPr/>
            </p:nvSpPr>
            <p:spPr bwMode="auto">
              <a:xfrm>
                <a:off x="3312" y="2716"/>
                <a:ext cx="1296" cy="390"/>
              </a:xfrm>
              <a:custGeom>
                <a:avLst/>
                <a:gdLst>
                  <a:gd name="T0" fmla="*/ 0 w 1296"/>
                  <a:gd name="T1" fmla="*/ 0 h 388"/>
                  <a:gd name="T2" fmla="*/ 63 w 1296"/>
                  <a:gd name="T3" fmla="*/ 15 h 388"/>
                  <a:gd name="T4" fmla="*/ 125 w 1296"/>
                  <a:gd name="T5" fmla="*/ 30 h 388"/>
                  <a:gd name="T6" fmla="*/ 185 w 1296"/>
                  <a:gd name="T7" fmla="*/ 44 h 388"/>
                  <a:gd name="T8" fmla="*/ 243 w 1296"/>
                  <a:gd name="T9" fmla="*/ 57 h 388"/>
                  <a:gd name="T10" fmla="*/ 271 w 1296"/>
                  <a:gd name="T11" fmla="*/ 63 h 388"/>
                  <a:gd name="T12" fmla="*/ 297 w 1296"/>
                  <a:gd name="T13" fmla="*/ 69 h 388"/>
                  <a:gd name="T14" fmla="*/ 323 w 1296"/>
                  <a:gd name="T15" fmla="*/ 75 h 388"/>
                  <a:gd name="T16" fmla="*/ 348 w 1296"/>
                  <a:gd name="T17" fmla="*/ 80 h 388"/>
                  <a:gd name="T18" fmla="*/ 371 w 1296"/>
                  <a:gd name="T19" fmla="*/ 85 h 388"/>
                  <a:gd name="T20" fmla="*/ 393 w 1296"/>
                  <a:gd name="T21" fmla="*/ 89 h 388"/>
                  <a:gd name="T22" fmla="*/ 413 w 1296"/>
                  <a:gd name="T23" fmla="*/ 93 h 388"/>
                  <a:gd name="T24" fmla="*/ 432 w 1296"/>
                  <a:gd name="T25" fmla="*/ 96 h 388"/>
                  <a:gd name="T26" fmla="*/ 449 w 1296"/>
                  <a:gd name="T27" fmla="*/ 98 h 388"/>
                  <a:gd name="T28" fmla="*/ 464 w 1296"/>
                  <a:gd name="T29" fmla="*/ 100 h 388"/>
                  <a:gd name="T30" fmla="*/ 477 w 1296"/>
                  <a:gd name="T31" fmla="*/ 101 h 388"/>
                  <a:gd name="T32" fmla="*/ 488 w 1296"/>
                  <a:gd name="T33" fmla="*/ 101 h 388"/>
                  <a:gd name="T34" fmla="*/ 498 w 1296"/>
                  <a:gd name="T35" fmla="*/ 100 h 388"/>
                  <a:gd name="T36" fmla="*/ 507 w 1296"/>
                  <a:gd name="T37" fmla="*/ 99 h 388"/>
                  <a:gd name="T38" fmla="*/ 522 w 1296"/>
                  <a:gd name="T39" fmla="*/ 96 h 388"/>
                  <a:gd name="T40" fmla="*/ 535 w 1296"/>
                  <a:gd name="T41" fmla="*/ 93 h 388"/>
                  <a:gd name="T42" fmla="*/ 547 w 1296"/>
                  <a:gd name="T43" fmla="*/ 92 h 388"/>
                  <a:gd name="T44" fmla="*/ 560 w 1296"/>
                  <a:gd name="T45" fmla="*/ 92 h 388"/>
                  <a:gd name="T46" fmla="*/ 568 w 1296"/>
                  <a:gd name="T47" fmla="*/ 94 h 388"/>
                  <a:gd name="T48" fmla="*/ 576 w 1296"/>
                  <a:gd name="T49" fmla="*/ 96 h 388"/>
                  <a:gd name="T50" fmla="*/ 594 w 1296"/>
                  <a:gd name="T51" fmla="*/ 103 h 388"/>
                  <a:gd name="T52" fmla="*/ 612 w 1296"/>
                  <a:gd name="T53" fmla="*/ 112 h 388"/>
                  <a:gd name="T54" fmla="*/ 630 w 1296"/>
                  <a:gd name="T55" fmla="*/ 122 h 388"/>
                  <a:gd name="T56" fmla="*/ 648 w 1296"/>
                  <a:gd name="T57" fmla="*/ 135 h 388"/>
                  <a:gd name="T58" fmla="*/ 666 w 1296"/>
                  <a:gd name="T59" fmla="*/ 148 h 388"/>
                  <a:gd name="T60" fmla="*/ 684 w 1296"/>
                  <a:gd name="T61" fmla="*/ 162 h 388"/>
                  <a:gd name="T62" fmla="*/ 720 w 1296"/>
                  <a:gd name="T63" fmla="*/ 192 h 388"/>
                  <a:gd name="T64" fmla="*/ 738 w 1296"/>
                  <a:gd name="T65" fmla="*/ 208 h 388"/>
                  <a:gd name="T66" fmla="*/ 756 w 1296"/>
                  <a:gd name="T67" fmla="*/ 227 h 388"/>
                  <a:gd name="T68" fmla="*/ 774 w 1296"/>
                  <a:gd name="T69" fmla="*/ 246 h 388"/>
                  <a:gd name="T70" fmla="*/ 792 w 1296"/>
                  <a:gd name="T71" fmla="*/ 267 h 388"/>
                  <a:gd name="T72" fmla="*/ 810 w 1296"/>
                  <a:gd name="T73" fmla="*/ 287 h 388"/>
                  <a:gd name="T74" fmla="*/ 828 w 1296"/>
                  <a:gd name="T75" fmla="*/ 305 h 388"/>
                  <a:gd name="T76" fmla="*/ 846 w 1296"/>
                  <a:gd name="T77" fmla="*/ 322 h 388"/>
                  <a:gd name="T78" fmla="*/ 864 w 1296"/>
                  <a:gd name="T79" fmla="*/ 336 h 388"/>
                  <a:gd name="T80" fmla="*/ 881 w 1296"/>
                  <a:gd name="T81" fmla="*/ 347 h 388"/>
                  <a:gd name="T82" fmla="*/ 897 w 1296"/>
                  <a:gd name="T83" fmla="*/ 356 h 388"/>
                  <a:gd name="T84" fmla="*/ 912 w 1296"/>
                  <a:gd name="T85" fmla="*/ 363 h 388"/>
                  <a:gd name="T86" fmla="*/ 927 w 1296"/>
                  <a:gd name="T87" fmla="*/ 369 h 388"/>
                  <a:gd name="T88" fmla="*/ 943 w 1296"/>
                  <a:gd name="T89" fmla="*/ 374 h 388"/>
                  <a:gd name="T90" fmla="*/ 962 w 1296"/>
                  <a:gd name="T91" fmla="*/ 378 h 388"/>
                  <a:gd name="T92" fmla="*/ 983 w 1296"/>
                  <a:gd name="T93" fmla="*/ 381 h 388"/>
                  <a:gd name="T94" fmla="*/ 995 w 1296"/>
                  <a:gd name="T95" fmla="*/ 383 h 388"/>
                  <a:gd name="T96" fmla="*/ 1008 w 1296"/>
                  <a:gd name="T97" fmla="*/ 384 h 388"/>
                  <a:gd name="T98" fmla="*/ 1023 w 1296"/>
                  <a:gd name="T99" fmla="*/ 385 h 388"/>
                  <a:gd name="T100" fmla="*/ 1039 w 1296"/>
                  <a:gd name="T101" fmla="*/ 386 h 388"/>
                  <a:gd name="T102" fmla="*/ 1057 w 1296"/>
                  <a:gd name="T103" fmla="*/ 387 h 388"/>
                  <a:gd name="T104" fmla="*/ 1077 w 1296"/>
                  <a:gd name="T105" fmla="*/ 387 h 388"/>
                  <a:gd name="T106" fmla="*/ 1118 w 1296"/>
                  <a:gd name="T107" fmla="*/ 388 h 388"/>
                  <a:gd name="T108" fmla="*/ 1161 w 1296"/>
                  <a:gd name="T109" fmla="*/ 387 h 388"/>
                  <a:gd name="T110" fmla="*/ 1203 w 1296"/>
                  <a:gd name="T111" fmla="*/ 386 h 388"/>
                  <a:gd name="T112" fmla="*/ 1222 w 1296"/>
                  <a:gd name="T113" fmla="*/ 386 h 388"/>
                  <a:gd name="T114" fmla="*/ 1241 w 1296"/>
                  <a:gd name="T115" fmla="*/ 385 h 388"/>
                  <a:gd name="T116" fmla="*/ 1258 w 1296"/>
                  <a:gd name="T117" fmla="*/ 385 h 388"/>
                  <a:gd name="T118" fmla="*/ 1273 w 1296"/>
                  <a:gd name="T119" fmla="*/ 384 h 388"/>
                  <a:gd name="T120" fmla="*/ 1286 w 1296"/>
                  <a:gd name="T121" fmla="*/ 384 h 388"/>
                  <a:gd name="T122" fmla="*/ 1296 w 1296"/>
                  <a:gd name="T123" fmla="*/ 384 h 38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96"/>
                  <a:gd name="T187" fmla="*/ 0 h 388"/>
                  <a:gd name="T188" fmla="*/ 1296 w 1296"/>
                  <a:gd name="T189" fmla="*/ 388 h 38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96" h="388">
                    <a:moveTo>
                      <a:pt x="0" y="0"/>
                    </a:moveTo>
                    <a:lnTo>
                      <a:pt x="63" y="15"/>
                    </a:lnTo>
                    <a:lnTo>
                      <a:pt x="125" y="30"/>
                    </a:lnTo>
                    <a:lnTo>
                      <a:pt x="185" y="44"/>
                    </a:lnTo>
                    <a:lnTo>
                      <a:pt x="243" y="57"/>
                    </a:lnTo>
                    <a:lnTo>
                      <a:pt x="271" y="63"/>
                    </a:lnTo>
                    <a:lnTo>
                      <a:pt x="297" y="69"/>
                    </a:lnTo>
                    <a:lnTo>
                      <a:pt x="323" y="75"/>
                    </a:lnTo>
                    <a:lnTo>
                      <a:pt x="348" y="80"/>
                    </a:lnTo>
                    <a:lnTo>
                      <a:pt x="371" y="85"/>
                    </a:lnTo>
                    <a:lnTo>
                      <a:pt x="393" y="89"/>
                    </a:lnTo>
                    <a:lnTo>
                      <a:pt x="413" y="93"/>
                    </a:lnTo>
                    <a:lnTo>
                      <a:pt x="432" y="96"/>
                    </a:lnTo>
                    <a:lnTo>
                      <a:pt x="449" y="98"/>
                    </a:lnTo>
                    <a:lnTo>
                      <a:pt x="464" y="100"/>
                    </a:lnTo>
                    <a:lnTo>
                      <a:pt x="477" y="101"/>
                    </a:lnTo>
                    <a:lnTo>
                      <a:pt x="488" y="101"/>
                    </a:lnTo>
                    <a:lnTo>
                      <a:pt x="498" y="100"/>
                    </a:lnTo>
                    <a:lnTo>
                      <a:pt x="507" y="99"/>
                    </a:lnTo>
                    <a:lnTo>
                      <a:pt x="522" y="96"/>
                    </a:lnTo>
                    <a:lnTo>
                      <a:pt x="535" y="93"/>
                    </a:lnTo>
                    <a:lnTo>
                      <a:pt x="547" y="92"/>
                    </a:lnTo>
                    <a:lnTo>
                      <a:pt x="560" y="92"/>
                    </a:lnTo>
                    <a:lnTo>
                      <a:pt x="568" y="94"/>
                    </a:lnTo>
                    <a:lnTo>
                      <a:pt x="576" y="96"/>
                    </a:lnTo>
                    <a:lnTo>
                      <a:pt x="594" y="103"/>
                    </a:lnTo>
                    <a:lnTo>
                      <a:pt x="612" y="112"/>
                    </a:lnTo>
                    <a:lnTo>
                      <a:pt x="630" y="122"/>
                    </a:lnTo>
                    <a:lnTo>
                      <a:pt x="648" y="135"/>
                    </a:lnTo>
                    <a:lnTo>
                      <a:pt x="666" y="148"/>
                    </a:lnTo>
                    <a:lnTo>
                      <a:pt x="684" y="162"/>
                    </a:lnTo>
                    <a:lnTo>
                      <a:pt x="720" y="192"/>
                    </a:lnTo>
                    <a:lnTo>
                      <a:pt x="738" y="208"/>
                    </a:lnTo>
                    <a:lnTo>
                      <a:pt x="756" y="227"/>
                    </a:lnTo>
                    <a:lnTo>
                      <a:pt x="774" y="246"/>
                    </a:lnTo>
                    <a:lnTo>
                      <a:pt x="792" y="267"/>
                    </a:lnTo>
                    <a:lnTo>
                      <a:pt x="810" y="287"/>
                    </a:lnTo>
                    <a:lnTo>
                      <a:pt x="828" y="305"/>
                    </a:lnTo>
                    <a:lnTo>
                      <a:pt x="846" y="322"/>
                    </a:lnTo>
                    <a:lnTo>
                      <a:pt x="864" y="336"/>
                    </a:lnTo>
                    <a:lnTo>
                      <a:pt x="881" y="347"/>
                    </a:lnTo>
                    <a:lnTo>
                      <a:pt x="897" y="356"/>
                    </a:lnTo>
                    <a:lnTo>
                      <a:pt x="912" y="363"/>
                    </a:lnTo>
                    <a:lnTo>
                      <a:pt x="927" y="369"/>
                    </a:lnTo>
                    <a:lnTo>
                      <a:pt x="943" y="374"/>
                    </a:lnTo>
                    <a:lnTo>
                      <a:pt x="962" y="378"/>
                    </a:lnTo>
                    <a:lnTo>
                      <a:pt x="983" y="381"/>
                    </a:lnTo>
                    <a:lnTo>
                      <a:pt x="995" y="383"/>
                    </a:lnTo>
                    <a:lnTo>
                      <a:pt x="1008" y="384"/>
                    </a:lnTo>
                    <a:lnTo>
                      <a:pt x="1023" y="385"/>
                    </a:lnTo>
                    <a:lnTo>
                      <a:pt x="1039" y="386"/>
                    </a:lnTo>
                    <a:lnTo>
                      <a:pt x="1057" y="387"/>
                    </a:lnTo>
                    <a:lnTo>
                      <a:pt x="1077" y="387"/>
                    </a:lnTo>
                    <a:lnTo>
                      <a:pt x="1118" y="388"/>
                    </a:lnTo>
                    <a:lnTo>
                      <a:pt x="1161" y="387"/>
                    </a:lnTo>
                    <a:lnTo>
                      <a:pt x="1203" y="386"/>
                    </a:lnTo>
                    <a:lnTo>
                      <a:pt x="1222" y="386"/>
                    </a:lnTo>
                    <a:lnTo>
                      <a:pt x="1241" y="385"/>
                    </a:lnTo>
                    <a:lnTo>
                      <a:pt x="1258" y="385"/>
                    </a:lnTo>
                    <a:lnTo>
                      <a:pt x="1273" y="384"/>
                    </a:lnTo>
                    <a:lnTo>
                      <a:pt x="1286" y="384"/>
                    </a:lnTo>
                    <a:lnTo>
                      <a:pt x="1296" y="384"/>
                    </a:lnTo>
                  </a:path>
                </a:pathLst>
              </a:custGeom>
              <a:noFill/>
              <a:ln w="9525">
                <a:solidFill>
                  <a:srgbClr val="29292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</p:grpSp>
      <p:pic>
        <p:nvPicPr>
          <p:cNvPr id="24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295400"/>
            <a:ext cx="186313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eb.eecs.umich.edu/~wluee/um_sea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438400"/>
            <a:ext cx="2514600" cy="2420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Some Pros and Cons of Pursuing a Ph.D.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05000"/>
            <a:ext cx="45720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You lead the path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Cutting-edge research and equipment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Meet and work with experts in the field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Conference travel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Scheduling flexibility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College environment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Launching point for more lucrative work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0" y="1905000"/>
            <a:ext cx="45720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lead the path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noProof="0" dirty="0" smtClean="0">
                <a:solidFill>
                  <a:schemeClr val="accent3">
                    <a:lumMod val="50000"/>
                  </a:schemeClr>
                </a:solidFill>
              </a:rPr>
              <a:t>Can be (at times) isolating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Frustrating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Not 9 (or 8) to 5 job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Financial issues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College environment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Tough (NOT impossible) to start a family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Master’s Degrees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61722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Useful if desired to gain particular specialization</a:t>
            </a:r>
          </a:p>
          <a:p>
            <a:pPr lvl="1"/>
            <a:r>
              <a:rPr lang="en-US" dirty="0" smtClean="0"/>
              <a:t>Polymer science</a:t>
            </a:r>
          </a:p>
          <a:p>
            <a:pPr lvl="1"/>
            <a:r>
              <a:rPr lang="en-US" dirty="0" smtClean="0"/>
              <a:t>Environmental science</a:t>
            </a:r>
          </a:p>
          <a:p>
            <a:pPr lvl="1"/>
            <a:r>
              <a:rPr lang="en-US" dirty="0" smtClean="0"/>
              <a:t>Biotechnology</a:t>
            </a:r>
          </a:p>
          <a:p>
            <a:pPr lvl="1"/>
            <a:r>
              <a:rPr lang="en-US" dirty="0" smtClean="0"/>
              <a:t>Business (MBA’s)</a:t>
            </a:r>
          </a:p>
          <a:p>
            <a:pPr lvl="1"/>
            <a:r>
              <a:rPr lang="en-US" dirty="0" smtClean="0"/>
              <a:t>Engineering management</a:t>
            </a:r>
          </a:p>
          <a:p>
            <a:r>
              <a:rPr lang="en-US" dirty="0" smtClean="0"/>
              <a:t>Master’s in </a:t>
            </a:r>
            <a:r>
              <a:rPr lang="en-US" dirty="0" err="1" smtClean="0"/>
              <a:t>ChE</a:t>
            </a:r>
            <a:r>
              <a:rPr lang="en-US" dirty="0" smtClean="0"/>
              <a:t> w/bachelor’s in </a:t>
            </a:r>
            <a:r>
              <a:rPr lang="en-US" dirty="0" err="1" smtClean="0"/>
              <a:t>ChE</a:t>
            </a:r>
            <a:r>
              <a:rPr lang="en-US" dirty="0" smtClean="0"/>
              <a:t> is not generally useful.</a:t>
            </a:r>
          </a:p>
          <a:p>
            <a:r>
              <a:rPr lang="en-US" b="1" dirty="0" smtClean="0"/>
              <a:t>Minimal to no</a:t>
            </a:r>
            <a:r>
              <a:rPr lang="en-US" dirty="0" smtClean="0"/>
              <a:t> financial assistance provided</a:t>
            </a:r>
            <a:endParaRPr lang="en-US" dirty="0"/>
          </a:p>
          <a:p>
            <a:pPr lvl="1"/>
            <a:r>
              <a:rPr lang="en-US" dirty="0" smtClean="0"/>
              <a:t>Company funded MBA is an exception.</a:t>
            </a:r>
          </a:p>
        </p:txBody>
      </p:sp>
      <p:sp>
        <p:nvSpPr>
          <p:cNvPr id="30722" name="AutoShape 2" descr="data:image/jpeg;base64,/9j/4AAQSkZJRgABAQAAAQABAAD/2wCEAAkGBxMQEhUUEhQUFBUXFBQXGBgYFBcXGRgXFRQXFhUXFBgYHCggGBolHBQUITEhJSkrLi4uFx8zODMsNygtLiwBCgoKDg0OGxAQGywcHyQsLCwsLCwsLCwsLSwsLCwsLCwsLCwsLCwsLCwsLCwsLCwsLCwsLCwsLCwsLCwsLCwsLP/AABEIALEBHAMBIgACEQEDEQH/xAAcAAABBQEBAQAAAAAAAAAAAAAAAwQFBgcBAgj/xAA7EAABAwIEBAQDBwMEAgMAAAABAAIDBBEFEiExBkFRYRMiMnEHgZEUI0JSocHRM2KxcuHw8VOCFSVD/8QAGgEBAAMBAQEAAAAAAAAAAAAAAAECBAMFBv/EACQRAQACAgICAgMAAwAAAAAAAAABAgMRBCESMRMiMkFhBRRR/9oADAMBAAIRAxEAPwCPxOIyPIaLm5v0HmVjwLjhtDG+N7HOdvGzq7Yi/IKmxYxke9xBy53C/cEpnDO6eUvtck2A6Bexl+HJT7OcbhbqjjXEKg3DxEPytH6X5ppWYpUVAayreXxh1wQPM08ieyf4fw49wuXEacl5rqN8Ojxpy/37LhWcFo8f36J37eY8RdTZQ45mn0vbqHDv3Ce01RNiDxHC1xDjZ7yCGhvz5qN4YnbFXRh4D4pCW5XagOPMLbIYGRizGho6AALLyMXxX0vBHCsPbTwsibs1oHueZTtAXHn/AJ/K4JRHEjCWA8gdVGYe4Zsx2CY8TcaBj3QwNa4jRznbAn8vVV2DG5RceIx9wbgtt+qCYxOsdUyFx9LTYDsvVNT30UVhs+cXGlvV1HspqllAdcL0sGvHpSSdbS5PXt+/JOqCSZzQ3OQ0bWSGNVuctCfYVMAB7rLnt+pWj0ctdLEcwcSPynZexiMs58hyAck8rqprmWsovBni7vdZ/wBdJPm1EsepOYc1M00oeLjZR9XM0tA+qOHnEtf0zm3skCWQuLqAQhCAQhCAQhCAQhCAQhCAQhCAQhCAQhCCpUnw/oor5Y7k33JIub62+ayDB4vBq5o36FkrwB2zaWX0VlWU/FnAWQEV0ZDTdrXs/MTsQrRMz0LNw5WMYBcaW5qJ4ymY9riOh/6VKoeK7NGY6gWT+lE2IE5ARGNyefZWrivNo1H7VtKJwB5qK2mZbIfEDtdrN13X0DbdYNiuHmM+W7XA6EaEEdCtV4Cxx1ZSNL9Xsux57jn9Fr5uOYmLfxFZWYJjjk5jp5nDdsbj9AmvEHEcFAzPO8C/pA9Tj2CoGMfEwzRSRspzZzS25dbfnZY60tb1C20Lwnh4l88nmJufqbq8y8MtMWawsqJwliYaA1x1GivDsfAZlzfJUnpKs0FKY53tvoGX/VSkE/sExoH+LO549NrA9TzT2alHJaMN5rGkSSqX3IS9NVOboBdJtiCXpWm4ItpvysrWjzQcPmkOlsqc0D3gGzSbdE3qMSY4+tt+l1YOE2HI53InToVXJSKx0mDWOOWTytae5OlgrHQ04jaGjX+UsNUWss6XpC85kn9pZe2YIFkLzmXUHULi6gEIQgEIQgEIQgEIQgEIQgEIQg4s2+OUbjSREbNmGb2I0WkFwCqXxLlg+wyMmsS/SMX/AB/hPyVsf5oljGE0sehcM3S6ueHY59mFwB0AVBi8WnsJW22F+R+akqaqEsjRe4H+V7FssY8U117U12tD6Wasdnd5Q7kEgIKjDszo5HBpNyANLjZXLhyRjbF2yX4qMbgQ2x2uF5Xz3n6yuxSvxSeum8SV2Z2oBOzR/aE/pcKuPMSUpVQMZVSNZawPLqrDhUbS4B22i9ji4913KkyjIo/DFnMD29dnD2SuAUr6uWSNr3ARjNl55VZ+IKGFjBkNz2UDwhUmDEobG3iXY/uCCbfWy5cnBW1PliE1ss1LA2IBoBFuyXbFfQK9z0jHAgtH0ULUYO9votZeV5rKzPTuZy0UFXVTppfBYbNb6iNz2Wj0mDk2L7W6LNcTYKXEp2HQOcHN9iAdE85TpYqLhZr2ei563TjAKp9HO2B7iYpLgA/hd27JzhmNeG3Q8lBYnXNlqYQTrnDtOQBuVSbSNRCFEy49GPTmd7BL0mKxyG2rXHkdEDOuqHSPyg2aDrbmvTKO40CYSDLK4f3Xv7qSFaGNOoA6k2CD1QTFjvDJuCpRpVRZxFTGVoMo9/w/VWuCZrxma4OB5g3CBRdXLoug6hCEAhCEAhCEAhCEAhCEAhCEGAVlfW1Ti6WeSwLgGtNgNT+ybzQyNDXPe57Rye6/a4vzUpQwAu12zEk/+xVb4iq/FmIB8jSRYHoV7sUxUpE67ctzKwU3/wBjIymjA82/UNG7laq34UwsjJpnyNlaLtudHFZfwxiDqSsgkabDOGu/0u0N19MsN/oP1Xm8zLNrQvDEafFZaUmOeN7Ht09JLT3Ck6FlTiLskTXNaDrIRYD2vutalp2u9TWut1AK9MYALAADtosiz5oqmPpqqaKXV7JDe+mYfmHZTNNXAWtqeTVpHxC4FbiP3sREdS0Wa7k4flcFlnDMJZO5knrY8tPu02Nl6GPl+GPTnNVkhw6olbcm2mgUDiuGStlbckAHM1wNiCtY4edGL5rbKA40jZlcR10XGvJyWt953C/jGi/w/wCLnyP+y1LryAXY8/iH5T3Cv00rWMLnHK1upJ5W3WCSlwljMRtJnbY/NTfGuIYgaYsmkYYy5oOUC5HRdc3E+/19Ii3SRxz4nSPe5tCxuQXHiP5n+0Kqy1Us0olqfvidOhA7JLCoAALadFb8MwDxmF3Oy2U42KtNyr5ygIJPFlZFTvLc5taTcexVkjwH7K7K93iSH1O6X6KpYtTWdlYfO06W5EdFZqXGDJlMt2yZWg9C4LDnx0pP1laJXLDadpsLAAWTnFKMN1buomirgAlqqtLxZty46ABY1jmrqGvgY539TUNtzI01VCxCrfU1HhZiI49LA7u53VplYWua08tuxVGqHGmrJA4EZ3BwJ21Ouqv4xEb0ja74Zw2yRhsGgDlbdRL692GSWDj4Tr+S99e3RSWH4+Gt0cbdVU6yq8etN7ZW2t89yuaVig4mrXHNGwZd7O3IVn4e4lZUnw3t8KW18p5jqCmmAU8ZHmsoPiVohkbJEbFkjSD89vZBpC4vMTrtB6gH9FGcR4w2igdK7U7NHVx2H1QSb3AbkD3XWm+xB9lldPFPXOzzPcTyYDYN7J8+mqKD7yJzrDUsdcg9gg0lCY4TiDaiJkjdnD9Rv+qeoOoQvLyg9IULxDxDFRNBfq53oaNz39lWm8YVbjcQNt0ugv6FA4BxI2qu0jJK3dh5+3VTgQYPhkL53ODTlbmdc8/UU/q+BmuYXC7Xfm6nulOE5QBYWHmcflmOq0NuJR+FlA/3Xac959yaYRQ4W4V0EMvlvK3zHYtBuvpcC1h7LCuNHtdJcbi5vzHSy1rgjEHVFHC9+rsuVx7hc7Wm3sTyLLqFUeCVgHGtE/DsQk0Phyu8RjrdfUL+5Wz8VY/HQQmR/mOzWjdxOwWN8QY/NibmicBseYWa3cct1MTET2iUhQcUttcut/n6JpimNmc2GjeZP7KOxXhOanLTGc4eQA06OF9rlS2G/DrEZiA8NhZuSTcrRjpjp9pETTxTVMuWnGdzBnPINaOpRxJ9qY1njtIY46G9xcLaOGOE4aCExsGZzgc7zu6/7Ks8TYF4kbqea4BOZj+42t0C6/7kzbr0jSgYZUDQ9lOSYzJDGcpIuLb9VS6qOajcWSt2Js/kelimzsTc8i50BC2zyazimFddtP4Zw4PAc4XLtSTvfsrLjPDrGx5tNvmD1CpfDWMiw12VgxDiFpZ5naWXibl0R+CzBzjC53nB5ndvXup6HNE7O06i6ziuic8mYXY8EFltNBqCrJDxk2SIXY4ygWdYaZgN1vrx58NyrNjziTiaOnFv6s7zcNHL/UqbX4zLKRJOGWZezexUdQMdJI90l85cb/XQBNcUeXSEH0tWmcFYruVZlMSY7TkNaA+Fx3IN2qRxPDhTtjqIXZ2H1EnUnsFR5GfryUxhtE5wAc5xb0vzWavE+T8U+S7UGOlrdWuGm9k6wiJ+JTNDQfCY4Oe4iw0/COqrAjkDSA82ta2+/RWbgPip1M9lJUWLHG0b7WLT0d191TLwrUjcJi22qNbYAKj/ABZa4U8bvwiUZvnYA9tVecyrPGmOUcMT4qpwdnaR4Y1cehtyWOImZ1ELSrfDmINaG7EqXx7GmvZqQLfwsywapYzy+K6Nl7NJbchvK6ncFpRXVBidUNyDfkX9gulsV6+4RtfPh8xwpASLBznFo7XVoTekp2xsaxgs0AAD2Ti65fxLq8PXrMvDnJvQybHKozYlNmP9MhjewG9vdXTBIYiPNZVb4h4PJBP9siaXMeAJLalpbsbdNU1w7HHFlwxxFt8pspid9CUxWQQ1MUjP/JbTmL6grRmm4usw4epX11Q15aWwxODjcWuRtbqtPCDKOJOE6ikmfNSt8SJxzOYN2Ho0cwq+/ic+jUPGhB0I+S3hQ+I8NUs5zSQsLvzAWP1QYjJRvqZGxxXle+17ahoPUhbpw/hopYI4RrkaAT1PNesLweCmH3MbWdxuVIAKNDqEIUjIvjBI51VA0+gMJb3drqo3hHCfHmY52kTTmdfmQNgtA+IPDBrow6LSaPVt/wAQ5tWe02Ky0/3csMjHtNi0AkadCguHGEjHNcW2HlBB6EbK4YJI51PE52rjG2/vbVZzg+HVGIyNLmGOEOBcXbm3K3dalGwAADYAAfJAokp4WvFnAH3SqEjoVzibhaKsp3RZAHbtPRw21WC8RYRLSuEc0eUtJ8wGju919OOCrnHHDTcRpnx7Py3Yf7hqP1V621PaJh8+0Uzx6Lq04FTuzNfUHOBqGfyq618lNI6OVuV7DZ2nTT9VKxYoLXvdevhx457lzmZTeNVIkudB2Glulky4b4kbStezK1xz6XFz3UVPWvkORnme4gADoed+y0PhrCaeBrGysa8gHM4jckK2fLWOohMRtRKWV1TNI6MDzOJPID2Uy7gvOM1zmIuV6wRsYnmDQA3xHWHQXWlYZVR5DcDZeVfPa1tLxDDqrA5IZHEi7QprDQLBT3FdWyMl2ljcH2KqVBVi3uvR4OTcalWzQaeGD7Ob2z2uFR8bYLXB2IcDzBBunZrwBvYWXvB6T7W7MfSDsdiuufLXHWY3vatYaFNxayLDRUFzXS+C3y3F81rbLH6fPUyGaY5nuOpOuh5DotKfwc18ZOUAW66Kl1FD9nkycuSw8Ka+ev8Aq9zyhwnxBZrb/LomOI4c6N2YExubqCNCCNtFY8GxXwdbDZR+N1njOLuq9aaTaZrMOcTLROBceNbTNc/+qw5JAPzdfoneO8SQUlmvJc87Mbqfmsv4S4qZhTZ/Huc/mjA5u21S2BSmpkfPLq57rm/4WnYNXz+fHNMmnWJXSDjpt/PE9rPzb29wrNBWxvj8VjwWWvm7DU3UHHhEboi42uRt+yz/AIhxKSjhmhjvlmGUWPpJ9X6LnFd20mehxbx3LWPfBT3ZACWudzktvboFFUUlQxuVkrwNiNNuSjcJgy6dhvz6lXXh2lje6zyAF7eHj0rjm0xuXKbdojBuJ6nDyN5YbnOw72O5b3Wx4RiUdVCyaJwLHi4/g91lHEFKxrnNbq1WH4YwhtGQCf60vy1GgWTmYa1iLR1tes7aHZcIXpC85ZwLqEIBCEIOEJN1O07gH3ASq4g4GoyrpXMyAujMqbivG9pHRU0fiFuhefSCkaXi6oYbzxAt5lu4QXclVrGOOKOmcWOlDnjkzzWPIFVL4k8aGzKakeQZBd7xu1vQfqqXh+Gt9zvc6knqTzWzj8Wcvc+lZto+oamOqqJZpy0+I9zhm0sBslsJ4SgqnTyuc6OKO2XL+Jx5LzLg5y3y6ey84PiL6SQQl33Mrhp0dy/VejyMfji+v6VidrJguCQ0w+7b5up3U3FAbXA5f4TeEWOu6kIZ8rD7LHXum0x7UTF8LlZKZ4BmafU0b/IL3TcQSWy+FIXDkGm6stHNkJ5aqcp6wAXAYO4aL/VYbR9l2P8AGNJVPjdJJE5kYI1PQ7XVXinewDdfQFTSiuJhf5mEEP8AmsZ4q4Zmw2YskF4yfu39RyB7rvgvFUTCLkq3vFrEK88HV7Q0dlQvF/50UvwnQ1NTKGUzC4Hd2zR7kq/I+8bRWNNobjlo8mlrbrMeMcRb4jQCM2++llaqTgvEHENkexjOZBuUy45+HXhsZJTh0mUWePxdS4LLjt4TuFp7VePENN/1TSsxctIyDMToANVHPw+xteQf2lpur98NeCHPnZUzMLWM1aHfiO2o6L0L/wCQmaqRVmsry+S775hcWP8ACtvC+LiPylRvG9CYMRqGkal4cOmVw5BR8UDzs0rnbFOWPJPpqw4jbksXd91S8axAyPD/AMIdrfpzTOiw51wZX2HTmV7q2GZzIY9XPdlaO5VsfE+OPkuTbZzVVjCWlpGn77J9TVluaqFTQSRPc38TdC3mCOq9MrntGrSLbrXTmxMTtXxlY8UrwGuJOwV6+Erw6gB6zS7+4VI4O4QmxW0j/u6YO1J3fbp2W1YXgsNMzw4m5WXJt77rDzeR8uoj9LRGkmhCFhWCEIQCEIQCEIQcKguNK10FDO9u4Zp8zY/5U6UyxigFRDJE7Z7SPnyQZnwgxoa29jz7fPqVdMRpoTCLWDht89wVmcb5cOkMM7S3Lq1/4XBP5OJRJowl7joGjqk+xDcR0kbQXD1iS1uxSmHvGnQJPjfAqqmjiqJASx589v8A8z+HMoigxDQa/PqF7PByxFNSpaGiz4wzwMlhdULHTcAsvma9rgQOYN07w2b7TJYaR81oOE8NNew2aNlxz8qlYmKlYNxVh4a+4uWNzW621/VLeKoqpohSzAE2Y45SOhKlqyg8No84PQBZaZutJ0Zv0OinaDD4HBuaU5ul1EshJ5WTxlKLbajmk4vLtG9J3E6yLD6aSUAZWtJ7udyF1iOI4hLWvdJM4knUNPpaOQarxxk6Q0bmDVocHEHXS6qVDhfiNBjf9VwvWaSuhp6UEDQXGtutuR7LceAsSjqaRjo2NjI8rmtFgCFl7sBkA8xaBzKv3wqpAynkLb5TIbHrbdRuReFwhdQoDc0cZNyxl/8ASEo4C1radP4SiHIKL8SuC/8A5BjZYrNqI/Sds7ebT3WPtbPDI6N8bg9mhb/C+i8TxOKmYZJnhje+59lilXjjH10s4Dix0l2n+1beHafL+K2QonlL8gjeXnQNym5K0z4b8Evp3Cqqx99YhjPyA7k91GcLY3AcR8R7g1pZlbmA9R2t0WsRnnup5eW0T4IrCtcS8FU9c7O4FklrZ26adxzUJRfCmBrg6WV8gH4dr+60JdWFc3paVsTAyNoa1osByS4C6hRA6hCFIEIQgEIQgEIQgFyy6hA1rKCOYWlY147hIUeC08JvHExp6gaqRsuWQIVVOyVhY9oe1wsQdisH+IfBv2GYGG7YJPSdw13Nvst9lcGi52CruJVLappjMbXsO+YfqFat/EYxwzUeA8NcQfbmtOwvHA1vlKjqn4fUuptI07ix0BUVHwrUtNhOMvsb2T85DvGazx5WRt1eXg+wB1JUvJva9wP+WSOH4GynBNy+QjVx/ZLyjW/ZdYp4o2cwlScMrAy1tVCRyhLsk0WmJi0aQKoNNwRcEWPSyqdRwq9js1K+wJvkfoPkVabF7g0bnS3QK2iGNrAx+XQAa2WfkW3KYZfS8M1EpAmeLX9DTcn59Fp+D0AgiawC1uQ/ful6enjHoDbdQlws6XVxxXpeSg4Sm8tZGAbvZoCT5hsN1nePY7JWzuijeWQxnKcp1eRulWcKBzCRmGmpzH9UFD4gxp+J1RkcfumuLY2cgG7O9ypChw7PYAJGrwUU73ZbgDYf5Ulg9Z4ZDtNF7vDivx7j25T7M8TwTKPM3rf25W7q3/DDHnPLqSVxLmjMy/5QbZVF43i3j67WFvdQmDmWGrEkFs7WkG+3m6rlzIicf29lfbc7r0Ss8hxivb53OY4c25SBpvYq08OY62radMsjdHt/cdl47qml1cXUAhCEAhCEAhCEAhCEAhCEAhCEEbjziI9OZCZUAaNQLKWr6fxGEc+SrwL4jZwKCYrcpbp0UBVPFxZPGSuk0aCU9nwVrmAbOHNWpOpEDIbttdIPF9Nk5qoDG6ziHdgk2AbnTsut77Ro3fCA0uzWPTqvDJXWskyMzjr7BPaaLNou+KvSJeaGuMVw1ozH8XMKSpKDxNSS4ne6hnDJKR0U9Q1QABusmTuUw6Y3U7gQTYclYInhwDhzF1XcTq89/opvDo8sbAeQVEnV0nIL3HYhenvA3ICRbUNJ0cEGNYHL4M0kb9HNkfe/W6v9LjQbHbTXumvGXBH2p/j07hHNzH4X2/dV6n4UxMnKWxsB3dmvbvZBD8Z4qGOBB11H1UFSYjpurPxlwDLExkjc1QLHxBzB6t7KhvogDYGRvLLlN1t4/IjFGlNJepxYNF77X+vIKwcIPDvMTcuN/cpx8NeBXPmFTUsORn9Nrx6ieZHQJbifh2agnfNAwvhe7NZoJLCdwQPqufLz/ItERC+088XhWI1F9OVyq7gUpbiDQzZzSDb8u4uP3VZi4ic4ZGNe5x5Bp3/ZXfgjApY3OqKgWkcMrW/lbzv7rMlcl1cXQgEIQgEIQgEIQgEIQgEIQgEIQgF4cwHcD6L2hB4DQNhb2CaYtVeFE53PYe5T5R2NUxlic0bjUIITD4c2p3O5PdSFXQWaNv8AtRNDU2s079PZPKmv03SZ6ETVQhoaRvcj5r1DLZKV2GSlol5HdvTuoyOW2/LkVsw3jXaNFsQ1OcfNesOEkjg2O1zrqkHSX76qy8KUzWtc82zk29hyVMsR47g0VoMEIIdKbnew2uppzrC+1kLzMMzSOxWXaUE+YzOLjfewCcnD9L/4UP8AbSzRo1H8pR2MTAbi3sukUmY2jaXpK8Nu1521SjcXiJG/uoCAmV1zqpxlCC35KiUi1wI3uCkTQxXv4cd+uRv+bJhhchZJkOx2UzZJHkLhH++i9rqjQQjpWNNwxgPUNCWXUKRxdQhAIQhAIQhAIQhAIQhAIQhAIQhAIQhALw7f5IQgpFd/VPuUnF62+6EILq30/wDqqbi/r+aEK9Q0pP3UnS7u9whC0R+CFqo/SvVT6Hf6SuoWafaVKj3/AOdUpVekrqFqr+KpXCuSskXpQhY7e1kdB/XZ7FTyEIOLoQhAI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xMQEhUUEhQUFBUXFBQXGBgYFBcXGRgXFRQXFhUXFBgYHCggGBolHBQUITEhJSkrLi4uFx8zODMsNygtLiwBCgoKDg0OGxAQGywcHyQsLCwsLCwsLCwsLSwsLCwsLCwsLCwsLCwsLCwsLCwsLCwsLCwsLCwsLCwsLCwsLCwsLP/AABEIALEBHAMBIgACEQEDEQH/xAAcAAABBQEBAQAAAAAAAAAAAAAAAwQFBgcBAgj/xAA7EAABAwIEBAQDBwMEAgMAAAABAAIDBBEFEiExBkFRYRMiMnEHgZEUI0JSocHRM2KxcuHw8VOCFSVD/8QAGgEBAAMBAQEAAAAAAAAAAAAAAAECBAMFBv/EACQRAQACAgICAgMAAwAAAAAAAAABAgMRBCESMRMiMkFhBRRR/9oADAMBAAIRAxEAPwCPxOIyPIaLm5v0HmVjwLjhtDG+N7HOdvGzq7Yi/IKmxYxke9xBy53C/cEpnDO6eUvtck2A6Bexl+HJT7OcbhbqjjXEKg3DxEPytH6X5ppWYpUVAayreXxh1wQPM08ieyf4fw49wuXEacl5rqN8Ojxpy/37LhWcFo8f36J37eY8RdTZQ45mn0vbqHDv3Ce01RNiDxHC1xDjZ7yCGhvz5qN4YnbFXRh4D4pCW5XagOPMLbIYGRizGho6AALLyMXxX0vBHCsPbTwsibs1oHueZTtAXHn/AJ/K4JRHEjCWA8gdVGYe4Zsx2CY8TcaBj3QwNa4jRznbAn8vVV2DG5RceIx9wbgtt+qCYxOsdUyFx9LTYDsvVNT30UVhs+cXGlvV1HspqllAdcL0sGvHpSSdbS5PXt+/JOqCSZzQ3OQ0bWSGNVuctCfYVMAB7rLnt+pWj0ctdLEcwcSPynZexiMs58hyAck8rqprmWsovBni7vdZ/wBdJPm1EsepOYc1M00oeLjZR9XM0tA+qOHnEtf0zm3skCWQuLqAQhCAQhCAQhCAQhCAQhCAQhCAQhCAQhCCpUnw/oor5Y7k33JIub62+ayDB4vBq5o36FkrwB2zaWX0VlWU/FnAWQEV0ZDTdrXs/MTsQrRMz0LNw5WMYBcaW5qJ4ymY9riOh/6VKoeK7NGY6gWT+lE2IE5ARGNyefZWrivNo1H7VtKJwB5qK2mZbIfEDtdrN13X0DbdYNiuHmM+W7XA6EaEEdCtV4Cxx1ZSNL9Xsux57jn9Fr5uOYmLfxFZWYJjjk5jp5nDdsbj9AmvEHEcFAzPO8C/pA9Tj2CoGMfEwzRSRspzZzS25dbfnZY60tb1C20Lwnh4l88nmJufqbq8y8MtMWawsqJwliYaA1x1GivDsfAZlzfJUnpKs0FKY53tvoGX/VSkE/sExoH+LO549NrA9TzT2alHJaMN5rGkSSqX3IS9NVOboBdJtiCXpWm4ItpvysrWjzQcPmkOlsqc0D3gGzSbdE3qMSY4+tt+l1YOE2HI53InToVXJSKx0mDWOOWTytae5OlgrHQ04jaGjX+UsNUWss6XpC85kn9pZe2YIFkLzmXUHULi6gEIQgEIQgEIQgEIQgEIQgEIQg4s2+OUbjSREbNmGb2I0WkFwCqXxLlg+wyMmsS/SMX/AB/hPyVsf5oljGE0sehcM3S6ueHY59mFwB0AVBi8WnsJW22F+R+akqaqEsjRe4H+V7FssY8U117U12tD6Wasdnd5Q7kEgIKjDszo5HBpNyANLjZXLhyRjbF2yX4qMbgQ2x2uF5Xz3n6yuxSvxSeum8SV2Z2oBOzR/aE/pcKuPMSUpVQMZVSNZawPLqrDhUbS4B22i9ji4913KkyjIo/DFnMD29dnD2SuAUr6uWSNr3ARjNl55VZ+IKGFjBkNz2UDwhUmDEobG3iXY/uCCbfWy5cnBW1PliE1ss1LA2IBoBFuyXbFfQK9z0jHAgtH0ULUYO9votZeV5rKzPTuZy0UFXVTppfBYbNb6iNz2Wj0mDk2L7W6LNcTYKXEp2HQOcHN9iAdE85TpYqLhZr2ei563TjAKp9HO2B7iYpLgA/hd27JzhmNeG3Q8lBYnXNlqYQTrnDtOQBuVSbSNRCFEy49GPTmd7BL0mKxyG2rXHkdEDOuqHSPyg2aDrbmvTKO40CYSDLK4f3Xv7qSFaGNOoA6k2CD1QTFjvDJuCpRpVRZxFTGVoMo9/w/VWuCZrxma4OB5g3CBRdXLoug6hCEAhCEAhCEAhCEAhCEAhCEGAVlfW1Ti6WeSwLgGtNgNT+ybzQyNDXPe57Rye6/a4vzUpQwAu12zEk/+xVb4iq/FmIB8jSRYHoV7sUxUpE67ctzKwU3/wBjIymjA82/UNG7laq34UwsjJpnyNlaLtudHFZfwxiDqSsgkabDOGu/0u0N19MsN/oP1Xm8zLNrQvDEafFZaUmOeN7Ht09JLT3Ck6FlTiLskTXNaDrIRYD2vutalp2u9TWut1AK9MYALAADtosiz5oqmPpqqaKXV7JDe+mYfmHZTNNXAWtqeTVpHxC4FbiP3sREdS0Wa7k4flcFlnDMJZO5knrY8tPu02Nl6GPl+GPTnNVkhw6olbcm2mgUDiuGStlbckAHM1wNiCtY4edGL5rbKA40jZlcR10XGvJyWt953C/jGi/w/wCLnyP+y1LryAXY8/iH5T3Cv00rWMLnHK1upJ5W3WCSlwljMRtJnbY/NTfGuIYgaYsmkYYy5oOUC5HRdc3E+/19Ii3SRxz4nSPe5tCxuQXHiP5n+0Kqy1Us0olqfvidOhA7JLCoAALadFb8MwDxmF3Oy2U42KtNyr5ygIJPFlZFTvLc5taTcexVkjwH7K7K93iSH1O6X6KpYtTWdlYfO06W5EdFZqXGDJlMt2yZWg9C4LDnx0pP1laJXLDadpsLAAWTnFKMN1buomirgAlqqtLxZty46ABY1jmrqGvgY539TUNtzI01VCxCrfU1HhZiI49LA7u53VplYWua08tuxVGqHGmrJA4EZ3BwJ21Ouqv4xEb0ja74Zw2yRhsGgDlbdRL692GSWDj4Tr+S99e3RSWH4+Gt0cbdVU6yq8etN7ZW2t89yuaVig4mrXHNGwZd7O3IVn4e4lZUnw3t8KW18p5jqCmmAU8ZHmsoPiVohkbJEbFkjSD89vZBpC4vMTrtB6gH9FGcR4w2igdK7U7NHVx2H1QSb3AbkD3XWm+xB9lldPFPXOzzPcTyYDYN7J8+mqKD7yJzrDUsdcg9gg0lCY4TiDaiJkjdnD9Rv+qeoOoQvLyg9IULxDxDFRNBfq53oaNz39lWm8YVbjcQNt0ugv6FA4BxI2qu0jJK3dh5+3VTgQYPhkL53ODTlbmdc8/UU/q+BmuYXC7Xfm6nulOE5QBYWHmcflmOq0NuJR+FlA/3Xac959yaYRQ4W4V0EMvlvK3zHYtBuvpcC1h7LCuNHtdJcbi5vzHSy1rgjEHVFHC9+rsuVx7hc7Wm3sTyLLqFUeCVgHGtE/DsQk0Phyu8RjrdfUL+5Wz8VY/HQQmR/mOzWjdxOwWN8QY/NibmicBseYWa3cct1MTET2iUhQcUttcut/n6JpimNmc2GjeZP7KOxXhOanLTGc4eQA06OF9rlS2G/DrEZiA8NhZuSTcrRjpjp9pETTxTVMuWnGdzBnPINaOpRxJ9qY1njtIY46G9xcLaOGOE4aCExsGZzgc7zu6/7Ks8TYF4kbqea4BOZj+42t0C6/7kzbr0jSgYZUDQ9lOSYzJDGcpIuLb9VS6qOajcWSt2Js/kelimzsTc8i50BC2zyazimFddtP4Zw4PAc4XLtSTvfsrLjPDrGx5tNvmD1CpfDWMiw12VgxDiFpZ5naWXibl0R+CzBzjC53nB5ndvXup6HNE7O06i6ziuic8mYXY8EFltNBqCrJDxk2SIXY4ygWdYaZgN1vrx58NyrNjziTiaOnFv6s7zcNHL/UqbX4zLKRJOGWZezexUdQMdJI90l85cb/XQBNcUeXSEH0tWmcFYruVZlMSY7TkNaA+Fx3IN2qRxPDhTtjqIXZ2H1EnUnsFR5GfryUxhtE5wAc5xb0vzWavE+T8U+S7UGOlrdWuGm9k6wiJ+JTNDQfCY4Oe4iw0/COqrAjkDSA82ta2+/RWbgPip1M9lJUWLHG0b7WLT0d191TLwrUjcJi22qNbYAKj/ABZa4U8bvwiUZvnYA9tVecyrPGmOUcMT4qpwdnaR4Y1cehtyWOImZ1ELSrfDmINaG7EqXx7GmvZqQLfwsywapYzy+K6Nl7NJbchvK6ncFpRXVBidUNyDfkX9gulsV6+4RtfPh8xwpASLBznFo7XVoTekp2xsaxgs0AAD2Ti65fxLq8PXrMvDnJvQybHKozYlNmP9MhjewG9vdXTBIYiPNZVb4h4PJBP9siaXMeAJLalpbsbdNU1w7HHFlwxxFt8pspid9CUxWQQ1MUjP/JbTmL6grRmm4usw4epX11Q15aWwxODjcWuRtbqtPCDKOJOE6ikmfNSt8SJxzOYN2Ho0cwq+/ic+jUPGhB0I+S3hQ+I8NUs5zSQsLvzAWP1QYjJRvqZGxxXle+17ahoPUhbpw/hopYI4RrkaAT1PNesLweCmH3MbWdxuVIAKNDqEIUjIvjBI51VA0+gMJb3drqo3hHCfHmY52kTTmdfmQNgtA+IPDBrow6LSaPVt/wAQ5tWe02Ky0/3csMjHtNi0AkadCguHGEjHNcW2HlBB6EbK4YJI51PE52rjG2/vbVZzg+HVGIyNLmGOEOBcXbm3K3dalGwAADYAAfJAokp4WvFnAH3SqEjoVzibhaKsp3RZAHbtPRw21WC8RYRLSuEc0eUtJ8wGju919OOCrnHHDTcRpnx7Py3Yf7hqP1V621PaJh8+0Uzx6Lq04FTuzNfUHOBqGfyq618lNI6OVuV7DZ2nTT9VKxYoLXvdevhx457lzmZTeNVIkudB2Glulky4b4kbStezK1xz6XFz3UVPWvkORnme4gADoed+y0PhrCaeBrGysa8gHM4jckK2fLWOohMRtRKWV1TNI6MDzOJPID2Uy7gvOM1zmIuV6wRsYnmDQA3xHWHQXWlYZVR5DcDZeVfPa1tLxDDqrA5IZHEi7QprDQLBT3FdWyMl2ljcH2KqVBVi3uvR4OTcalWzQaeGD7Ob2z2uFR8bYLXB2IcDzBBunZrwBvYWXvB6T7W7MfSDsdiuufLXHWY3vatYaFNxayLDRUFzXS+C3y3F81rbLH6fPUyGaY5nuOpOuh5DotKfwc18ZOUAW66Kl1FD9nkycuSw8Ka+ev8Aq9zyhwnxBZrb/LomOI4c6N2YExubqCNCCNtFY8GxXwdbDZR+N1njOLuq9aaTaZrMOcTLROBceNbTNc/+qw5JAPzdfoneO8SQUlmvJc87Mbqfmsv4S4qZhTZ/Huc/mjA5u21S2BSmpkfPLq57rm/4WnYNXz+fHNMmnWJXSDjpt/PE9rPzb29wrNBWxvj8VjwWWvm7DU3UHHhEboi42uRt+yz/AIhxKSjhmhjvlmGUWPpJ9X6LnFd20mehxbx3LWPfBT3ZACWudzktvboFFUUlQxuVkrwNiNNuSjcJgy6dhvz6lXXh2lje6zyAF7eHj0rjm0xuXKbdojBuJ6nDyN5YbnOw72O5b3Wx4RiUdVCyaJwLHi4/g91lHEFKxrnNbq1WH4YwhtGQCf60vy1GgWTmYa1iLR1tes7aHZcIXpC85ZwLqEIBCEIOEJN1O07gH3ASq4g4GoyrpXMyAujMqbivG9pHRU0fiFuhefSCkaXi6oYbzxAt5lu4QXclVrGOOKOmcWOlDnjkzzWPIFVL4k8aGzKakeQZBd7xu1vQfqqXh+Gt9zvc6knqTzWzj8Wcvc+lZto+oamOqqJZpy0+I9zhm0sBslsJ4SgqnTyuc6OKO2XL+Jx5LzLg5y3y6ey84PiL6SQQl33Mrhp0dy/VejyMfji+v6VidrJguCQ0w+7b5up3U3FAbXA5f4TeEWOu6kIZ8rD7LHXum0x7UTF8LlZKZ4BmafU0b/IL3TcQSWy+FIXDkGm6stHNkJ5aqcp6wAXAYO4aL/VYbR9l2P8AGNJVPjdJJE5kYI1PQ7XVXinewDdfQFTSiuJhf5mEEP8AmsZ4q4Zmw2YskF4yfu39RyB7rvgvFUTCLkq3vFrEK88HV7Q0dlQvF/50UvwnQ1NTKGUzC4Hd2zR7kq/I+8bRWNNobjlo8mlrbrMeMcRb4jQCM2++llaqTgvEHENkexjOZBuUy45+HXhsZJTh0mUWePxdS4LLjt4TuFp7VePENN/1TSsxctIyDMToANVHPw+xteQf2lpur98NeCHPnZUzMLWM1aHfiO2o6L0L/wCQmaqRVmsry+S775hcWP8ACtvC+LiPylRvG9CYMRqGkal4cOmVw5BR8UDzs0rnbFOWPJPpqw4jbksXd91S8axAyPD/AMIdrfpzTOiw51wZX2HTmV7q2GZzIY9XPdlaO5VsfE+OPkuTbZzVVjCWlpGn77J9TVluaqFTQSRPc38TdC3mCOq9MrntGrSLbrXTmxMTtXxlY8UrwGuJOwV6+Erw6gB6zS7+4VI4O4QmxW0j/u6YO1J3fbp2W1YXgsNMzw4m5WXJt77rDzeR8uoj9LRGkmhCFhWCEIQCEIQCEIQcKguNK10FDO9u4Zp8zY/5U6UyxigFRDJE7Z7SPnyQZnwgxoa29jz7fPqVdMRpoTCLWDht89wVmcb5cOkMM7S3Lq1/4XBP5OJRJowl7joGjqk+xDcR0kbQXD1iS1uxSmHvGnQJPjfAqqmjiqJASx589v8A8z+HMoigxDQa/PqF7PByxFNSpaGiz4wzwMlhdULHTcAsvma9rgQOYN07w2b7TJYaR81oOE8NNew2aNlxz8qlYmKlYNxVh4a+4uWNzW621/VLeKoqpohSzAE2Y45SOhKlqyg8No84PQBZaZutJ0Zv0OinaDD4HBuaU5ul1EshJ5WTxlKLbajmk4vLtG9J3E6yLD6aSUAZWtJ7udyF1iOI4hLWvdJM4knUNPpaOQarxxk6Q0bmDVocHEHXS6qVDhfiNBjf9VwvWaSuhp6UEDQXGtutuR7LceAsSjqaRjo2NjI8rmtFgCFl7sBkA8xaBzKv3wqpAynkLb5TIbHrbdRuReFwhdQoDc0cZNyxl/8ASEo4C1radP4SiHIKL8SuC/8A5BjZYrNqI/Sds7ebT3WPtbPDI6N8bg9mhb/C+i8TxOKmYZJnhje+59lilXjjH10s4Dix0l2n+1beHafL+K2QonlL8gjeXnQNym5K0z4b8Evp3Cqqx99YhjPyA7k91GcLY3AcR8R7g1pZlbmA9R2t0WsRnnup5eW0T4IrCtcS8FU9c7O4FklrZ26adxzUJRfCmBrg6WV8gH4dr+60JdWFc3paVsTAyNoa1osByS4C6hRA6hCFIEIQgEIQgEIQgFyy6hA1rKCOYWlY147hIUeC08JvHExp6gaqRsuWQIVVOyVhY9oe1wsQdisH+IfBv2GYGG7YJPSdw13Nvst9lcGi52CruJVLappjMbXsO+YfqFat/EYxwzUeA8NcQfbmtOwvHA1vlKjqn4fUuptI07ix0BUVHwrUtNhOMvsb2T85DvGazx5WRt1eXg+wB1JUvJva9wP+WSOH4GynBNy+QjVx/ZLyjW/ZdYp4o2cwlScMrAy1tVCRyhLsk0WmJi0aQKoNNwRcEWPSyqdRwq9js1K+wJvkfoPkVabF7g0bnS3QK2iGNrAx+XQAa2WfkW3KYZfS8M1EpAmeLX9DTcn59Fp+D0AgiawC1uQ/ful6enjHoDbdQlws6XVxxXpeSg4Sm8tZGAbvZoCT5hsN1nePY7JWzuijeWQxnKcp1eRulWcKBzCRmGmpzH9UFD4gxp+J1RkcfumuLY2cgG7O9ypChw7PYAJGrwUU73ZbgDYf5Ulg9Z4ZDtNF7vDivx7j25T7M8TwTKPM3rf25W7q3/DDHnPLqSVxLmjMy/5QbZVF43i3j67WFvdQmDmWGrEkFs7WkG+3m6rlzIicf29lfbc7r0Ss8hxivb53OY4c25SBpvYq08OY62radMsjdHt/cdl47qml1cXUAhCEAhCEAhCEAhCEAhCEAhCEEbjziI9OZCZUAaNQLKWr6fxGEc+SrwL4jZwKCYrcpbp0UBVPFxZPGSuk0aCU9nwVrmAbOHNWpOpEDIbttdIPF9Nk5qoDG6ziHdgk2AbnTsut77Ro3fCA0uzWPTqvDJXWskyMzjr7BPaaLNou+KvSJeaGuMVw1ozH8XMKSpKDxNSS4ne6hnDJKR0U9Q1QABusmTuUw6Y3U7gQTYclYInhwDhzF1XcTq89/opvDo8sbAeQVEnV0nIL3HYhenvA3ICRbUNJ0cEGNYHL4M0kb9HNkfe/W6v9LjQbHbTXumvGXBH2p/j07hHNzH4X2/dV6n4UxMnKWxsB3dmvbvZBD8Z4qGOBB11H1UFSYjpurPxlwDLExkjc1QLHxBzB6t7KhvogDYGRvLLlN1t4/IjFGlNJepxYNF77X+vIKwcIPDvMTcuN/cpx8NeBXPmFTUsORn9Nrx6ieZHQJbifh2agnfNAwvhe7NZoJLCdwQPqufLz/ItERC+088XhWI1F9OVyq7gUpbiDQzZzSDb8u4uP3VZi4ic4ZGNe5x5Bp3/ZXfgjApY3OqKgWkcMrW/lbzv7rMlcl1cXQgEIQgEIQgEIQgEIQgEIQgEIQgF4cwHcD6L2hB4DQNhb2CaYtVeFE53PYe5T5R2NUxlic0bjUIITD4c2p3O5PdSFXQWaNv8AtRNDU2s079PZPKmv03SZ6ETVQhoaRvcj5r1DLZKV2GSlol5HdvTuoyOW2/LkVsw3jXaNFsQ1OcfNesOEkjg2O1zrqkHSX76qy8KUzWtc82zk29hyVMsR47g0VoMEIIdKbnew2uppzrC+1kLzMMzSOxWXaUE+YzOLjfewCcnD9L/4UP8AbSzRo1H8pR2MTAbi3sukUmY2jaXpK8Nu1521SjcXiJG/uoCAmV1zqpxlCC35KiUi1wI3uCkTQxXv4cd+uRv+bJhhchZJkOx2UzZJHkLhH++i9rqjQQjpWNNwxgPUNCWXUKRxdQhAIQhAIQhAIQhAIQhAIQhAIQhAIQhALw7f5IQgpFd/VPuUnF62+6EILq30/wDqqbi/r+aEK9Q0pP3UnS7u9whC0R+CFqo/SvVT6Hf6SuoWafaVKj3/AOdUpVekrqFqr+KpXCuSskXpQhY7e1kdB/XZ7FTyEIOLoQhAI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6" name="Picture 6" descr="http://onlinelibrary.wiley.com/store/10.1002/polb.23287/asset/image_m/mgra001.jpg?v=1&amp;s=da9b34b25abe6685435c27de7f1dd6c5b212b1f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05000"/>
            <a:ext cx="1676400" cy="2234266"/>
          </a:xfrm>
          <a:prstGeom prst="rect">
            <a:avLst/>
          </a:prstGeom>
          <a:noFill/>
        </p:spPr>
      </p:pic>
      <p:pic>
        <p:nvPicPr>
          <p:cNvPr id="30728" name="Picture 8" descr="http://biotechnology.amgen.com/sites/default/files/IntroTi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343400"/>
            <a:ext cx="2803270" cy="1600200"/>
          </a:xfrm>
          <a:prstGeom prst="rect">
            <a:avLst/>
          </a:prstGeom>
          <a:noFill/>
        </p:spPr>
      </p:pic>
      <p:pic>
        <p:nvPicPr>
          <p:cNvPr id="30730" name="Picture 10" descr="http://www.fhwa.dot.gov/cadiv/segb/views/document/sections/section3/22_files/image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7811" y="1905000"/>
            <a:ext cx="2577883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Master’s of Engineering Management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6388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Degree gaining popularity in the last five to ten years.</a:t>
            </a:r>
          </a:p>
          <a:p>
            <a:r>
              <a:rPr lang="en-US" dirty="0" smtClean="0"/>
              <a:t>Known as “the Engineer’s MBA”</a:t>
            </a:r>
          </a:p>
          <a:p>
            <a:pPr lvl="1"/>
            <a:r>
              <a:rPr lang="en-US" dirty="0" smtClean="0"/>
              <a:t>Combination of professional engineering practice and core business principles</a:t>
            </a:r>
          </a:p>
          <a:p>
            <a:pPr lvl="1"/>
            <a:r>
              <a:rPr lang="en-US" dirty="0" smtClean="0"/>
              <a:t>Jobs can range from financial analyst to plant manager to strategy consulting manager</a:t>
            </a:r>
          </a:p>
          <a:p>
            <a:r>
              <a:rPr lang="en-US" dirty="0" smtClean="0"/>
              <a:t>Related to engineering studies</a:t>
            </a:r>
          </a:p>
          <a:p>
            <a:r>
              <a:rPr lang="en-US" dirty="0" smtClean="0"/>
              <a:t>Good resource to start: </a:t>
            </a:r>
            <a:r>
              <a:rPr lang="en-US" dirty="0" smtClean="0">
                <a:hlinkClick r:id="rId2"/>
              </a:rPr>
              <a:t>http://www.mempc.org/index.htm</a:t>
            </a:r>
            <a:endParaRPr lang="en-US" dirty="0" smtClean="0"/>
          </a:p>
        </p:txBody>
      </p:sp>
      <p:sp>
        <p:nvSpPr>
          <p:cNvPr id="30722" name="AutoShape 2" descr="data:image/jpeg;base64,/9j/4AAQSkZJRgABAQAAAQABAAD/2wCEAAkGBxMQEhUUEhQUFBUXFBQXGBgYFBcXGRgXFRQXFhUXFBgYHCggGBolHBQUITEhJSkrLi4uFx8zODMsNygtLiwBCgoKDg0OGxAQGywcHyQsLCwsLCwsLCwsLSwsLCwsLCwsLCwsLCwsLCwsLCwsLCwsLCwsLCwsLCwsLCwsLCwsLP/AABEIALEBHAMBIgACEQEDEQH/xAAcAAABBQEBAQAAAAAAAAAAAAAAAwQFBgcBAgj/xAA7EAABAwIEBAQDBwMEAgMAAAABAAIDBBEFEiExBkFRYRMiMnEHgZEUI0JSocHRM2KxcuHw8VOCFSVD/8QAGgEBAAMBAQEAAAAAAAAAAAAAAAECBAMFBv/EACQRAQACAgICAgMAAwAAAAAAAAABAgMRBCESMRMiMkFhBRRR/9oADAMBAAIRAxEAPwCPxOIyPIaLm5v0HmVjwLjhtDG+N7HOdvGzq7Yi/IKmxYxke9xBy53C/cEpnDO6eUvtck2A6Bexl+HJT7OcbhbqjjXEKg3DxEPytH6X5ppWYpUVAayreXxh1wQPM08ieyf4fw49wuXEacl5rqN8Ojxpy/37LhWcFo8f36J37eY8RdTZQ45mn0vbqHDv3Ce01RNiDxHC1xDjZ7yCGhvz5qN4YnbFXRh4D4pCW5XagOPMLbIYGRizGho6AALLyMXxX0vBHCsPbTwsibs1oHueZTtAXHn/AJ/K4JRHEjCWA8gdVGYe4Zsx2CY8TcaBj3QwNa4jRznbAn8vVV2DG5RceIx9wbgtt+qCYxOsdUyFx9LTYDsvVNT30UVhs+cXGlvV1HspqllAdcL0sGvHpSSdbS5PXt+/JOqCSZzQ3OQ0bWSGNVuctCfYVMAB7rLnt+pWj0ctdLEcwcSPynZexiMs58hyAck8rqprmWsovBni7vdZ/wBdJPm1EsepOYc1M00oeLjZR9XM0tA+qOHnEtf0zm3skCWQuLqAQhCAQhCAQhCAQhCAQhCAQhCAQhCAQhCCpUnw/oor5Y7k33JIub62+ayDB4vBq5o36FkrwB2zaWX0VlWU/FnAWQEV0ZDTdrXs/MTsQrRMz0LNw5WMYBcaW5qJ4ymY9riOh/6VKoeK7NGY6gWT+lE2IE5ARGNyefZWrivNo1H7VtKJwB5qK2mZbIfEDtdrN13X0DbdYNiuHmM+W7XA6EaEEdCtV4Cxx1ZSNL9Xsux57jn9Fr5uOYmLfxFZWYJjjk5jp5nDdsbj9AmvEHEcFAzPO8C/pA9Tj2CoGMfEwzRSRspzZzS25dbfnZY60tb1C20Lwnh4l88nmJufqbq8y8MtMWawsqJwliYaA1x1GivDsfAZlzfJUnpKs0FKY53tvoGX/VSkE/sExoH+LO549NrA9TzT2alHJaMN5rGkSSqX3IS9NVOboBdJtiCXpWm4ItpvysrWjzQcPmkOlsqc0D3gGzSbdE3qMSY4+tt+l1YOE2HI53InToVXJSKx0mDWOOWTytae5OlgrHQ04jaGjX+UsNUWss6XpC85kn9pZe2YIFkLzmXUHULi6gEIQgEIQgEIQgEIQgEIQgEIQg4s2+OUbjSREbNmGb2I0WkFwCqXxLlg+wyMmsS/SMX/AB/hPyVsf5oljGE0sehcM3S6ueHY59mFwB0AVBi8WnsJW22F+R+akqaqEsjRe4H+V7FssY8U117U12tD6Wasdnd5Q7kEgIKjDszo5HBpNyANLjZXLhyRjbF2yX4qMbgQ2x2uF5Xz3n6yuxSvxSeum8SV2Z2oBOzR/aE/pcKuPMSUpVQMZVSNZawPLqrDhUbS4B22i9ji4913KkyjIo/DFnMD29dnD2SuAUr6uWSNr3ARjNl55VZ+IKGFjBkNz2UDwhUmDEobG3iXY/uCCbfWy5cnBW1PliE1ss1LA2IBoBFuyXbFfQK9z0jHAgtH0ULUYO9votZeV5rKzPTuZy0UFXVTppfBYbNb6iNz2Wj0mDk2L7W6LNcTYKXEp2HQOcHN9iAdE85TpYqLhZr2ei563TjAKp9HO2B7iYpLgA/hd27JzhmNeG3Q8lBYnXNlqYQTrnDtOQBuVSbSNRCFEy49GPTmd7BL0mKxyG2rXHkdEDOuqHSPyg2aDrbmvTKO40CYSDLK4f3Xv7qSFaGNOoA6k2CD1QTFjvDJuCpRpVRZxFTGVoMo9/w/VWuCZrxma4OB5g3CBRdXLoug6hCEAhCEAhCEAhCEAhCEAhCEGAVlfW1Ti6WeSwLgGtNgNT+ybzQyNDXPe57Rye6/a4vzUpQwAu12zEk/+xVb4iq/FmIB8jSRYHoV7sUxUpE67ctzKwU3/wBjIymjA82/UNG7laq34UwsjJpnyNlaLtudHFZfwxiDqSsgkabDOGu/0u0N19MsN/oP1Xm8zLNrQvDEafFZaUmOeN7Ht09JLT3Ck6FlTiLskTXNaDrIRYD2vutalp2u9TWut1AK9MYALAADtosiz5oqmPpqqaKXV7JDe+mYfmHZTNNXAWtqeTVpHxC4FbiP3sREdS0Wa7k4flcFlnDMJZO5knrY8tPu02Nl6GPl+GPTnNVkhw6olbcm2mgUDiuGStlbckAHM1wNiCtY4edGL5rbKA40jZlcR10XGvJyWt953C/jGi/w/wCLnyP+y1LryAXY8/iH5T3Cv00rWMLnHK1upJ5W3WCSlwljMRtJnbY/NTfGuIYgaYsmkYYy5oOUC5HRdc3E+/19Ii3SRxz4nSPe5tCxuQXHiP5n+0Kqy1Us0olqfvidOhA7JLCoAALadFb8MwDxmF3Oy2U42KtNyr5ygIJPFlZFTvLc5taTcexVkjwH7K7K93iSH1O6X6KpYtTWdlYfO06W5EdFZqXGDJlMt2yZWg9C4LDnx0pP1laJXLDadpsLAAWTnFKMN1buomirgAlqqtLxZty46ABY1jmrqGvgY539TUNtzI01VCxCrfU1HhZiI49LA7u53VplYWua08tuxVGqHGmrJA4EZ3BwJ21Ouqv4xEb0ja74Zw2yRhsGgDlbdRL692GSWDj4Tr+S99e3RSWH4+Gt0cbdVU6yq8etN7ZW2t89yuaVig4mrXHNGwZd7O3IVn4e4lZUnw3t8KW18p5jqCmmAU8ZHmsoPiVohkbJEbFkjSD89vZBpC4vMTrtB6gH9FGcR4w2igdK7U7NHVx2H1QSb3AbkD3XWm+xB9lldPFPXOzzPcTyYDYN7J8+mqKD7yJzrDUsdcg9gg0lCY4TiDaiJkjdnD9Rv+qeoOoQvLyg9IULxDxDFRNBfq53oaNz39lWm8YVbjcQNt0ugv6FA4BxI2qu0jJK3dh5+3VTgQYPhkL53ODTlbmdc8/UU/q+BmuYXC7Xfm6nulOE5QBYWHmcflmOq0NuJR+FlA/3Xac959yaYRQ4W4V0EMvlvK3zHYtBuvpcC1h7LCuNHtdJcbi5vzHSy1rgjEHVFHC9+rsuVx7hc7Wm3sTyLLqFUeCVgHGtE/DsQk0Phyu8RjrdfUL+5Wz8VY/HQQmR/mOzWjdxOwWN8QY/NibmicBseYWa3cct1MTET2iUhQcUttcut/n6JpimNmc2GjeZP7KOxXhOanLTGc4eQA06OF9rlS2G/DrEZiA8NhZuSTcrRjpjp9pETTxTVMuWnGdzBnPINaOpRxJ9qY1njtIY46G9xcLaOGOE4aCExsGZzgc7zu6/7Ks8TYF4kbqea4BOZj+42t0C6/7kzbr0jSgYZUDQ9lOSYzJDGcpIuLb9VS6qOajcWSt2Js/kelimzsTc8i50BC2zyazimFddtP4Zw4PAc4XLtSTvfsrLjPDrGx5tNvmD1CpfDWMiw12VgxDiFpZ5naWXibl0R+CzBzjC53nB5ndvXup6HNE7O06i6ziuic8mYXY8EFltNBqCrJDxk2SIXY4ygWdYaZgN1vrx58NyrNjziTiaOnFv6s7zcNHL/UqbX4zLKRJOGWZezexUdQMdJI90l85cb/XQBNcUeXSEH0tWmcFYruVZlMSY7TkNaA+Fx3IN2qRxPDhTtjqIXZ2H1EnUnsFR5GfryUxhtE5wAc5xb0vzWavE+T8U+S7UGOlrdWuGm9k6wiJ+JTNDQfCY4Oe4iw0/COqrAjkDSA82ta2+/RWbgPip1M9lJUWLHG0b7WLT0d191TLwrUjcJi22qNbYAKj/ABZa4U8bvwiUZvnYA9tVecyrPGmOUcMT4qpwdnaR4Y1cehtyWOImZ1ELSrfDmINaG7EqXx7GmvZqQLfwsywapYzy+K6Nl7NJbchvK6ncFpRXVBidUNyDfkX9gulsV6+4RtfPh8xwpASLBznFo7XVoTekp2xsaxgs0AAD2Ti65fxLq8PXrMvDnJvQybHKozYlNmP9MhjewG9vdXTBIYiPNZVb4h4PJBP9siaXMeAJLalpbsbdNU1w7HHFlwxxFt8pspid9CUxWQQ1MUjP/JbTmL6grRmm4usw4epX11Q15aWwxODjcWuRtbqtPCDKOJOE6ikmfNSt8SJxzOYN2Ho0cwq+/ic+jUPGhB0I+S3hQ+I8NUs5zSQsLvzAWP1QYjJRvqZGxxXle+17ahoPUhbpw/hopYI4RrkaAT1PNesLweCmH3MbWdxuVIAKNDqEIUjIvjBI51VA0+gMJb3drqo3hHCfHmY52kTTmdfmQNgtA+IPDBrow6LSaPVt/wAQ5tWe02Ky0/3csMjHtNi0AkadCguHGEjHNcW2HlBB6EbK4YJI51PE52rjG2/vbVZzg+HVGIyNLmGOEOBcXbm3K3dalGwAADYAAfJAokp4WvFnAH3SqEjoVzibhaKsp3RZAHbtPRw21WC8RYRLSuEc0eUtJ8wGju919OOCrnHHDTcRpnx7Py3Yf7hqP1V621PaJh8+0Uzx6Lq04FTuzNfUHOBqGfyq618lNI6OVuV7DZ2nTT9VKxYoLXvdevhx457lzmZTeNVIkudB2Glulky4b4kbStezK1xz6XFz3UVPWvkORnme4gADoed+y0PhrCaeBrGysa8gHM4jckK2fLWOohMRtRKWV1TNI6MDzOJPID2Uy7gvOM1zmIuV6wRsYnmDQA3xHWHQXWlYZVR5DcDZeVfPa1tLxDDqrA5IZHEi7QprDQLBT3FdWyMl2ljcH2KqVBVi3uvR4OTcalWzQaeGD7Ob2z2uFR8bYLXB2IcDzBBunZrwBvYWXvB6T7W7MfSDsdiuufLXHWY3vatYaFNxayLDRUFzXS+C3y3F81rbLH6fPUyGaY5nuOpOuh5DotKfwc18ZOUAW66Kl1FD9nkycuSw8Ka+ev8Aq9zyhwnxBZrb/LomOI4c6N2YExubqCNCCNtFY8GxXwdbDZR+N1njOLuq9aaTaZrMOcTLROBceNbTNc/+qw5JAPzdfoneO8SQUlmvJc87Mbqfmsv4S4qZhTZ/Huc/mjA5u21S2BSmpkfPLq57rm/4WnYNXz+fHNMmnWJXSDjpt/PE9rPzb29wrNBWxvj8VjwWWvm7DU3UHHhEboi42uRt+yz/AIhxKSjhmhjvlmGUWPpJ9X6LnFd20mehxbx3LWPfBT3ZACWudzktvboFFUUlQxuVkrwNiNNuSjcJgy6dhvz6lXXh2lje6zyAF7eHj0rjm0xuXKbdojBuJ6nDyN5YbnOw72O5b3Wx4RiUdVCyaJwLHi4/g91lHEFKxrnNbq1WH4YwhtGQCf60vy1GgWTmYa1iLR1tes7aHZcIXpC85ZwLqEIBCEIOEJN1O07gH3ASq4g4GoyrpXMyAujMqbivG9pHRU0fiFuhefSCkaXi6oYbzxAt5lu4QXclVrGOOKOmcWOlDnjkzzWPIFVL4k8aGzKakeQZBd7xu1vQfqqXh+Gt9zvc6knqTzWzj8Wcvc+lZto+oamOqqJZpy0+I9zhm0sBslsJ4SgqnTyuc6OKO2XL+Jx5LzLg5y3y6ey84PiL6SQQl33Mrhp0dy/VejyMfji+v6VidrJguCQ0w+7b5up3U3FAbXA5f4TeEWOu6kIZ8rD7LHXum0x7UTF8LlZKZ4BmafU0b/IL3TcQSWy+FIXDkGm6stHNkJ5aqcp6wAXAYO4aL/VYbR9l2P8AGNJVPjdJJE5kYI1PQ7XVXinewDdfQFTSiuJhf5mEEP8AmsZ4q4Zmw2YskF4yfu39RyB7rvgvFUTCLkq3vFrEK88HV7Q0dlQvF/50UvwnQ1NTKGUzC4Hd2zR7kq/I+8bRWNNobjlo8mlrbrMeMcRb4jQCM2++llaqTgvEHENkexjOZBuUy45+HXhsZJTh0mUWePxdS4LLjt4TuFp7VePENN/1TSsxctIyDMToANVHPw+xteQf2lpur98NeCHPnZUzMLWM1aHfiO2o6L0L/wCQmaqRVmsry+S775hcWP8ACtvC+LiPylRvG9CYMRqGkal4cOmVw5BR8UDzs0rnbFOWPJPpqw4jbksXd91S8axAyPD/AMIdrfpzTOiw51wZX2HTmV7q2GZzIY9XPdlaO5VsfE+OPkuTbZzVVjCWlpGn77J9TVluaqFTQSRPc38TdC3mCOq9MrntGrSLbrXTmxMTtXxlY8UrwGuJOwV6+Erw6gB6zS7+4VI4O4QmxW0j/u6YO1J3fbp2W1YXgsNMzw4m5WXJt77rDzeR8uoj9LRGkmhCFhWCEIQCEIQCEIQcKguNK10FDO9u4Zp8zY/5U6UyxigFRDJE7Z7SPnyQZnwgxoa29jz7fPqVdMRpoTCLWDht89wVmcb5cOkMM7S3Lq1/4XBP5OJRJowl7joGjqk+xDcR0kbQXD1iS1uxSmHvGnQJPjfAqqmjiqJASx589v8A8z+HMoigxDQa/PqF7PByxFNSpaGiz4wzwMlhdULHTcAsvma9rgQOYN07w2b7TJYaR81oOE8NNew2aNlxz8qlYmKlYNxVh4a+4uWNzW621/VLeKoqpohSzAE2Y45SOhKlqyg8No84PQBZaZutJ0Zv0OinaDD4HBuaU5ul1EshJ5WTxlKLbajmk4vLtG9J3E6yLD6aSUAZWtJ7udyF1iOI4hLWvdJM4knUNPpaOQarxxk6Q0bmDVocHEHXS6qVDhfiNBjf9VwvWaSuhp6UEDQXGtutuR7LceAsSjqaRjo2NjI8rmtFgCFl7sBkA8xaBzKv3wqpAynkLb5TIbHrbdRuReFwhdQoDc0cZNyxl/8ASEo4C1radP4SiHIKL8SuC/8A5BjZYrNqI/Sds7ebT3WPtbPDI6N8bg9mhb/C+i8TxOKmYZJnhje+59lilXjjH10s4Dix0l2n+1beHafL+K2QonlL8gjeXnQNym5K0z4b8Evp3Cqqx99YhjPyA7k91GcLY3AcR8R7g1pZlbmA9R2t0WsRnnup5eW0T4IrCtcS8FU9c7O4FklrZ26adxzUJRfCmBrg6WV8gH4dr+60JdWFc3paVsTAyNoa1osByS4C6hRA6hCFIEIQgEIQgEIQgFyy6hA1rKCOYWlY147hIUeC08JvHExp6gaqRsuWQIVVOyVhY9oe1wsQdisH+IfBv2GYGG7YJPSdw13Nvst9lcGi52CruJVLappjMbXsO+YfqFat/EYxwzUeA8NcQfbmtOwvHA1vlKjqn4fUuptI07ix0BUVHwrUtNhOMvsb2T85DvGazx5WRt1eXg+wB1JUvJva9wP+WSOH4GynBNy+QjVx/ZLyjW/ZdYp4o2cwlScMrAy1tVCRyhLsk0WmJi0aQKoNNwRcEWPSyqdRwq9js1K+wJvkfoPkVabF7g0bnS3QK2iGNrAx+XQAa2WfkW3KYZfS8M1EpAmeLX9DTcn59Fp+D0AgiawC1uQ/ful6enjHoDbdQlws6XVxxXpeSg4Sm8tZGAbvZoCT5hsN1nePY7JWzuijeWQxnKcp1eRulWcKBzCRmGmpzH9UFD4gxp+J1RkcfumuLY2cgG7O9ypChw7PYAJGrwUU73ZbgDYf5Ulg9Z4ZDtNF7vDivx7j25T7M8TwTKPM3rf25W7q3/DDHnPLqSVxLmjMy/5QbZVF43i3j67WFvdQmDmWGrEkFs7WkG+3m6rlzIicf29lfbc7r0Ss8hxivb53OY4c25SBpvYq08OY62radMsjdHt/cdl47qml1cXUAhCEAhCEAhCEAhCEAhCEAhCEEbjziI9OZCZUAaNQLKWr6fxGEc+SrwL4jZwKCYrcpbp0UBVPFxZPGSuk0aCU9nwVrmAbOHNWpOpEDIbttdIPF9Nk5qoDG6ziHdgk2AbnTsut77Ro3fCA0uzWPTqvDJXWskyMzjr7BPaaLNou+KvSJeaGuMVw1ozH8XMKSpKDxNSS4ne6hnDJKR0U9Q1QABusmTuUw6Y3U7gQTYclYInhwDhzF1XcTq89/opvDo8sbAeQVEnV0nIL3HYhenvA3ICRbUNJ0cEGNYHL4M0kb9HNkfe/W6v9LjQbHbTXumvGXBH2p/j07hHNzH4X2/dV6n4UxMnKWxsB3dmvbvZBD8Z4qGOBB11H1UFSYjpurPxlwDLExkjc1QLHxBzB6t7KhvogDYGRvLLlN1t4/IjFGlNJepxYNF77X+vIKwcIPDvMTcuN/cpx8NeBXPmFTUsORn9Nrx6ieZHQJbifh2agnfNAwvhe7NZoJLCdwQPqufLz/ItERC+088XhWI1F9OVyq7gUpbiDQzZzSDb8u4uP3VZi4ic4ZGNe5x5Bp3/ZXfgjApY3OqKgWkcMrW/lbzv7rMlcl1cXQgEIQgEIQgEIQgEIQgEIQgEIQgF4cwHcD6L2hB4DQNhb2CaYtVeFE53PYe5T5R2NUxlic0bjUIITD4c2p3O5PdSFXQWaNv8AtRNDU2s079PZPKmv03SZ6ETVQhoaRvcj5r1DLZKV2GSlol5HdvTuoyOW2/LkVsw3jXaNFsQ1OcfNesOEkjg2O1zrqkHSX76qy8KUzWtc82zk29hyVMsR47g0VoMEIIdKbnew2uppzrC+1kLzMMzSOxWXaUE+YzOLjfewCcnD9L/4UP8AbSzRo1H8pR2MTAbi3sukUmY2jaXpK8Nu1521SjcXiJG/uoCAmV1zqpxlCC35KiUi1wI3uCkTQxXv4cd+uRv+bJhhchZJkOx2UzZJHkLhH++i9rqjQQjpWNNwxgPUNCWXUKRxdQhAIQhAIQhAIQhAIQhAIQhAIQhAIQhALw7f5IQgpFd/VPuUnF62+6EILq30/wDqqbi/r+aEK9Q0pP3UnS7u9whC0R+CFqo/SvVT6Hf6SuoWafaVKj3/AOdUpVekrqFqr+KpXCuSskXpQhY7e1kdB/XZ7FTyEIOLoQhAI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xMQEhUUEhQUFBUXFBQXGBgYFBcXGRgXFRQXFhUXFBgYHCggGBolHBQUITEhJSkrLi4uFx8zODMsNygtLiwBCgoKDg0OGxAQGywcHyQsLCwsLCwsLCwsLSwsLCwsLCwsLCwsLCwsLCwsLCwsLCwsLCwsLCwsLCwsLCwsLCwsLP/AABEIALEBHAMBIgACEQEDEQH/xAAcAAABBQEBAQAAAAAAAAAAAAAAAwQFBgcBAgj/xAA7EAABAwIEBAQDBwMEAgMAAAABAAIDBBEFEiExBkFRYRMiMnEHgZEUI0JSocHRM2KxcuHw8VOCFSVD/8QAGgEBAAMBAQEAAAAAAAAAAAAAAAECBAMFBv/EACQRAQACAgICAgMAAwAAAAAAAAABAgMRBCESMRMiMkFhBRRR/9oADAMBAAIRAxEAPwCPxOIyPIaLm5v0HmVjwLjhtDG+N7HOdvGzq7Yi/IKmxYxke9xBy53C/cEpnDO6eUvtck2A6Bexl+HJT7OcbhbqjjXEKg3DxEPytH6X5ppWYpUVAayreXxh1wQPM08ieyf4fw49wuXEacl5rqN8Ojxpy/37LhWcFo8f36J37eY8RdTZQ45mn0vbqHDv3Ce01RNiDxHC1xDjZ7yCGhvz5qN4YnbFXRh4D4pCW5XagOPMLbIYGRizGho6AALLyMXxX0vBHCsPbTwsibs1oHueZTtAXHn/AJ/K4JRHEjCWA8gdVGYe4Zsx2CY8TcaBj3QwNa4jRznbAn8vVV2DG5RceIx9wbgtt+qCYxOsdUyFx9LTYDsvVNT30UVhs+cXGlvV1HspqllAdcL0sGvHpSSdbS5PXt+/JOqCSZzQ3OQ0bWSGNVuctCfYVMAB7rLnt+pWj0ctdLEcwcSPynZexiMs58hyAck8rqprmWsovBni7vdZ/wBdJPm1EsepOYc1M00oeLjZR9XM0tA+qOHnEtf0zm3skCWQuLqAQhCAQhCAQhCAQhCAQhCAQhCAQhCAQhCCpUnw/oor5Y7k33JIub62+ayDB4vBq5o36FkrwB2zaWX0VlWU/FnAWQEV0ZDTdrXs/MTsQrRMz0LNw5WMYBcaW5qJ4ymY9riOh/6VKoeK7NGY6gWT+lE2IE5ARGNyefZWrivNo1H7VtKJwB5qK2mZbIfEDtdrN13X0DbdYNiuHmM+W7XA6EaEEdCtV4Cxx1ZSNL9Xsux57jn9Fr5uOYmLfxFZWYJjjk5jp5nDdsbj9AmvEHEcFAzPO8C/pA9Tj2CoGMfEwzRSRspzZzS25dbfnZY60tb1C20Lwnh4l88nmJufqbq8y8MtMWawsqJwliYaA1x1GivDsfAZlzfJUnpKs0FKY53tvoGX/VSkE/sExoH+LO549NrA9TzT2alHJaMN5rGkSSqX3IS9NVOboBdJtiCXpWm4ItpvysrWjzQcPmkOlsqc0D3gGzSbdE3qMSY4+tt+l1YOE2HI53InToVXJSKx0mDWOOWTytae5OlgrHQ04jaGjX+UsNUWss6XpC85kn9pZe2YIFkLzmXUHULi6gEIQgEIQgEIQgEIQgEIQgEIQg4s2+OUbjSREbNmGb2I0WkFwCqXxLlg+wyMmsS/SMX/AB/hPyVsf5oljGE0sehcM3S6ueHY59mFwB0AVBi8WnsJW22F+R+akqaqEsjRe4H+V7FssY8U117U12tD6Wasdnd5Q7kEgIKjDszo5HBpNyANLjZXLhyRjbF2yX4qMbgQ2x2uF5Xz3n6yuxSvxSeum8SV2Z2oBOzR/aE/pcKuPMSUpVQMZVSNZawPLqrDhUbS4B22i9ji4913KkyjIo/DFnMD29dnD2SuAUr6uWSNr3ARjNl55VZ+IKGFjBkNz2UDwhUmDEobG3iXY/uCCbfWy5cnBW1PliE1ss1LA2IBoBFuyXbFfQK9z0jHAgtH0ULUYO9votZeV5rKzPTuZy0UFXVTppfBYbNb6iNz2Wj0mDk2L7W6LNcTYKXEp2HQOcHN9iAdE85TpYqLhZr2ei563TjAKp9HO2B7iYpLgA/hd27JzhmNeG3Q8lBYnXNlqYQTrnDtOQBuVSbSNRCFEy49GPTmd7BL0mKxyG2rXHkdEDOuqHSPyg2aDrbmvTKO40CYSDLK4f3Xv7qSFaGNOoA6k2CD1QTFjvDJuCpRpVRZxFTGVoMo9/w/VWuCZrxma4OB5g3CBRdXLoug6hCEAhCEAhCEAhCEAhCEAhCEGAVlfW1Ti6WeSwLgGtNgNT+ybzQyNDXPe57Rye6/a4vzUpQwAu12zEk/+xVb4iq/FmIB8jSRYHoV7sUxUpE67ctzKwU3/wBjIymjA82/UNG7laq34UwsjJpnyNlaLtudHFZfwxiDqSsgkabDOGu/0u0N19MsN/oP1Xm8zLNrQvDEafFZaUmOeN7Ht09JLT3Ck6FlTiLskTXNaDrIRYD2vutalp2u9TWut1AK9MYALAADtosiz5oqmPpqqaKXV7JDe+mYfmHZTNNXAWtqeTVpHxC4FbiP3sREdS0Wa7k4flcFlnDMJZO5knrY8tPu02Nl6GPl+GPTnNVkhw6olbcm2mgUDiuGStlbckAHM1wNiCtY4edGL5rbKA40jZlcR10XGvJyWt953C/jGi/w/wCLnyP+y1LryAXY8/iH5T3Cv00rWMLnHK1upJ5W3WCSlwljMRtJnbY/NTfGuIYgaYsmkYYy5oOUC5HRdc3E+/19Ii3SRxz4nSPe5tCxuQXHiP5n+0Kqy1Us0olqfvidOhA7JLCoAALadFb8MwDxmF3Oy2U42KtNyr5ygIJPFlZFTvLc5taTcexVkjwH7K7K93iSH1O6X6KpYtTWdlYfO06W5EdFZqXGDJlMt2yZWg9C4LDnx0pP1laJXLDadpsLAAWTnFKMN1buomirgAlqqtLxZty46ABY1jmrqGvgY539TUNtzI01VCxCrfU1HhZiI49LA7u53VplYWua08tuxVGqHGmrJA4EZ3BwJ21Ouqv4xEb0ja74Zw2yRhsGgDlbdRL692GSWDj4Tr+S99e3RSWH4+Gt0cbdVU6yq8etN7ZW2t89yuaVig4mrXHNGwZd7O3IVn4e4lZUnw3t8KW18p5jqCmmAU8ZHmsoPiVohkbJEbFkjSD89vZBpC4vMTrtB6gH9FGcR4w2igdK7U7NHVx2H1QSb3AbkD3XWm+xB9lldPFPXOzzPcTyYDYN7J8+mqKD7yJzrDUsdcg9gg0lCY4TiDaiJkjdnD9Rv+qeoOoQvLyg9IULxDxDFRNBfq53oaNz39lWm8YVbjcQNt0ugv6FA4BxI2qu0jJK3dh5+3VTgQYPhkL53ODTlbmdc8/UU/q+BmuYXC7Xfm6nulOE5QBYWHmcflmOq0NuJR+FlA/3Xac959yaYRQ4W4V0EMvlvK3zHYtBuvpcC1h7LCuNHtdJcbi5vzHSy1rgjEHVFHC9+rsuVx7hc7Wm3sTyLLqFUeCVgHGtE/DsQk0Phyu8RjrdfUL+5Wz8VY/HQQmR/mOzWjdxOwWN8QY/NibmicBseYWa3cct1MTET2iUhQcUttcut/n6JpimNmc2GjeZP7KOxXhOanLTGc4eQA06OF9rlS2G/DrEZiA8NhZuSTcrRjpjp9pETTxTVMuWnGdzBnPINaOpRxJ9qY1njtIY46G9xcLaOGOE4aCExsGZzgc7zu6/7Ks8TYF4kbqea4BOZj+42t0C6/7kzbr0jSgYZUDQ9lOSYzJDGcpIuLb9VS6qOajcWSt2Js/kelimzsTc8i50BC2zyazimFddtP4Zw4PAc4XLtSTvfsrLjPDrGx5tNvmD1CpfDWMiw12VgxDiFpZ5naWXibl0R+CzBzjC53nB5ndvXup6HNE7O06i6ziuic8mYXY8EFltNBqCrJDxk2SIXY4ygWdYaZgN1vrx58NyrNjziTiaOnFv6s7zcNHL/UqbX4zLKRJOGWZezexUdQMdJI90l85cb/XQBNcUeXSEH0tWmcFYruVZlMSY7TkNaA+Fx3IN2qRxPDhTtjqIXZ2H1EnUnsFR5GfryUxhtE5wAc5xb0vzWavE+T8U+S7UGOlrdWuGm9k6wiJ+JTNDQfCY4Oe4iw0/COqrAjkDSA82ta2+/RWbgPip1M9lJUWLHG0b7WLT0d191TLwrUjcJi22qNbYAKj/ABZa4U8bvwiUZvnYA9tVecyrPGmOUcMT4qpwdnaR4Y1cehtyWOImZ1ELSrfDmINaG7EqXx7GmvZqQLfwsywapYzy+K6Nl7NJbchvK6ncFpRXVBidUNyDfkX9gulsV6+4RtfPh8xwpASLBznFo7XVoTekp2xsaxgs0AAD2Ti65fxLq8PXrMvDnJvQybHKozYlNmP9MhjewG9vdXTBIYiPNZVb4h4PJBP9siaXMeAJLalpbsbdNU1w7HHFlwxxFt8pspid9CUxWQQ1MUjP/JbTmL6grRmm4usw4epX11Q15aWwxODjcWuRtbqtPCDKOJOE6ikmfNSt8SJxzOYN2Ho0cwq+/ic+jUPGhB0I+S3hQ+I8NUs5zSQsLvzAWP1QYjJRvqZGxxXle+17ahoPUhbpw/hopYI4RrkaAT1PNesLweCmH3MbWdxuVIAKNDqEIUjIvjBI51VA0+gMJb3drqo3hHCfHmY52kTTmdfmQNgtA+IPDBrow6LSaPVt/wAQ5tWe02Ky0/3csMjHtNi0AkadCguHGEjHNcW2HlBB6EbK4YJI51PE52rjG2/vbVZzg+HVGIyNLmGOEOBcXbm3K3dalGwAADYAAfJAokp4WvFnAH3SqEjoVzibhaKsp3RZAHbtPRw21WC8RYRLSuEc0eUtJ8wGju919OOCrnHHDTcRpnx7Py3Yf7hqP1V621PaJh8+0Uzx6Lq04FTuzNfUHOBqGfyq618lNI6OVuV7DZ2nTT9VKxYoLXvdevhx457lzmZTeNVIkudB2Glulky4b4kbStezK1xz6XFz3UVPWvkORnme4gADoed+y0PhrCaeBrGysa8gHM4jckK2fLWOohMRtRKWV1TNI6MDzOJPID2Uy7gvOM1zmIuV6wRsYnmDQA3xHWHQXWlYZVR5DcDZeVfPa1tLxDDqrA5IZHEi7QprDQLBT3FdWyMl2ljcH2KqVBVi3uvR4OTcalWzQaeGD7Ob2z2uFR8bYLXB2IcDzBBunZrwBvYWXvB6T7W7MfSDsdiuufLXHWY3vatYaFNxayLDRUFzXS+C3y3F81rbLH6fPUyGaY5nuOpOuh5DotKfwc18ZOUAW66Kl1FD9nkycuSw8Ka+ev8Aq9zyhwnxBZrb/LomOI4c6N2YExubqCNCCNtFY8GxXwdbDZR+N1njOLuq9aaTaZrMOcTLROBceNbTNc/+qw5JAPzdfoneO8SQUlmvJc87Mbqfmsv4S4qZhTZ/Huc/mjA5u21S2BSmpkfPLq57rm/4WnYNXz+fHNMmnWJXSDjpt/PE9rPzb29wrNBWxvj8VjwWWvm7DU3UHHhEboi42uRt+yz/AIhxKSjhmhjvlmGUWPpJ9X6LnFd20mehxbx3LWPfBT3ZACWudzktvboFFUUlQxuVkrwNiNNuSjcJgy6dhvz6lXXh2lje6zyAF7eHj0rjm0xuXKbdojBuJ6nDyN5YbnOw72O5b3Wx4RiUdVCyaJwLHi4/g91lHEFKxrnNbq1WH4YwhtGQCf60vy1GgWTmYa1iLR1tes7aHZcIXpC85ZwLqEIBCEIOEJN1O07gH3ASq4g4GoyrpXMyAujMqbivG9pHRU0fiFuhefSCkaXi6oYbzxAt5lu4QXclVrGOOKOmcWOlDnjkzzWPIFVL4k8aGzKakeQZBd7xu1vQfqqXh+Gt9zvc6knqTzWzj8Wcvc+lZto+oamOqqJZpy0+I9zhm0sBslsJ4SgqnTyuc6OKO2XL+Jx5LzLg5y3y6ey84PiL6SQQl33Mrhp0dy/VejyMfji+v6VidrJguCQ0w+7b5up3U3FAbXA5f4TeEWOu6kIZ8rD7LHXum0x7UTF8LlZKZ4BmafU0b/IL3TcQSWy+FIXDkGm6stHNkJ5aqcp6wAXAYO4aL/VYbR9l2P8AGNJVPjdJJE5kYI1PQ7XVXinewDdfQFTSiuJhf5mEEP8AmsZ4q4Zmw2YskF4yfu39RyB7rvgvFUTCLkq3vFrEK88HV7Q0dlQvF/50UvwnQ1NTKGUzC4Hd2zR7kq/I+8bRWNNobjlo8mlrbrMeMcRb4jQCM2++llaqTgvEHENkexjOZBuUy45+HXhsZJTh0mUWePxdS4LLjt4TuFp7VePENN/1TSsxctIyDMToANVHPw+xteQf2lpur98NeCHPnZUzMLWM1aHfiO2o6L0L/wCQmaqRVmsry+S775hcWP8ACtvC+LiPylRvG9CYMRqGkal4cOmVw5BR8UDzs0rnbFOWPJPpqw4jbksXd91S8axAyPD/AMIdrfpzTOiw51wZX2HTmV7q2GZzIY9XPdlaO5VsfE+OPkuTbZzVVjCWlpGn77J9TVluaqFTQSRPc38TdC3mCOq9MrntGrSLbrXTmxMTtXxlY8UrwGuJOwV6+Erw6gB6zS7+4VI4O4QmxW0j/u6YO1J3fbp2W1YXgsNMzw4m5WXJt77rDzeR8uoj9LRGkmhCFhWCEIQCEIQCEIQcKguNK10FDO9u4Zp8zY/5U6UyxigFRDJE7Z7SPnyQZnwgxoa29jz7fPqVdMRpoTCLWDht89wVmcb5cOkMM7S3Lq1/4XBP5OJRJowl7joGjqk+xDcR0kbQXD1iS1uxSmHvGnQJPjfAqqmjiqJASx589v8A8z+HMoigxDQa/PqF7PByxFNSpaGiz4wzwMlhdULHTcAsvma9rgQOYN07w2b7TJYaR81oOE8NNew2aNlxz8qlYmKlYNxVh4a+4uWNzW621/VLeKoqpohSzAE2Y45SOhKlqyg8No84PQBZaZutJ0Zv0OinaDD4HBuaU5ul1EshJ5WTxlKLbajmk4vLtG9J3E6yLD6aSUAZWtJ7udyF1iOI4hLWvdJM4knUNPpaOQarxxk6Q0bmDVocHEHXS6qVDhfiNBjf9VwvWaSuhp6UEDQXGtutuR7LceAsSjqaRjo2NjI8rmtFgCFl7sBkA8xaBzKv3wqpAynkLb5TIbHrbdRuReFwhdQoDc0cZNyxl/8ASEo4C1radP4SiHIKL8SuC/8A5BjZYrNqI/Sds7ebT3WPtbPDI6N8bg9mhb/C+i8TxOKmYZJnhje+59lilXjjH10s4Dix0l2n+1beHafL+K2QonlL8gjeXnQNym5K0z4b8Evp3Cqqx99YhjPyA7k91GcLY3AcR8R7g1pZlbmA9R2t0WsRnnup5eW0T4IrCtcS8FU9c7O4FklrZ26adxzUJRfCmBrg6WV8gH4dr+60JdWFc3paVsTAyNoa1osByS4C6hRA6hCFIEIQgEIQgEIQgFyy6hA1rKCOYWlY147hIUeC08JvHExp6gaqRsuWQIVVOyVhY9oe1wsQdisH+IfBv2GYGG7YJPSdw13Nvst9lcGi52CruJVLappjMbXsO+YfqFat/EYxwzUeA8NcQfbmtOwvHA1vlKjqn4fUuptI07ix0BUVHwrUtNhOMvsb2T85DvGazx5WRt1eXg+wB1JUvJva9wP+WSOH4GynBNy+QjVx/ZLyjW/ZdYp4o2cwlScMrAy1tVCRyhLsk0WmJi0aQKoNNwRcEWPSyqdRwq9js1K+wJvkfoPkVabF7g0bnS3QK2iGNrAx+XQAa2WfkW3KYZfS8M1EpAmeLX9DTcn59Fp+D0AgiawC1uQ/ful6enjHoDbdQlws6XVxxXpeSg4Sm8tZGAbvZoCT5hsN1nePY7JWzuijeWQxnKcp1eRulWcKBzCRmGmpzH9UFD4gxp+J1RkcfumuLY2cgG7O9ypChw7PYAJGrwUU73ZbgDYf5Ulg9Z4ZDtNF7vDivx7j25T7M8TwTKPM3rf25W7q3/DDHnPLqSVxLmjMy/5QbZVF43i3j67WFvdQmDmWGrEkFs7WkG+3m6rlzIicf29lfbc7r0Ss8hxivb53OY4c25SBpvYq08OY62radMsjdHt/cdl47qml1cXUAhCEAhCEAhCEAhCEAhCEAhCEEbjziI9OZCZUAaNQLKWr6fxGEc+SrwL4jZwKCYrcpbp0UBVPFxZPGSuk0aCU9nwVrmAbOHNWpOpEDIbttdIPF9Nk5qoDG6ziHdgk2AbnTsut77Ro3fCA0uzWPTqvDJXWskyMzjr7BPaaLNou+KvSJeaGuMVw1ozH8XMKSpKDxNSS4ne6hnDJKR0U9Q1QABusmTuUw6Y3U7gQTYclYInhwDhzF1XcTq89/opvDo8sbAeQVEnV0nIL3HYhenvA3ICRbUNJ0cEGNYHL4M0kb9HNkfe/W6v9LjQbHbTXumvGXBH2p/j07hHNzH4X2/dV6n4UxMnKWxsB3dmvbvZBD8Z4qGOBB11H1UFSYjpurPxlwDLExkjc1QLHxBzB6t7KhvogDYGRvLLlN1t4/IjFGlNJepxYNF77X+vIKwcIPDvMTcuN/cpx8NeBXPmFTUsORn9Nrx6ieZHQJbifh2agnfNAwvhe7NZoJLCdwQPqufLz/ItERC+088XhWI1F9OVyq7gUpbiDQzZzSDb8u4uP3VZi4ic4ZGNe5x5Bp3/ZXfgjApY3OqKgWkcMrW/lbzv7rMlcl1cXQgEIQgEIQgEIQgEIQgEIQgEIQgF4cwHcD6L2hB4DQNhb2CaYtVeFE53PYe5T5R2NUxlic0bjUIITD4c2p3O5PdSFXQWaNv8AtRNDU2s079PZPKmv03SZ6ETVQhoaRvcj5r1DLZKV2GSlol5HdvTuoyOW2/LkVsw3jXaNFsQ1OcfNesOEkjg2O1zrqkHSX76qy8KUzWtc82zk29hyVMsR47g0VoMEIIdKbnew2uppzrC+1kLzMMzSOxWXaUE+YzOLjfewCcnD9L/4UP8AbSzRo1H8pR2MTAbi3sukUmY2jaXpK8Nu1521SjcXiJG/uoCAmV1zqpxlCC35KiUi1wI3uCkTQxXv4cd+uRv+bJhhchZJkOx2UzZJHkLhH++i9rqjQQjpWNNwxgPUNCWXUKRxdQhAIQhAIQhAIQhAIQhAIQhAIQhAIQhALw7f5IQgpFd/VPuUnF62+6EILq30/wDqqbi/r+aEK9Q0pP3UnS7u9whC0R+CFqo/SvVT6Hf6SuoWafaVKj3/AOdUpVekrqFqr+KpXCuSskXpQhY7e1kdB/XZ7FTyEIOLoQhAI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698" name="Picture 2" descr="http://www.wmich.edu/offcampus/images/programs/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5973" y="2057400"/>
            <a:ext cx="3481827" cy="1143000"/>
          </a:xfrm>
          <a:prstGeom prst="rect">
            <a:avLst/>
          </a:prstGeom>
          <a:noFill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6079" y="4343400"/>
            <a:ext cx="3611721" cy="219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Few Parting Words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choose grad school solely because finding a job is difficult.</a:t>
            </a:r>
          </a:p>
          <a:p>
            <a:r>
              <a:rPr lang="en-US" dirty="0" smtClean="0"/>
              <a:t>Grad school will change the way you think and approach problems.</a:t>
            </a:r>
          </a:p>
          <a:p>
            <a:r>
              <a:rPr lang="en-US" dirty="0" smtClean="0"/>
              <a:t>Even though it’s not industry, networking is just as important in grad school.</a:t>
            </a:r>
          </a:p>
          <a:p>
            <a:r>
              <a:rPr lang="en-US" dirty="0" smtClean="0"/>
              <a:t>What you get out of grad school is </a:t>
            </a:r>
            <a:r>
              <a:rPr lang="en-US" b="1" dirty="0" smtClean="0"/>
              <a:t>directly </a:t>
            </a:r>
            <a:r>
              <a:rPr lang="en-US" dirty="0" smtClean="0"/>
              <a:t>related to what you put into it.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Today’s Brownbag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types of degrees are available after graduation?</a:t>
            </a:r>
          </a:p>
          <a:p>
            <a:r>
              <a:rPr lang="en-US" dirty="0" smtClean="0"/>
              <a:t>Is graduate school for you?</a:t>
            </a:r>
          </a:p>
          <a:p>
            <a:r>
              <a:rPr lang="en-US" dirty="0" smtClean="0"/>
              <a:t>What does graduate school entail?</a:t>
            </a:r>
          </a:p>
          <a:p>
            <a:r>
              <a:rPr lang="en-US" dirty="0" smtClean="0"/>
              <a:t>Master’s vs. Ph.D.?</a:t>
            </a:r>
          </a:p>
          <a:p>
            <a:r>
              <a:rPr lang="en-US" dirty="0" smtClean="0"/>
              <a:t>Slides will be available on Lafayette chapter AICHE sites (sites.lafayette.edu/</a:t>
            </a:r>
            <a:r>
              <a:rPr lang="en-US" dirty="0" err="1" smtClean="0"/>
              <a:t>aiche</a:t>
            </a:r>
            <a:r>
              <a:rPr lang="en-US" dirty="0" smtClean="0"/>
              <a:t>)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$240,000+ Later and…?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After BS in engineering, approximately 30% of students go back to school</a:t>
            </a:r>
          </a:p>
          <a:p>
            <a:pPr lvl="1"/>
            <a:r>
              <a:rPr lang="en-US" dirty="0" smtClean="0"/>
              <a:t>Some immediately, others after a few years</a:t>
            </a:r>
          </a:p>
          <a:p>
            <a:pPr lvl="1"/>
            <a:r>
              <a:rPr lang="en-US" b="1" dirty="0" smtClean="0"/>
              <a:t>Not required for success in many industrial jobs</a:t>
            </a:r>
          </a:p>
          <a:p>
            <a:r>
              <a:rPr lang="en-US" dirty="0" smtClean="0"/>
              <a:t>Why bother?</a:t>
            </a:r>
          </a:p>
          <a:p>
            <a:pPr lvl="1"/>
            <a:r>
              <a:rPr lang="en-US" dirty="0" smtClean="0"/>
              <a:t>Develop skill sets in other area(s)</a:t>
            </a:r>
          </a:p>
          <a:p>
            <a:pPr lvl="1"/>
            <a:r>
              <a:rPr lang="en-US" dirty="0" smtClean="0"/>
              <a:t>Required for desired job (lawyer, doctor, upper management, etc.)</a:t>
            </a:r>
          </a:p>
          <a:p>
            <a:pPr lvl="1"/>
            <a:r>
              <a:rPr lang="en-US" dirty="0" smtClean="0"/>
              <a:t>Passion for research/understanding things from the conceptual side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97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Typical Advanced Degrees for Engineers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Immediately after graduation</a:t>
            </a:r>
          </a:p>
          <a:p>
            <a:pPr lvl="1"/>
            <a:r>
              <a:rPr lang="en-US" dirty="0"/>
              <a:t>M.S./</a:t>
            </a:r>
            <a:r>
              <a:rPr lang="en-US" dirty="0" err="1"/>
              <a:t>M.Eng</a:t>
            </a:r>
            <a:r>
              <a:rPr lang="en-US" dirty="0"/>
              <a:t> in a scientific field</a:t>
            </a:r>
          </a:p>
          <a:p>
            <a:pPr lvl="1"/>
            <a:r>
              <a:rPr lang="en-US" dirty="0"/>
              <a:t>M.D.</a:t>
            </a:r>
          </a:p>
          <a:p>
            <a:pPr lvl="1"/>
            <a:r>
              <a:rPr lang="en-US" dirty="0"/>
              <a:t>Ph.D.</a:t>
            </a:r>
          </a:p>
          <a:p>
            <a:pPr lvl="1"/>
            <a:r>
              <a:rPr lang="en-US" dirty="0" smtClean="0"/>
              <a:t>MEM</a:t>
            </a:r>
          </a:p>
          <a:p>
            <a:r>
              <a:rPr lang="en-US" dirty="0" smtClean="0"/>
              <a:t>Usually a few years </a:t>
            </a:r>
            <a:r>
              <a:rPr lang="en-US" dirty="0"/>
              <a:t>after graduation</a:t>
            </a:r>
          </a:p>
          <a:p>
            <a:pPr lvl="1"/>
            <a:r>
              <a:rPr lang="en-US" dirty="0" smtClean="0"/>
              <a:t>Aforementioned degrees</a:t>
            </a:r>
            <a:endParaRPr lang="en-US" dirty="0"/>
          </a:p>
          <a:p>
            <a:pPr lvl="1"/>
            <a:r>
              <a:rPr lang="en-US" dirty="0" smtClean="0"/>
              <a:t>J.D. (patent law particularly)</a:t>
            </a:r>
            <a:endParaRPr lang="en-US" dirty="0"/>
          </a:p>
          <a:p>
            <a:pPr lvl="1"/>
            <a:r>
              <a:rPr lang="en-US" dirty="0" smtClean="0"/>
              <a:t>M.B.A.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14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Engineers: Lawyers? Doctors?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Because of critical thinking skills developed as engineers, they make great candidates for both medical school and law school.</a:t>
            </a:r>
          </a:p>
          <a:p>
            <a:r>
              <a:rPr lang="en-US" dirty="0" err="1"/>
              <a:t>ChBE</a:t>
            </a:r>
            <a:r>
              <a:rPr lang="en-US" dirty="0"/>
              <a:t> easiest to get degree with med school requirement </a:t>
            </a:r>
          </a:p>
          <a:p>
            <a:pPr lvl="1"/>
            <a:r>
              <a:rPr lang="en-US" dirty="0" err="1"/>
              <a:t>Chem</a:t>
            </a:r>
            <a:r>
              <a:rPr lang="en-US" dirty="0"/>
              <a:t> 121/2 (Gen </a:t>
            </a:r>
            <a:r>
              <a:rPr lang="en-US" dirty="0" err="1"/>
              <a:t>Chem</a:t>
            </a:r>
            <a:r>
              <a:rPr lang="en-US" dirty="0"/>
              <a:t>) and </a:t>
            </a:r>
            <a:r>
              <a:rPr lang="en-US" dirty="0" err="1"/>
              <a:t>Chem</a:t>
            </a:r>
            <a:r>
              <a:rPr lang="en-US" dirty="0"/>
              <a:t> 221/2 (</a:t>
            </a:r>
            <a:r>
              <a:rPr lang="en-US" dirty="0" err="1"/>
              <a:t>Orgo</a:t>
            </a:r>
            <a:r>
              <a:rPr lang="en-US" dirty="0"/>
              <a:t>) can satisfy both degree and med school </a:t>
            </a:r>
            <a:r>
              <a:rPr lang="en-US" dirty="0" err="1"/>
              <a:t>req’s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Interested? (Check up on these now or soon.)</a:t>
            </a:r>
          </a:p>
          <a:p>
            <a:pPr lvl="1"/>
            <a:r>
              <a:rPr lang="en-US" dirty="0"/>
              <a:t>Medical school: </a:t>
            </a:r>
            <a:r>
              <a:rPr lang="en-US" dirty="0">
                <a:hlinkClick r:id="rId2"/>
              </a:rPr>
              <a:t>http://healthprofessions.lafayette.edu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Law school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http://prelaw.lafayette.edu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90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Why Choose Graduate School in Engineering?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1816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Graduate school is </a:t>
            </a:r>
            <a:r>
              <a:rPr lang="en-US" b="1" dirty="0" smtClean="0"/>
              <a:t>not </a:t>
            </a:r>
            <a:r>
              <a:rPr lang="en-US" dirty="0" smtClean="0"/>
              <a:t>for everybody. </a:t>
            </a:r>
          </a:p>
          <a:p>
            <a:r>
              <a:rPr lang="en-US" dirty="0" smtClean="0"/>
              <a:t>On average, a 5-6 year (Ph.D.) investment of time</a:t>
            </a:r>
          </a:p>
          <a:p>
            <a:pPr lvl="1"/>
            <a:r>
              <a:rPr lang="en-US" dirty="0" smtClean="0"/>
              <a:t>Master’s programs usually run 1-2 years.</a:t>
            </a:r>
          </a:p>
          <a:p>
            <a:r>
              <a:rPr lang="en-US" dirty="0" smtClean="0"/>
              <a:t>People who enter grad school should be:</a:t>
            </a:r>
          </a:p>
          <a:p>
            <a:pPr lvl="1"/>
            <a:r>
              <a:rPr lang="en-US" dirty="0" smtClean="0"/>
              <a:t>Self-motivated</a:t>
            </a:r>
          </a:p>
          <a:p>
            <a:pPr lvl="1"/>
            <a:r>
              <a:rPr lang="en-US" dirty="0" smtClean="0"/>
              <a:t>Inquisitive about engineering </a:t>
            </a:r>
            <a:r>
              <a:rPr lang="en-US" b="1" dirty="0" smtClean="0"/>
              <a:t>AND science</a:t>
            </a:r>
            <a:endParaRPr lang="en-US" dirty="0" smtClean="0"/>
          </a:p>
          <a:p>
            <a:pPr lvl="1"/>
            <a:r>
              <a:rPr lang="en-US" dirty="0" smtClean="0"/>
              <a:t>Interested in </a:t>
            </a:r>
            <a:r>
              <a:rPr lang="en-US" b="1" dirty="0" smtClean="0"/>
              <a:t>why</a:t>
            </a:r>
            <a:r>
              <a:rPr lang="en-US" dirty="0" smtClean="0"/>
              <a:t> things are happening, not just </a:t>
            </a:r>
            <a:r>
              <a:rPr lang="en-US" i="1" dirty="0" smtClean="0"/>
              <a:t>what </a:t>
            </a:r>
            <a:r>
              <a:rPr lang="en-US" dirty="0" smtClean="0"/>
              <a:t>is happening</a:t>
            </a:r>
          </a:p>
          <a:p>
            <a:pPr lvl="1"/>
            <a:r>
              <a:rPr lang="en-US" dirty="0" smtClean="0"/>
              <a:t>Willing to handle failure and learn from it</a:t>
            </a:r>
          </a:p>
          <a:p>
            <a:pPr lvl="1"/>
            <a:r>
              <a:rPr lang="en-US" dirty="0" smtClean="0"/>
              <a:t>Unafraid to ask questions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5362" name="Picture 2" descr="http://www.phdcomics.com/comics/archive/phd090613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615439"/>
            <a:ext cx="3048000" cy="2575561"/>
          </a:xfrm>
          <a:prstGeom prst="rect">
            <a:avLst/>
          </a:prstGeom>
          <a:noFill/>
        </p:spPr>
      </p:pic>
      <p:pic>
        <p:nvPicPr>
          <p:cNvPr id="15364" name="Picture 4" descr="http://www.phdcomics.com/comics/archive/phd072913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0880" y="4648200"/>
            <a:ext cx="351692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Undergraduate vs. Graduate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UG is (primarily) closed-ended problems where a solution can be found following some procedure. </a:t>
            </a:r>
          </a:p>
          <a:p>
            <a:r>
              <a:rPr lang="en-US" dirty="0" smtClean="0"/>
              <a:t>A Ph.D. involves solving open-ended problems where the solution is </a:t>
            </a:r>
            <a:r>
              <a:rPr lang="en-US" b="1" dirty="0" smtClean="0"/>
              <a:t>unknown</a:t>
            </a:r>
            <a:r>
              <a:rPr lang="en-US" dirty="0" smtClean="0"/>
              <a:t> and the path to solving the problem is often murky at best.</a:t>
            </a:r>
          </a:p>
          <a:p>
            <a:pPr lvl="1"/>
            <a:r>
              <a:rPr lang="en-US" b="1" dirty="0" smtClean="0"/>
              <a:t>You </a:t>
            </a:r>
            <a:r>
              <a:rPr lang="en-US" dirty="0" smtClean="0"/>
              <a:t>will be the expert.</a:t>
            </a:r>
            <a:endParaRPr lang="en-US" b="1" dirty="0" smtClean="0"/>
          </a:p>
          <a:p>
            <a:r>
              <a:rPr lang="en-US" dirty="0" smtClean="0"/>
              <a:t>Graduate school will enhance and develop your analytical skills to allow you to solve </a:t>
            </a:r>
            <a:r>
              <a:rPr lang="en-US" b="1" dirty="0" smtClean="0"/>
              <a:t>any </a:t>
            </a:r>
            <a:r>
              <a:rPr lang="en-US" dirty="0" smtClean="0"/>
              <a:t>problem.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5362" name="Picture 2" descr="http://www.wallpaperpimper.com/wallpaper/Dual_Screen/End-Of-The-Road-2560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600200"/>
            <a:ext cx="3432896" cy="1371600"/>
          </a:xfrm>
          <a:prstGeom prst="rect">
            <a:avLst/>
          </a:prstGeom>
          <a:noFill/>
        </p:spPr>
      </p:pic>
      <p:pic>
        <p:nvPicPr>
          <p:cNvPr id="15364" name="Picture 4" descr="http://www.travelblissful.com/wp-content/uploads/2009/05/atlas-tr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886200"/>
            <a:ext cx="2907632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Am I Going to Accumulate Loans?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In virtually all </a:t>
            </a:r>
            <a:r>
              <a:rPr lang="en-US" dirty="0" err="1" smtClean="0"/>
              <a:t>ChemE</a:t>
            </a:r>
            <a:r>
              <a:rPr lang="en-US" dirty="0" smtClean="0"/>
              <a:t> </a:t>
            </a:r>
            <a:r>
              <a:rPr lang="en-US" b="1" dirty="0" smtClean="0"/>
              <a:t>Ph.D. </a:t>
            </a:r>
            <a:r>
              <a:rPr lang="en-US" dirty="0" smtClean="0"/>
              <a:t>programs (and most other science/engineering), no. </a:t>
            </a:r>
          </a:p>
          <a:p>
            <a:r>
              <a:rPr lang="en-US" dirty="0" smtClean="0"/>
              <a:t>Research is funded by a wide range of entities.</a:t>
            </a:r>
          </a:p>
          <a:p>
            <a:pPr lvl="1"/>
            <a:r>
              <a:rPr lang="en-US" dirty="0" smtClean="0"/>
              <a:t>Covers cost of “employees” (grad students et al.)</a:t>
            </a:r>
          </a:p>
          <a:p>
            <a:pPr lvl="2"/>
            <a:r>
              <a:rPr lang="en-US" dirty="0" smtClean="0"/>
              <a:t>Tuition/fees</a:t>
            </a:r>
          </a:p>
          <a:p>
            <a:pPr lvl="2"/>
            <a:r>
              <a:rPr lang="en-US" dirty="0" smtClean="0"/>
              <a:t>Stipend (~$20-30,000, dependent on school)</a:t>
            </a:r>
          </a:p>
          <a:p>
            <a:pPr lvl="2"/>
            <a:r>
              <a:rPr lang="en-US" dirty="0" smtClean="0"/>
              <a:t>Health care (typically)</a:t>
            </a:r>
          </a:p>
          <a:p>
            <a:pPr lvl="2"/>
            <a:r>
              <a:rPr lang="en-US" dirty="0" smtClean="0"/>
              <a:t>Attendance at conferences (% coverage varies)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8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 t="15238" b="16931"/>
          <a:stretch>
            <a:fillRect/>
          </a:stretch>
        </p:blipFill>
        <p:spPr bwMode="auto">
          <a:xfrm>
            <a:off x="304800" y="5334000"/>
            <a:ext cx="1371600" cy="13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5486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5486400"/>
            <a:ext cx="2667000" cy="66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6096000"/>
            <a:ext cx="2895600" cy="61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548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91400" y="3962400"/>
            <a:ext cx="159894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Will I Like Research?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2578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best way to find out is by actually completing research.</a:t>
            </a:r>
          </a:p>
          <a:p>
            <a:r>
              <a:rPr lang="en-US" dirty="0" smtClean="0"/>
              <a:t>At Lafayette</a:t>
            </a:r>
          </a:p>
          <a:p>
            <a:pPr lvl="1"/>
            <a:r>
              <a:rPr lang="en-US" dirty="0" smtClean="0"/>
              <a:t>Excel program (the earlier, the better)</a:t>
            </a:r>
          </a:p>
          <a:p>
            <a:pPr lvl="1"/>
            <a:r>
              <a:rPr lang="en-US" dirty="0" smtClean="0"/>
              <a:t>Can go outside of the major</a:t>
            </a:r>
          </a:p>
          <a:p>
            <a:r>
              <a:rPr lang="en-US" dirty="0" smtClean="0"/>
              <a:t>Externally</a:t>
            </a:r>
          </a:p>
          <a:p>
            <a:pPr lvl="1"/>
            <a:r>
              <a:rPr lang="en-US" dirty="0" smtClean="0"/>
              <a:t>Summer REU programs (</a:t>
            </a:r>
            <a:r>
              <a:rPr lang="en-US" dirty="0" smtClean="0">
                <a:hlinkClick r:id="rId2"/>
              </a:rPr>
              <a:t>http://www.nsf.gov/crssprgm/reu/list_result.cfm?unitid=10006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Other federal/university level organizations (NSF, NIH, etc.)</a:t>
            </a:r>
          </a:p>
          <a:p>
            <a:pPr lvl="1"/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410200" y="3515380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Ashley Kaminski (‘13) (now at Cornell BME)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6321623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Christopher </a:t>
            </a:r>
            <a:r>
              <a:rPr lang="en-US" sz="1400" dirty="0" err="1" smtClean="0">
                <a:solidFill>
                  <a:srgbClr val="C00000"/>
                </a:solidFill>
              </a:rPr>
              <a:t>Verni</a:t>
            </a:r>
            <a:r>
              <a:rPr lang="en-US" sz="1400" dirty="0" smtClean="0">
                <a:solidFill>
                  <a:srgbClr val="C00000"/>
                </a:solidFill>
              </a:rPr>
              <a:t> (‘15) (now at Penn </a:t>
            </a:r>
            <a:r>
              <a:rPr lang="en-US" sz="1400" dirty="0" err="1" smtClean="0">
                <a:solidFill>
                  <a:srgbClr val="C00000"/>
                </a:solidFill>
              </a:rPr>
              <a:t>ChBE</a:t>
            </a:r>
            <a:r>
              <a:rPr lang="en-US" sz="1400" dirty="0" smtClean="0">
                <a:solidFill>
                  <a:srgbClr val="C00000"/>
                </a:solidFill>
              </a:rPr>
              <a:t>)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178880"/>
            <a:ext cx="3352800" cy="2278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3916104"/>
            <a:ext cx="3379468" cy="2397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15680</TotalTime>
  <Words>884</Words>
  <Application>Microsoft Office PowerPoint</Application>
  <PresentationFormat>On-screen Show (4:3)</PresentationFormat>
  <Paragraphs>127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Times New Roman</vt:lpstr>
      <vt:lpstr>Office Theme</vt:lpstr>
      <vt:lpstr>Leaving College Hill So Soon?: Advanced Academic Training</vt:lpstr>
      <vt:lpstr>Today’s Brownbag</vt:lpstr>
      <vt:lpstr>$240,000+ Later and…?</vt:lpstr>
      <vt:lpstr>Typical Advanced Degrees for Engineers</vt:lpstr>
      <vt:lpstr> Engineers: Lawyers? Doctors?</vt:lpstr>
      <vt:lpstr>Why Choose Graduate School in Engineering?</vt:lpstr>
      <vt:lpstr>Undergraduate vs. Graduate </vt:lpstr>
      <vt:lpstr>Am I Going to Accumulate Loans?</vt:lpstr>
      <vt:lpstr>Will I Like Research?</vt:lpstr>
      <vt:lpstr>What Can I Do with a Ph.D. (Besides be a Professor)?</vt:lpstr>
      <vt:lpstr>After Graduation: Postdocs</vt:lpstr>
      <vt:lpstr>After Graduation: Jobs</vt:lpstr>
      <vt:lpstr>Where Have They Went?: Laf ChBE Grad Schools (Classes of 2011-2015) </vt:lpstr>
      <vt:lpstr>A Brief Aside: My Story</vt:lpstr>
      <vt:lpstr>Some Pros and Cons of Pursuing a Ph.D. </vt:lpstr>
      <vt:lpstr>Master’s Degrees</vt:lpstr>
      <vt:lpstr>Master’s of Engineering Management</vt:lpstr>
      <vt:lpstr>A Few Parting Words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Introduction: Whats and Whys of Process Control</dc:title>
  <dc:creator>Michael Senra</dc:creator>
  <cp:lastModifiedBy>Michael Senra</cp:lastModifiedBy>
  <cp:revision>1414</cp:revision>
  <dcterms:created xsi:type="dcterms:W3CDTF">2010-12-27T17:52:04Z</dcterms:created>
  <dcterms:modified xsi:type="dcterms:W3CDTF">2015-10-29T14:50:31Z</dcterms:modified>
</cp:coreProperties>
</file>